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70" r:id="rId4"/>
    <p:sldId id="282" r:id="rId5"/>
    <p:sldId id="272" r:id="rId6"/>
    <p:sldId id="280" r:id="rId7"/>
    <p:sldId id="279" r:id="rId8"/>
    <p:sldId id="259" r:id="rId9"/>
    <p:sldId id="283" r:id="rId10"/>
    <p:sldId id="284" r:id="rId11"/>
    <p:sldId id="261" r:id="rId12"/>
    <p:sldId id="281" r:id="rId13"/>
    <p:sldId id="267" r:id="rId14"/>
    <p:sldId id="276" r:id="rId15"/>
    <p:sldId id="269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443" autoAdjust="0"/>
  </p:normalViewPr>
  <p:slideViewPr>
    <p:cSldViewPr snapToGrid="0">
      <p:cViewPr varScale="1">
        <p:scale>
          <a:sx n="58" d="100"/>
          <a:sy n="58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2308314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48150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12190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Dickey-Fuller = -6.0803,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Truncation lag parameter = 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p-value = 0.01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A438-B151-0237-C0FF-4678E19DB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690688"/>
            <a:ext cx="7625370" cy="389359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4AFFF-39D4-4ED1-37A4-B367224FFAF0}"/>
              </a:ext>
            </a:extLst>
          </p:cNvPr>
          <p:cNvSpPr txBox="1"/>
          <p:nvPr/>
        </p:nvSpPr>
        <p:spPr>
          <a:xfrm>
            <a:off x="5584135" y="5631292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Отображение данных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3637931" y="6172906"/>
            <a:ext cx="491455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временного ряда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4687F4-9609-1D1A-FB96-4EA16637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8" y="1477615"/>
            <a:ext cx="9195757" cy="469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35555-9B01-2EB7-39B9-D86935F4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линейной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авторегрессинной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82E9-2B93-5281-9696-22FE023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Полученная модель име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такие коэффициенты:</a:t>
            </a: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atinLnBrk="1"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Среднеквадратической ошибки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^2) оценено как 3614;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Логарифмическое правдоподобие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likelihood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составляет -190.05;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(критерий 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Акаике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которое равно 386.1.</a:t>
            </a:r>
            <a:endParaRPr lang="en-US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Меры по устранению ошибок в обучающем наборе:</a:t>
            </a: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ACC97FD-2B74-995E-2560-C934B323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7303"/>
              </p:ext>
            </p:extLst>
          </p:nvPr>
        </p:nvGraphicFramePr>
        <p:xfrm>
          <a:off x="2970667" y="2298066"/>
          <a:ext cx="6250666" cy="113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339">
                  <a:extLst>
                    <a:ext uri="{9D8B030D-6E8A-4147-A177-3AD203B41FA5}">
                      <a16:colId xmlns:a16="http://schemas.microsoft.com/office/drawing/2014/main" val="164120299"/>
                    </a:ext>
                  </a:extLst>
                </a:gridCol>
                <a:gridCol w="2083339">
                  <a:extLst>
                    <a:ext uri="{9D8B030D-6E8A-4147-A177-3AD203B41FA5}">
                      <a16:colId xmlns:a16="http://schemas.microsoft.com/office/drawing/2014/main" val="445162613"/>
                    </a:ext>
                  </a:extLst>
                </a:gridCol>
                <a:gridCol w="2083988">
                  <a:extLst>
                    <a:ext uri="{9D8B030D-6E8A-4147-A177-3AD203B41FA5}">
                      <a16:colId xmlns:a16="http://schemas.microsoft.com/office/drawing/2014/main" val="3682671242"/>
                    </a:ext>
                  </a:extLst>
                </a:gridCol>
              </a:tblGrid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9734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-0.6451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-1.0000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56488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0.1648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8994"/>
                  </a:ext>
                </a:extLst>
              </a:tr>
            </a:tbl>
          </a:graphicData>
        </a:graphic>
      </p:graphicFrame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54D55F-9280-15D6-7AD6-67394B85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04" y="0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6A8A328-4063-A230-D411-E7341F67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365"/>
              </p:ext>
            </p:extLst>
          </p:nvPr>
        </p:nvGraphicFramePr>
        <p:xfrm>
          <a:off x="1305246" y="5668010"/>
          <a:ext cx="9581506" cy="64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777">
                  <a:extLst>
                    <a:ext uri="{9D8B030D-6E8A-4147-A177-3AD203B41FA5}">
                      <a16:colId xmlns:a16="http://schemas.microsoft.com/office/drawing/2014/main" val="2431414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0598501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553532750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153706144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737347742"/>
                    </a:ext>
                  </a:extLst>
                </a:gridCol>
                <a:gridCol w="1445437">
                  <a:extLst>
                    <a:ext uri="{9D8B030D-6E8A-4147-A177-3AD203B41FA5}">
                      <a16:colId xmlns:a16="http://schemas.microsoft.com/office/drawing/2014/main" val="896438895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4165624051"/>
                    </a:ext>
                  </a:extLst>
                </a:gridCol>
                <a:gridCol w="1584167">
                  <a:extLst>
                    <a:ext uri="{9D8B030D-6E8A-4147-A177-3AD203B41FA5}">
                      <a16:colId xmlns:a16="http://schemas.microsoft.com/office/drawing/2014/main" val="147022169"/>
                    </a:ext>
                  </a:extLst>
                </a:gridCol>
              </a:tblGrid>
              <a:tr h="82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ACF1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384578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3.50843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58.42505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41.05397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-262.0789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334.8823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0.8908177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-0.06795259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36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60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9A279-84A4-237F-F113-F4C298E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4" y="1594012"/>
            <a:ext cx="7953892" cy="40610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746F-C280-FAD7-E2D1-48435D3E8471}"/>
              </a:ext>
            </a:extLst>
          </p:cNvPr>
          <p:cNvSpPr txBox="1"/>
          <p:nvPr/>
        </p:nvSpPr>
        <p:spPr>
          <a:xfrm>
            <a:off x="3047207" y="565508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ARIMA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модель прогноза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2948503" y="5623664"/>
            <a:ext cx="62949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6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A92519-5297-0CAB-CDF7-1D28A325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424928"/>
            <a:ext cx="8223249" cy="419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работы была разработана программа для прогнозирования временного ряда на основе линейных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авторегрессионных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 на данных статусов авиаперевозок. Проведен анализ качества прогнозов, была создана модель, описывающая временный ряд.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класса ARIMA хорошо показывают себя при моделировании временных рядов с выраженной внутренней структурой, но плохо адаптируются к внезапным изменениям тренда.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Статистическое моделирование использует накопленные знания об объекте наблюдения, чтобы воспроизвести и предсказать его дальнейшее поведение. В ситуациях, не имеющих аналогов, моделирование должно строиться на экспертных оценках, что особенно актуально для международных перевозок. Степень неуверенности модели отражается в широкой области доверительного интервала, и эта степень тем ниже, чем меньше влияние внешних переменных и чем больше внутренняя структурированность ряда.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разработать инструмент, способный прогнозировать временные ряды на основе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использованием данных о статусах авиаперевозок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временной ряд?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Последовательность вещественных значений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измеренных через одинаковые промежутки времени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1,…,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замеров;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отсчёты по времени;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характерное время начала процесса.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состоят временные ряды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Компоненты временного ряда: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Тренд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trend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долгосрочное изменение уровня значений временного ряда. Тренд может быть восходящим, нисходящим или стационарным.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Сезонность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seasonal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циклическое повторение паттернов в данных с постоянным интервалом времени. Например, продажи игрушек могут иметь сезонное изменение в преддверии праздников.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Цикл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cyclic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периодические колебания в данных, обычно с более длительным циклом, чем у сезонности. Например, экономические циклы имеют периодичность в несколько лет.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Шум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errors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непредсказуемая случайная переменная, которая не может быть объяснена трендом, сезонностью или циклом. Шум включает в себя случайные флуктуации и ошибки измерения.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𝐹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𝑆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𝐶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𝑛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Стоит задача спрогнозировать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интералов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вперёд, тогда из предположения о сохранении зависимостей между предыдущими и следующими членами ряда определим следующую модель</a:t>
                </a:r>
                <a:endParaRPr lang="en-US" sz="24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ru-RU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5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ru-RU" sz="1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коэффициенты линейной модели авторегрессии;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ошибка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наиболее распространенных метрик, используемых для измерения точности прогнозирования модели, является средняя абсолютная ошибка в процентах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𝑀𝐴𝑃𝐸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∗100%.</m:t>
                          </m:r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размер выборки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фактическое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прогнозируемое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4906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Отменен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Diverted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DepDelayMinutes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Задержка вылета в минутах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002525" y="3995872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F550B41-6DE0-5205-5F4E-253FF446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77" y="1752866"/>
            <a:ext cx="11277645" cy="18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7472EA-EA5C-4D6F-3FF4-87B289CF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00" y="2134479"/>
            <a:ext cx="3989399" cy="359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B31-3D3E-4E52-4883-3F2EC219B65E}"/>
              </a:ext>
            </a:extLst>
          </p:cNvPr>
          <p:cNvSpPr txBox="1"/>
          <p:nvPr/>
        </p:nvSpPr>
        <p:spPr>
          <a:xfrm>
            <a:off x="3047999" y="5724938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2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Набор данных без максимум и минимум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745</Words>
  <Application>Microsoft Office PowerPoint</Application>
  <PresentationFormat>Широкоэкранный</PresentationFormat>
  <Paragraphs>136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Тема Office</vt:lpstr>
      <vt:lpstr>Презентация PowerPoint</vt:lpstr>
      <vt:lpstr>Введение</vt:lpstr>
      <vt:lpstr>Что такое временной ряд?</vt:lpstr>
      <vt:lpstr>Из чего состоят временные ряды</vt:lpstr>
      <vt:lpstr>Линейная авторегрессионная модель</vt:lpstr>
      <vt:lpstr>Метрика MAPE</vt:lpstr>
      <vt:lpstr>Описание признаков</vt:lpstr>
      <vt:lpstr>Презентация PowerPoint</vt:lpstr>
      <vt:lpstr>Данные в R</vt:lpstr>
      <vt:lpstr>Тест Дикки-Фуллера</vt:lpstr>
      <vt:lpstr>Презентация PowerPoint</vt:lpstr>
      <vt:lpstr>Построение линейной авторегрессинной модели</vt:lpstr>
      <vt:lpstr>Презентация PowerPoint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57</cp:revision>
  <dcterms:created xsi:type="dcterms:W3CDTF">2023-12-17T15:15:00Z</dcterms:created>
  <dcterms:modified xsi:type="dcterms:W3CDTF">2024-06-01T10:10:29Z</dcterms:modified>
</cp:coreProperties>
</file>