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3" r:id="rId3"/>
    <p:sldId id="266" r:id="rId4"/>
    <p:sldId id="267" r:id="rId5"/>
    <p:sldId id="268" r:id="rId6"/>
    <p:sldId id="265" r:id="rId7"/>
    <p:sldId id="264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93BFB-4312-41BD-9714-2E8C4E5A0A35}" type="datetimeFigureOut">
              <a:rPr lang="ru-RU" smtClean="0"/>
              <a:t>19.02.2023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F133CE-2148-4E45-9DE8-526174F70C4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163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9B4E93-0D95-E0EF-A639-5306A7962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A50E85-F0AC-D344-82F1-1676C2DBB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D6E067-D9FB-FFCB-13A6-7995140E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3052-8BD7-4706-AA57-76F7498FB388}" type="datetime1">
              <a:rPr lang="ru-RU" smtClean="0"/>
              <a:t>19.02.2023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515CE1-B2D8-C7F3-9770-7D12E6D1A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F3279B-59DF-8C79-F4B5-57F43BBB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69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E292B-C62A-3319-3091-80FE2B469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79F869-0DAA-5785-56DD-DF7447280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335D99-48FC-3399-1931-2961E045C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CE68-2F04-4B61-B55C-CA8435F7B388}" type="datetime1">
              <a:rPr lang="ru-RU" smtClean="0"/>
              <a:t>19.02.2023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CE423A-B26D-08FD-7A44-E5883CD5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2A491C-A86A-41EF-10C2-0B930834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479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E1885BF-8960-A587-A94D-1E05ABA84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16B3E0-4D9F-86CA-5F2A-4CA2D57D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BBE4CD-127F-1AB9-8240-92F6954AD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D50A-BFEE-4920-BDF5-828CB648EA3E}" type="datetime1">
              <a:rPr lang="ru-RU" smtClean="0"/>
              <a:t>19.02.2023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035318-3684-3568-8A6B-280FB0DF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280363-D20F-3265-DA76-DD086127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125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A9487-978B-1A1E-5535-3601CFCF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9FAAF7-40D1-AB26-A4D9-86C106AC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DB52B3-8135-2F3A-E6F6-90BA675EC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06914-1FD0-4C35-A49F-FBCF0D81792F}" type="datetime1">
              <a:rPr lang="ru-RU" smtClean="0"/>
              <a:t>19.02.2023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7E8D04-B4C6-8AB0-AF3B-0FC827DB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CA7E00-9291-A910-12CD-69951419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91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6C6EB-8AEF-AE67-F5D3-06BBB754C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2A7A47-B9F6-79E8-889C-342DEBD59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763E95-80A8-948E-B52F-E989B5D2A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C494-DC8E-46AB-97BC-16C1BCF81900}" type="datetime1">
              <a:rPr lang="ru-RU" smtClean="0"/>
              <a:t>19.02.2023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2AAD85-9B7D-2BB7-1F49-85362E2A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BD4E38-1604-E017-12E8-D1B02570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98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B2DA8-D521-02C8-9E2A-67022413D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951E54-CFDD-33BF-419A-0585589DCB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1B8535-FE17-B8C2-6306-F1D40AB2C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D9669A-C3C4-25CE-F485-7166FB5AB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44509-5DE6-442D-A0AD-FCE8DC3C1237}" type="datetime1">
              <a:rPr lang="ru-RU" smtClean="0"/>
              <a:t>19.02.2023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83C480-6BCF-B023-8D4B-EEC052E4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728DF8-8B27-CF7B-EA2F-D041789FF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81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686F-56E8-28B7-C620-70C2B704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8B10AF-1B44-52E3-5F84-02DDAC745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3957B2-9565-74C4-C7B7-FD9BB966D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343928B-3054-D729-E9AF-1D5F7FED2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22D94A7-49D7-812B-5F4C-A15714FF0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D0B717E-E4C4-9561-CC2C-FABDE4A4B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810E1-A5F3-4EDA-9A0C-9896893575BE}" type="datetime1">
              <a:rPr lang="ru-RU" smtClean="0"/>
              <a:t>19.02.2023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19FB65-A5A8-34B8-B800-C7A742FC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156D061-438D-9CF5-3616-BD01D15AA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203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000249-84B2-DE00-4824-F26FAF58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575D196-15BF-B886-8E1A-5FEB1EB5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7C22-0676-4245-AB23-3C6158AF8F5F}" type="datetime1">
              <a:rPr lang="ru-RU" smtClean="0"/>
              <a:t>19.02.2023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A50088F-1ABA-A749-8BB9-F277F5D6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9C41C5-5F33-BEDB-3C1C-C3690567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46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50CA451-A0E9-6B5C-2EB7-6D91A19A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362A-B5FB-4868-8E51-4C45AE9D0E61}" type="datetime1">
              <a:rPr lang="ru-RU" smtClean="0"/>
              <a:t>19.02.2023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00B42D7-9ED5-52D9-5D53-8703D2DC3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EECEB4-0A40-D82F-44E6-559100BB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50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65587-C16C-961D-7505-FD077B865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D5D768-AA5F-8661-CE68-458AC3E9E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51DC87-A3B9-8E4D-F826-1F3382574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BED595-F6B8-02AB-D853-14457714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CA8F-2CCD-4B83-83F6-FAC7601D8F0F}" type="datetime1">
              <a:rPr lang="ru-RU" smtClean="0"/>
              <a:t>19.02.2023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8EEB9B-8F0E-BE9E-A534-C69138F2A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4532A4-8D47-1BE3-19A2-0895BEA0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084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B989-0208-AB0B-D743-064C43B3F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BF42395-C502-DD55-676D-A70F6BF4E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3CD98B-A613-38EE-5878-A96C90465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91FA1D-2283-223D-CA56-9F4AD194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BC35A-83E3-4F11-ABD1-499A6DEC8544}" type="datetime1">
              <a:rPr lang="ru-RU" smtClean="0"/>
              <a:t>19.02.2023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4C2C7F-0A08-47C1-412B-A5942001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1B3765-A2AB-2BF0-9115-B570136A7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39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266D8-CE95-856B-69AE-44B69C66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A78AF1-B324-D958-D755-1BC835062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CD8071-A399-7AE7-5473-D52FFDCC6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FA3BD-E56F-41AE-9B26-089715C2721E}" type="datetime1">
              <a:rPr lang="ru-RU" smtClean="0"/>
              <a:t>19.02.2023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9669C40-A371-FF36-4A0F-99115BD469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1E7334-F2E5-B477-EB0F-5BA313206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51C6E-9B18-4CBB-BB10-A2EEE74EDC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46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blog.dataiku.com/clustering-how-it-works-in-plain-english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pro.arcgis.com/ru/pro-app/2.9/tool-reference/spatial-statistics/densitybasedclustering.ht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shabal.in/visuals/kmeans/6.html" TargetMode="Externa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hyperlink" Target="https://ru.wikipedia.org/wiki/DBSCA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gif"/><Relationship Id="rId4" Type="http://schemas.openxmlformats.org/officeDocument/2006/relationships/hyperlink" Target="https://neerc.ifmo.ru/wiki/index.php?title=&#1048;&#1077;&#1088;&#1072;&#1088;&#1093;&#1080;&#1095;&#1077;&#1089;&#1082;&#1072;&#1103;_&#1082;&#1083;&#1072;&#1089;&#1090;&#1077;&#1088;&#1080;&#1079;&#1072;&#1094;&#1080;&#1103;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hyperlink" Target="https://neerc.ifmo.ru/wiki/index.php?title=&#1054;&#1094;&#1077;&#1085;&#1082;&#1072;_&#1082;&#1072;&#1095;&#1077;&#1089;&#1090;&#1074;&#1072;_&#1074;_&#1079;&#1072;&#1076;&#1072;&#1095;&#1077;_&#1082;&#1083;&#1072;&#1089;&#1090;&#1077;&#1088;&#1080;&#1079;&#1072;&#1094;&#1080;&#1080;" TargetMode="External"/><Relationship Id="rId10" Type="http://schemas.openxmlformats.org/officeDocument/2006/relationships/image" Target="../media/image13.png"/><Relationship Id="rId4" Type="http://schemas.openxmlformats.org/officeDocument/2006/relationships/hyperlink" Target="https://habr.com/ru/company/yandex/blog/500742/" TargetMode="External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hyperlink" Target="https://neerc.ifmo.ru/wiki/index.php?title=&#1054;&#1094;&#1077;&#1085;&#1082;&#1072;_&#1082;&#1072;&#1095;&#1077;&#1089;&#1090;&#1074;&#1072;_&#1074;_&#1079;&#1072;&#1076;&#1072;&#1095;&#1077;_&#1082;&#1083;&#1072;&#1089;&#1090;&#1077;&#1088;&#1080;&#1079;&#1072;&#1094;&#1080;&#1080;" TargetMode="External"/><Relationship Id="rId10" Type="http://schemas.openxmlformats.org/officeDocument/2006/relationships/image" Target="../media/image22.png"/><Relationship Id="rId4" Type="http://schemas.openxmlformats.org/officeDocument/2006/relationships/hyperlink" Target="https://habr.com/ru/company/yandex/blog/500742/" TargetMode="External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4178" y="6556786"/>
            <a:ext cx="724024" cy="237036"/>
          </a:xfrm>
        </p:spPr>
        <p:txBody>
          <a:bodyPr/>
          <a:lstStyle/>
          <a:p>
            <a:fld id="{BBB51C6E-9B18-4CBB-BB10-A2EEE74EDCC6}" type="slidenum">
              <a:rPr lang="ru-RU" smtClean="0"/>
              <a:t>1</a:t>
            </a:fld>
            <a:endParaRPr lang="ru-RU" dirty="0"/>
          </a:p>
        </p:txBody>
      </p:sp>
      <p:sp>
        <p:nvSpPr>
          <p:cNvPr id="2" name="Заголовок 24">
            <a:extLst>
              <a:ext uri="{FF2B5EF4-FFF2-40B4-BE49-F238E27FC236}">
                <a16:creationId xmlns:a16="http://schemas.microsoft.com/office/drawing/2014/main" id="{68B62BCA-D0C1-21C8-4C4F-F0C95D6B3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235" y="2894769"/>
            <a:ext cx="10081530" cy="1068461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Кластеризация</a:t>
            </a:r>
          </a:p>
        </p:txBody>
      </p:sp>
    </p:spTree>
    <p:extLst>
      <p:ext uri="{BB962C8B-B14F-4D97-AF65-F5344CB8AC3E}">
        <p14:creationId xmlns:p14="http://schemas.microsoft.com/office/powerpoint/2010/main" val="346915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10081530" cy="1068461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Кластеризация </a:t>
            </a:r>
            <a:r>
              <a:rPr lang="en-US" b="1" dirty="0"/>
              <a:t>vs</a:t>
            </a:r>
            <a:r>
              <a:rPr lang="ru-RU" b="1" dirty="0"/>
              <a:t> классификация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4178" y="6556786"/>
            <a:ext cx="724024" cy="237036"/>
          </a:xfrm>
        </p:spPr>
        <p:txBody>
          <a:bodyPr/>
          <a:lstStyle/>
          <a:p>
            <a:fld id="{BBB51C6E-9B18-4CBB-BB10-A2EEE74EDCC6}" type="slidenum">
              <a:rPr lang="ru-RU" smtClean="0"/>
              <a:t>2</a:t>
            </a:fld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B337EB-E643-A517-CC79-C75C4D1A3443}"/>
              </a:ext>
            </a:extLst>
          </p:cNvPr>
          <p:cNvSpPr txBox="1"/>
          <p:nvPr/>
        </p:nvSpPr>
        <p:spPr>
          <a:xfrm>
            <a:off x="1" y="6609234"/>
            <a:ext cx="43874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4"/>
              </a:rPr>
              <a:t>https://pro.arcgis.com/ru/pro-app/2.9/tool-reference/spatial-statistics/densitybasedclustering.htm</a:t>
            </a:r>
            <a:r>
              <a:rPr lang="ru-RU" sz="800" dirty="0"/>
              <a:t>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9123A38-9904-F303-9D96-5C71CB02C9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5" y="1162125"/>
            <a:ext cx="7911401" cy="24007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1B05C07-48D1-66CC-0246-88B4D8462F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809" y="3636245"/>
            <a:ext cx="7479817" cy="25805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EB7062-D09D-C192-CDCA-41D4C12D1D0C}"/>
              </a:ext>
            </a:extLst>
          </p:cNvPr>
          <p:cNvSpPr txBox="1"/>
          <p:nvPr/>
        </p:nvSpPr>
        <p:spPr>
          <a:xfrm>
            <a:off x="7791717" y="6609234"/>
            <a:ext cx="321334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800" dirty="0">
                <a:hlinkClick r:id="rId7"/>
              </a:rPr>
              <a:t>https://blog.dataiku.com/clustering-how-it-works-in-plain-english</a:t>
            </a:r>
            <a:r>
              <a:rPr lang="en-US" sz="800" dirty="0"/>
              <a:t> 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285010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10081530" cy="1068461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Метод К-средних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4178" y="6556786"/>
            <a:ext cx="724024" cy="237036"/>
          </a:xfrm>
        </p:spPr>
        <p:txBody>
          <a:bodyPr/>
          <a:lstStyle/>
          <a:p>
            <a:fld id="{BBB51C6E-9B18-4CBB-BB10-A2EEE74EDCC6}" type="slidenum">
              <a:rPr lang="ru-RU" smtClean="0"/>
              <a:t>3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562EA8-A7C4-E204-A761-6F3A88C6DD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00" y="1240220"/>
            <a:ext cx="6069723" cy="45522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91D8C3-D62A-6367-3A60-97A6CAC812F0}"/>
              </a:ext>
            </a:extLst>
          </p:cNvPr>
          <p:cNvSpPr txBox="1"/>
          <p:nvPr/>
        </p:nvSpPr>
        <p:spPr>
          <a:xfrm>
            <a:off x="6678885" y="1324445"/>
            <a:ext cx="50701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0. Назначить К «</a:t>
            </a:r>
            <a:r>
              <a:rPr lang="ru-RU" dirty="0" err="1"/>
              <a:t>центроидов</a:t>
            </a:r>
            <a:r>
              <a:rPr lang="ru-RU" dirty="0"/>
              <a:t>»</a:t>
            </a:r>
          </a:p>
          <a:p>
            <a:r>
              <a:rPr lang="ru-RU" dirty="0"/>
              <a:t>1. Посчитать расстояния от «</a:t>
            </a:r>
            <a:r>
              <a:rPr lang="ru-RU" dirty="0" err="1"/>
              <a:t>центроидов</a:t>
            </a:r>
            <a:r>
              <a:rPr lang="ru-RU" dirty="0"/>
              <a:t>» до всех точек</a:t>
            </a:r>
          </a:p>
          <a:p>
            <a:r>
              <a:rPr lang="ru-RU" dirty="0"/>
              <a:t>2. Распределить точки к ближайшим «</a:t>
            </a:r>
            <a:r>
              <a:rPr lang="ru-RU" dirty="0" err="1"/>
              <a:t>центроидам</a:t>
            </a:r>
            <a:r>
              <a:rPr lang="ru-RU" dirty="0"/>
              <a:t>»</a:t>
            </a:r>
          </a:p>
          <a:p>
            <a:r>
              <a:rPr lang="ru-RU" dirty="0"/>
              <a:t>3. Посчитать геометрический центр точек, принадлежащих каждому «</a:t>
            </a:r>
            <a:r>
              <a:rPr lang="ru-RU" dirty="0" err="1"/>
              <a:t>центроиду</a:t>
            </a:r>
            <a:r>
              <a:rPr lang="ru-RU" dirty="0"/>
              <a:t>»</a:t>
            </a:r>
          </a:p>
          <a:p>
            <a:r>
              <a:rPr lang="ru-RU" dirty="0"/>
              <a:t>4. Передвинуть «</a:t>
            </a:r>
            <a:r>
              <a:rPr lang="ru-RU" dirty="0" err="1"/>
              <a:t>центроиды</a:t>
            </a:r>
            <a:r>
              <a:rPr lang="ru-RU" dirty="0"/>
              <a:t>» в геометрический центр его точек</a:t>
            </a:r>
          </a:p>
          <a:p>
            <a:r>
              <a:rPr lang="ru-RU" dirty="0"/>
              <a:t>5. Повторить с п.1.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217C9A-1C72-8296-E39E-09B3F595EC1C}"/>
              </a:ext>
            </a:extLst>
          </p:cNvPr>
          <p:cNvSpPr txBox="1"/>
          <p:nvPr/>
        </p:nvSpPr>
        <p:spPr>
          <a:xfrm>
            <a:off x="4470400" y="5554133"/>
            <a:ext cx="6843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/>
              <a:t>Считать медианы</a:t>
            </a:r>
          </a:p>
          <a:p>
            <a:pPr marL="285750" indent="-285750">
              <a:buFontTx/>
              <a:buChar char="-"/>
            </a:pPr>
            <a:r>
              <a:rPr lang="ru-RU" dirty="0"/>
              <a:t>Другая метрика расстояния, ускорение расчетов расстояния</a:t>
            </a:r>
          </a:p>
          <a:p>
            <a:pPr marL="285750" indent="-285750">
              <a:buFontTx/>
              <a:buChar char="-"/>
            </a:pPr>
            <a:r>
              <a:rPr lang="ru-RU" dirty="0"/>
              <a:t>Ввести взаимодействие между </a:t>
            </a:r>
            <a:r>
              <a:rPr lang="ru-RU" dirty="0" err="1"/>
              <a:t>центроидами</a:t>
            </a:r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Инициализация </a:t>
            </a:r>
            <a:r>
              <a:rPr lang="ru-RU" dirty="0" err="1"/>
              <a:t>центроидов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9E7D67-4521-88A2-C3DF-19EE710C5180}"/>
              </a:ext>
            </a:extLst>
          </p:cNvPr>
          <p:cNvSpPr txBox="1"/>
          <p:nvPr/>
        </p:nvSpPr>
        <p:spPr>
          <a:xfrm>
            <a:off x="153798" y="63156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5"/>
              </a:rPr>
              <a:t>http://shabal.in/visuals/kmeans/6.html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7320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041" y="173008"/>
            <a:ext cx="10081530" cy="1068461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Метод </a:t>
            </a:r>
            <a:r>
              <a:rPr lang="en-US" b="1" dirty="0"/>
              <a:t>DBSCAN</a:t>
            </a:r>
            <a:endParaRPr lang="ru-RU" b="1" dirty="0"/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4178" y="6556786"/>
            <a:ext cx="724024" cy="237036"/>
          </a:xfrm>
        </p:spPr>
        <p:txBody>
          <a:bodyPr/>
          <a:lstStyle/>
          <a:p>
            <a:fld id="{BBB51C6E-9B18-4CBB-BB10-A2EEE74EDCC6}" type="slidenum">
              <a:rPr lang="ru-RU" smtClean="0"/>
              <a:t>4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217C9A-1C72-8296-E39E-09B3F595EC1C}"/>
              </a:ext>
            </a:extLst>
          </p:cNvPr>
          <p:cNvSpPr txBox="1"/>
          <p:nvPr/>
        </p:nvSpPr>
        <p:spPr>
          <a:xfrm>
            <a:off x="2674111" y="5474975"/>
            <a:ext cx="6843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/>
              <a:t>Другая метрика расстояния, ускорение расчетов расстояния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ru-RU" dirty="0"/>
              <a:t>Иерархия кластеров по плотности</a:t>
            </a:r>
          </a:p>
          <a:p>
            <a:pPr marL="285750" indent="-285750">
              <a:buFontTx/>
              <a:buChar char="-"/>
            </a:pPr>
            <a:r>
              <a:rPr lang="ru-RU" dirty="0"/>
              <a:t>Оценка </a:t>
            </a:r>
            <a:r>
              <a:rPr lang="ru-RU" dirty="0" err="1"/>
              <a:t>гиперпараметров</a:t>
            </a:r>
            <a:endParaRPr lang="ru-RU" dirty="0"/>
          </a:p>
          <a:p>
            <a:pPr marL="285750" indent="-285750">
              <a:buFontTx/>
              <a:buChar char="-"/>
            </a:pP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9E7D67-4521-88A2-C3DF-19EE710C5180}"/>
              </a:ext>
            </a:extLst>
          </p:cNvPr>
          <p:cNvSpPr txBox="1"/>
          <p:nvPr/>
        </p:nvSpPr>
        <p:spPr>
          <a:xfrm>
            <a:off x="1" y="6571066"/>
            <a:ext cx="22916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4"/>
              </a:rPr>
              <a:t>https://ru.wikipedia.org/wiki/DBSCAN</a:t>
            </a:r>
            <a:r>
              <a:rPr lang="en-US" sz="1000" dirty="0"/>
              <a:t> </a:t>
            </a:r>
            <a:endParaRPr lang="ru-RU" sz="1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E5B4043-1999-0E9D-4E62-0D4A23E73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798" y="1241469"/>
            <a:ext cx="8094421" cy="424319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5C9B176-BF82-E949-6AFE-09309E7B3A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627" y="818145"/>
            <a:ext cx="3838575" cy="3629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E42E93-717C-3F11-3D12-8D07D78213C8}"/>
              </a:ext>
            </a:extLst>
          </p:cNvPr>
          <p:cNvSpPr txBox="1"/>
          <p:nvPr/>
        </p:nvSpPr>
        <p:spPr>
          <a:xfrm>
            <a:off x="7158636" y="6611779"/>
            <a:ext cx="47977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/>
              <a:t>https://dashee87.github.io/data%20science/general/Clustering-with-Scikit-with-GIFs/</a:t>
            </a:r>
          </a:p>
        </p:txBody>
      </p:sp>
    </p:spTree>
    <p:extLst>
      <p:ext uri="{BB962C8B-B14F-4D97-AF65-F5344CB8AC3E}">
        <p14:creationId xmlns:p14="http://schemas.microsoft.com/office/powerpoint/2010/main" val="2658552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041" y="173008"/>
            <a:ext cx="10081530" cy="1068461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Иерархическая кластеризация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4178" y="6556786"/>
            <a:ext cx="724024" cy="237036"/>
          </a:xfrm>
        </p:spPr>
        <p:txBody>
          <a:bodyPr/>
          <a:lstStyle/>
          <a:p>
            <a:fld id="{BBB51C6E-9B18-4CBB-BB10-A2EEE74EDCC6}" type="slidenum">
              <a:rPr lang="ru-RU" smtClean="0"/>
              <a:t>5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217C9A-1C72-8296-E39E-09B3F595EC1C}"/>
              </a:ext>
            </a:extLst>
          </p:cNvPr>
          <p:cNvSpPr txBox="1"/>
          <p:nvPr/>
        </p:nvSpPr>
        <p:spPr>
          <a:xfrm>
            <a:off x="2764422" y="5982975"/>
            <a:ext cx="684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dirty="0"/>
              <a:t>Другая метрика расстояния, ускорение расчетов расстояния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9E7D67-4521-88A2-C3DF-19EE710C5180}"/>
              </a:ext>
            </a:extLst>
          </p:cNvPr>
          <p:cNvSpPr txBox="1"/>
          <p:nvPr/>
        </p:nvSpPr>
        <p:spPr>
          <a:xfrm>
            <a:off x="0" y="6571066"/>
            <a:ext cx="44704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 </a:t>
            </a:r>
            <a:r>
              <a:rPr lang="en-US" sz="1000" dirty="0">
                <a:hlinkClick r:id="rId4"/>
              </a:rPr>
              <a:t>https://neerc.ifmo.ru/wiki/index.php?title=</a:t>
            </a:r>
            <a:r>
              <a:rPr lang="ru-RU" sz="1000" dirty="0" err="1">
                <a:hlinkClick r:id="rId4"/>
              </a:rPr>
              <a:t>Иерархическая_кластеризация</a:t>
            </a:r>
            <a:r>
              <a:rPr lang="ru-RU" sz="100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E42E93-717C-3F11-3D12-8D07D78213C8}"/>
              </a:ext>
            </a:extLst>
          </p:cNvPr>
          <p:cNvSpPr txBox="1"/>
          <p:nvPr/>
        </p:nvSpPr>
        <p:spPr>
          <a:xfrm>
            <a:off x="7158636" y="6611779"/>
            <a:ext cx="47977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/>
              <a:t>https://dashee87.github.io/data%20science/general/Clustering-with-Scikit-with-GIFs/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C80B6A2-1C3C-14AD-86AD-56787BDA12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35" y="1047564"/>
            <a:ext cx="8283633" cy="3727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6493BD-7481-5096-3415-BBA431B99513}"/>
              </a:ext>
            </a:extLst>
          </p:cNvPr>
          <p:cNvSpPr txBox="1"/>
          <p:nvPr/>
        </p:nvSpPr>
        <p:spPr>
          <a:xfrm>
            <a:off x="8584269" y="1357029"/>
            <a:ext cx="34539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0. Каждый пример – свой кластер.  Считаем расстояние между всеми кластерами.</a:t>
            </a:r>
          </a:p>
          <a:p>
            <a:r>
              <a:rPr lang="ru-RU" dirty="0"/>
              <a:t>1. Выбрать ближайшие кластеры.</a:t>
            </a:r>
          </a:p>
          <a:p>
            <a:r>
              <a:rPr lang="ru-RU" dirty="0"/>
              <a:t>2. Слить их в один кластер.</a:t>
            </a:r>
          </a:p>
          <a:p>
            <a:r>
              <a:rPr lang="ru-RU" dirty="0"/>
              <a:t>3. Удалить слитые из списка кластеров.</a:t>
            </a:r>
          </a:p>
          <a:p>
            <a:r>
              <a:rPr lang="ru-RU" dirty="0"/>
              <a:t>4. Добавить новый кластер в список, его координаты. Отметить расстояние, на котором произошло слияние.</a:t>
            </a:r>
          </a:p>
          <a:p>
            <a:r>
              <a:rPr lang="ru-RU" dirty="0"/>
              <a:t>5. Пересчитать расстояние между этим кластером и другими.</a:t>
            </a:r>
          </a:p>
          <a:p>
            <a:r>
              <a:rPr lang="ru-RU" dirty="0"/>
              <a:t>6. Повторить с п.1.  </a:t>
            </a:r>
          </a:p>
        </p:txBody>
      </p:sp>
    </p:spTree>
    <p:extLst>
      <p:ext uri="{BB962C8B-B14F-4D97-AF65-F5344CB8AC3E}">
        <p14:creationId xmlns:p14="http://schemas.microsoft.com/office/powerpoint/2010/main" val="3476084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10081530" cy="1068461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Метрики кластеризации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4178" y="6556786"/>
            <a:ext cx="724024" cy="237036"/>
          </a:xfrm>
        </p:spPr>
        <p:txBody>
          <a:bodyPr/>
          <a:lstStyle/>
          <a:p>
            <a:fld id="{BBB51C6E-9B18-4CBB-BB10-A2EEE74EDCC6}" type="slidenum">
              <a:rPr lang="ru-RU" smtClean="0"/>
              <a:t>6</a:t>
            </a:fld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E279DB-F8C5-02F4-6DA8-121DA1A75647}"/>
              </a:ext>
            </a:extLst>
          </p:cNvPr>
          <p:cNvSpPr txBox="1"/>
          <p:nvPr/>
        </p:nvSpPr>
        <p:spPr>
          <a:xfrm>
            <a:off x="3050152" y="932004"/>
            <a:ext cx="5441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ВНЕШНИЕ</a:t>
            </a:r>
            <a:br>
              <a:rPr lang="ru-RU" b="1" dirty="0"/>
            </a:br>
            <a:r>
              <a:rPr lang="ru-RU" b="1" dirty="0"/>
              <a:t>Есть эталонные кластеры (классы) (редкость!)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D3B2BF-C1FC-C0AD-B891-FB37941AAC04}"/>
              </a:ext>
            </a:extLst>
          </p:cNvPr>
          <p:cNvSpPr txBox="1"/>
          <p:nvPr/>
        </p:nvSpPr>
        <p:spPr>
          <a:xfrm>
            <a:off x="421527" y="6451134"/>
            <a:ext cx="47977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>
                <a:hlinkClick r:id="rId4"/>
              </a:rPr>
              <a:t>https://habr.com/ru/company/yandex/blog/500742/</a:t>
            </a:r>
            <a:r>
              <a:rPr lang="ru-RU" sz="100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FBC8D4-4525-8520-0763-C8885BAF3913}"/>
              </a:ext>
            </a:extLst>
          </p:cNvPr>
          <p:cNvSpPr txBox="1"/>
          <p:nvPr/>
        </p:nvSpPr>
        <p:spPr>
          <a:xfrm>
            <a:off x="6378222" y="6411663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5"/>
              </a:rPr>
              <a:t>https://neerc.ifmo.ru/wiki/index.php?title=</a:t>
            </a:r>
            <a:r>
              <a:rPr lang="ru-RU" sz="1000" dirty="0" err="1">
                <a:hlinkClick r:id="rId5"/>
              </a:rPr>
              <a:t>Оценка_качества_в_задаче_кластеризации</a:t>
            </a:r>
            <a:r>
              <a:rPr lang="ru-RU" sz="1000" dirty="0"/>
              <a:t>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C8948D-52EB-9771-98DD-7F658BB122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27" y="1687533"/>
            <a:ext cx="3933315" cy="186176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5CE2A6E-EE37-223B-2C31-69C2E5E34B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8378" y="1578335"/>
            <a:ext cx="4255799" cy="268530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38ADA1D-358F-36D9-2B50-59573875AC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7602" y="4346965"/>
            <a:ext cx="5174428" cy="99068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0A8DAFB-6AEA-D40C-09E6-7AF28401F4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6816" y="3744933"/>
            <a:ext cx="3017782" cy="60203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7EB744C-E3AD-E582-7BB2-F56D81AF3F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52849" y="5884212"/>
            <a:ext cx="996227" cy="39151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AC4E89C-29CD-8145-8EC1-9C538775DE6F}"/>
              </a:ext>
            </a:extLst>
          </p:cNvPr>
          <p:cNvSpPr txBox="1"/>
          <p:nvPr/>
        </p:nvSpPr>
        <p:spPr>
          <a:xfrm>
            <a:off x="6797930" y="5897953"/>
            <a:ext cx="487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Пары примеров. Число перестановок: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4364C4CB-3892-D660-D04E-DA785C002BA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6816" y="4435786"/>
            <a:ext cx="4122777" cy="1120237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8392893C-283B-E4B8-19F1-BC12D2001A3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54262" y="3789344"/>
            <a:ext cx="2888230" cy="602032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E4F41A7E-A9AD-EB19-6FD7-69F7852940B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1527" y="5706168"/>
            <a:ext cx="2872989" cy="571550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EF1E2423-CD6F-B6A1-5149-D96AE8EF3CF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311" y="6202869"/>
            <a:ext cx="2152293" cy="57155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EB8FE48-9497-244B-FA98-A84624E35EB0}"/>
              </a:ext>
            </a:extLst>
          </p:cNvPr>
          <p:cNvSpPr txBox="1"/>
          <p:nvPr/>
        </p:nvSpPr>
        <p:spPr>
          <a:xfrm>
            <a:off x="4280202" y="5881697"/>
            <a:ext cx="195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однородность</a:t>
            </a:r>
          </a:p>
        </p:txBody>
      </p:sp>
    </p:spTree>
    <p:extLst>
      <p:ext uri="{BB962C8B-B14F-4D97-AF65-F5344CB8AC3E}">
        <p14:creationId xmlns:p14="http://schemas.microsoft.com/office/powerpoint/2010/main" val="170059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896C1D-4DBB-5F22-D25C-B249ED0BD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2" y="0"/>
            <a:ext cx="843059" cy="932004"/>
          </a:xfrm>
          <a:prstGeom prst="rect">
            <a:avLst/>
          </a:prstGeom>
        </p:spPr>
      </p:pic>
      <p:sp>
        <p:nvSpPr>
          <p:cNvPr id="21" name="object 797">
            <a:extLst>
              <a:ext uri="{FF2B5EF4-FFF2-40B4-BE49-F238E27FC236}">
                <a16:creationId xmlns:a16="http://schemas.microsoft.com/office/drawing/2014/main" id="{BD25DF9E-329C-85AC-FC57-240B64D125D7}"/>
              </a:ext>
            </a:extLst>
          </p:cNvPr>
          <p:cNvSpPr/>
          <p:nvPr/>
        </p:nvSpPr>
        <p:spPr>
          <a:xfrm>
            <a:off x="10871254" y="421530"/>
            <a:ext cx="1320746" cy="27000"/>
          </a:xfrm>
          <a:custGeom>
            <a:avLst/>
            <a:gdLst/>
            <a:ahLst/>
            <a:cxnLst/>
            <a:rect l="l" t="t" r="r" b="b"/>
            <a:pathLst>
              <a:path w="1320746" h="27000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ln w="27000">
            <a:solidFill>
              <a:srgbClr val="C5218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666">
            <a:extLst>
              <a:ext uri="{FF2B5EF4-FFF2-40B4-BE49-F238E27FC236}">
                <a16:creationId xmlns:a16="http://schemas.microsoft.com/office/drawing/2014/main" id="{1CE8FCA7-5CCA-19D0-3F8C-694C31A32F4A}"/>
              </a:ext>
            </a:extLst>
          </p:cNvPr>
          <p:cNvSpPr/>
          <p:nvPr/>
        </p:nvSpPr>
        <p:spPr>
          <a:xfrm>
            <a:off x="11207739" y="94384"/>
            <a:ext cx="654291" cy="654291"/>
          </a:xfrm>
          <a:custGeom>
            <a:avLst/>
            <a:gdLst/>
            <a:ahLst/>
            <a:cxnLst/>
            <a:rect l="l" t="t" r="r" b="b"/>
            <a:pathLst>
              <a:path w="654897" h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sp>
        <p:nvSpPr>
          <p:cNvPr id="23" name="object 667">
            <a:extLst>
              <a:ext uri="{FF2B5EF4-FFF2-40B4-BE49-F238E27FC236}">
                <a16:creationId xmlns:a16="http://schemas.microsoft.com/office/drawing/2014/main" id="{7F78CCF4-D17A-E59C-D9DE-CA0768893201}"/>
              </a:ext>
            </a:extLst>
          </p:cNvPr>
          <p:cNvSpPr/>
          <p:nvPr/>
        </p:nvSpPr>
        <p:spPr>
          <a:xfrm>
            <a:off x="11113354" y="0"/>
            <a:ext cx="843059" cy="843059"/>
          </a:xfrm>
          <a:custGeom>
            <a:avLst/>
            <a:gdLst/>
            <a:ahLst/>
            <a:cxnLst/>
            <a:rect l="l" t="t" r="r" b="b"/>
            <a:pathLst>
              <a:path w="843840" h="843839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ln w="27000">
            <a:solidFill>
              <a:srgbClr val="ADA9D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799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075AAF7-0F79-D753-0E0C-341FAA7652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177" y="253220"/>
            <a:ext cx="434899" cy="336617"/>
          </a:xfrm>
          <a:prstGeom prst="rect">
            <a:avLst/>
          </a:prstGeom>
        </p:spPr>
      </p:pic>
      <p:sp>
        <p:nvSpPr>
          <p:cNvPr id="25" name="Заголовок 24">
            <a:extLst>
              <a:ext uri="{FF2B5EF4-FFF2-40B4-BE49-F238E27FC236}">
                <a16:creationId xmlns:a16="http://schemas.microsoft.com/office/drawing/2014/main" id="{BA69EF4C-DBBA-EE72-570B-CA7A1C033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41" y="64178"/>
            <a:ext cx="10081530" cy="1068461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Метрики кластеризации</a:t>
            </a: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64211420-B80A-EC34-4DB4-F5FE2EFA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4178" y="6556786"/>
            <a:ext cx="724024" cy="237036"/>
          </a:xfrm>
        </p:spPr>
        <p:txBody>
          <a:bodyPr/>
          <a:lstStyle/>
          <a:p>
            <a:fld id="{BBB51C6E-9B18-4CBB-BB10-A2EEE74EDCC6}" type="slidenum">
              <a:rPr lang="ru-RU" smtClean="0"/>
              <a:t>7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A54E3-270F-69A0-BB1E-8FCC785430E8}"/>
              </a:ext>
            </a:extLst>
          </p:cNvPr>
          <p:cNvSpPr txBox="1"/>
          <p:nvPr/>
        </p:nvSpPr>
        <p:spPr>
          <a:xfrm>
            <a:off x="3440869" y="932004"/>
            <a:ext cx="64450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solidFill>
                  <a:srgbClr val="7030A0"/>
                </a:solidFill>
              </a:rPr>
              <a:t>ВНУТРЕННИЕ</a:t>
            </a:r>
            <a:br>
              <a:rPr lang="ru-RU" b="1" dirty="0">
                <a:solidFill>
                  <a:srgbClr val="7030A0"/>
                </a:solidFill>
              </a:rPr>
            </a:br>
            <a:r>
              <a:rPr lang="ru-RU" b="1" dirty="0">
                <a:solidFill>
                  <a:srgbClr val="7030A0"/>
                </a:solidFill>
              </a:rPr>
              <a:t>Нет эталонных кластеров.</a:t>
            </a:r>
          </a:p>
          <a:p>
            <a:pPr algn="ctr"/>
            <a:r>
              <a:rPr lang="ru-RU" b="1" dirty="0">
                <a:solidFill>
                  <a:srgbClr val="7030A0"/>
                </a:solidFill>
              </a:rPr>
              <a:t> Сравниваем кластеры между собой и их </a:t>
            </a:r>
            <a:r>
              <a:rPr lang="ru-RU" b="1" dirty="0" err="1">
                <a:solidFill>
                  <a:srgbClr val="7030A0"/>
                </a:solidFill>
              </a:rPr>
              <a:t>центроиды</a:t>
            </a:r>
            <a:endParaRPr lang="ru-RU" b="1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D3B2BF-C1FC-C0AD-B891-FB37941AAC04}"/>
              </a:ext>
            </a:extLst>
          </p:cNvPr>
          <p:cNvSpPr txBox="1"/>
          <p:nvPr/>
        </p:nvSpPr>
        <p:spPr>
          <a:xfrm>
            <a:off x="421527" y="6451134"/>
            <a:ext cx="479777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 dirty="0">
                <a:hlinkClick r:id="rId4"/>
              </a:rPr>
              <a:t>https://habr.com/ru/company/yandex/blog/500742/</a:t>
            </a:r>
            <a:r>
              <a:rPr lang="ru-RU" sz="100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FBC8D4-4525-8520-0763-C8885BAF3913}"/>
              </a:ext>
            </a:extLst>
          </p:cNvPr>
          <p:cNvSpPr txBox="1"/>
          <p:nvPr/>
        </p:nvSpPr>
        <p:spPr>
          <a:xfrm>
            <a:off x="6378222" y="6411663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hlinkClick r:id="rId5"/>
              </a:rPr>
              <a:t>https://neerc.ifmo.ru/wiki/index.php?title=</a:t>
            </a:r>
            <a:r>
              <a:rPr lang="ru-RU" sz="1000" dirty="0" err="1">
                <a:hlinkClick r:id="rId5"/>
              </a:rPr>
              <a:t>Оценка_качества_в_задаче_кластеризации</a:t>
            </a:r>
            <a:r>
              <a:rPr lang="ru-RU" sz="1000" dirty="0"/>
              <a:t> 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4299544-2DBA-63E9-B98B-7303012EDB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159" y="2043648"/>
            <a:ext cx="2187130" cy="68585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F0C1E0-AE91-BE03-E813-73A22FBF0C90}"/>
              </a:ext>
            </a:extLst>
          </p:cNvPr>
          <p:cNvSpPr txBox="1"/>
          <p:nvPr/>
        </p:nvSpPr>
        <p:spPr>
          <a:xfrm>
            <a:off x="235587" y="1716657"/>
            <a:ext cx="240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Компактность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B502CB-4B28-F383-1F68-402045BFB303}"/>
              </a:ext>
            </a:extLst>
          </p:cNvPr>
          <p:cNvSpPr txBox="1"/>
          <p:nvPr/>
        </p:nvSpPr>
        <p:spPr>
          <a:xfrm>
            <a:off x="229695" y="3552852"/>
            <a:ext cx="240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Отделимость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4DB55CDD-1CBD-DA56-1DEB-5CAB4E5BF0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5159" y="3864328"/>
            <a:ext cx="2027096" cy="58679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3014FD6B-973D-F21D-0165-C835C6C4B5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89" y="5711930"/>
            <a:ext cx="4640982" cy="73920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2969B0C-A347-E5FA-4F36-2C1BF79380D4}"/>
              </a:ext>
            </a:extLst>
          </p:cNvPr>
          <p:cNvSpPr txBox="1"/>
          <p:nvPr/>
        </p:nvSpPr>
        <p:spPr>
          <a:xfrm>
            <a:off x="184150" y="5311333"/>
            <a:ext cx="240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Силуэт</a:t>
            </a: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34CBD00D-AF35-B4D0-EFAE-64B890CC4B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150" y="2763052"/>
            <a:ext cx="2324724" cy="496360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94D61B63-6FCB-DA97-A48D-B7AFBDC866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4150" y="4498679"/>
            <a:ext cx="3840813" cy="502964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969F66B2-FA4F-01FF-A839-F68EEDF2E74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04145" y="4394243"/>
            <a:ext cx="3962743" cy="153175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4C3AAAE-0DA1-446E-4CD3-CFF0E24E0BDA}"/>
              </a:ext>
            </a:extLst>
          </p:cNvPr>
          <p:cNvSpPr txBox="1"/>
          <p:nvPr/>
        </p:nvSpPr>
        <p:spPr>
          <a:xfrm>
            <a:off x="7207370" y="3788391"/>
            <a:ext cx="2678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Индекс Дэви</a:t>
            </a:r>
            <a:r>
              <a:rPr lang="en-US" dirty="0"/>
              <a:t>c</a:t>
            </a:r>
            <a:r>
              <a:rPr lang="ru-RU" dirty="0"/>
              <a:t>а-Болдуина</a:t>
            </a:r>
          </a:p>
        </p:txBody>
      </p:sp>
    </p:spTree>
    <p:extLst>
      <p:ext uri="{BB962C8B-B14F-4D97-AF65-F5344CB8AC3E}">
        <p14:creationId xmlns:p14="http://schemas.microsoft.com/office/powerpoint/2010/main" val="39104454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414</Words>
  <Application>Microsoft Office PowerPoint</Application>
  <PresentationFormat>Широкоэкранный</PresentationFormat>
  <Paragraphs>55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Кластеризация</vt:lpstr>
      <vt:lpstr>Кластеризация vs классификация</vt:lpstr>
      <vt:lpstr>Метод К-средних</vt:lpstr>
      <vt:lpstr>Метод DBSCAN</vt:lpstr>
      <vt:lpstr>Иерархическая кластеризация</vt:lpstr>
      <vt:lpstr>Метрики кластеризации</vt:lpstr>
      <vt:lpstr>Метрики кластеризации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</dc:title>
  <dc:creator>123</dc:creator>
  <cp:lastModifiedBy>123</cp:lastModifiedBy>
  <cp:revision>89</cp:revision>
  <dcterms:created xsi:type="dcterms:W3CDTF">2022-08-24T11:32:02Z</dcterms:created>
  <dcterms:modified xsi:type="dcterms:W3CDTF">2023-02-19T11:25:54Z</dcterms:modified>
</cp:coreProperties>
</file>