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0:01:27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2669 2 24575,'-20'0'0,"8"-1"0,0 1 0,0 0 0,0 1 0,0 0 0,0 1 0,1 0 0,-1 1 0,0 0 0,1 1 0,0 0 0,-18 9 0,-24 20 0,1 2 0,-65 59 0,-92 100 0,189-175 0,-75 74 0,-77 72 0,129-128 0,-1-2 0,-58 35 0,23-24 0,-87 58 0,-125 147 0,178-147 0,7-23 0,15-13 0,11 0 0,-95 77 0,135-115 0,-1-2 0,-71 35 0,-115 45-1365,164-81-5461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0:01:2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 24575,'0'5'0,"0"31"0,0 30 0,0 23 0,0 1 0,-10 6 0,-8 1 0,-1-6 0,3-8 0,4-14 0,-11-4 0,-2-7 0,4 6 0,5 11 0,6-1 0,3-3 0,5-15-8191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0:01:30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208 274 24575,'1'-5'0,"0"1"0,0-1 0,0 1 0,1-1 0,-1 1 0,1 0 0,0 0 0,3-5 0,3-5 0,-1-2 0,1 1 0,0 0 0,2 0 0,-1 1 0,2 0 0,0 1 0,16-15 0,-18 20 0,1 0 0,0 0 0,1 1 0,0 1 0,0 0 0,0 0 0,1 1 0,-1 1 0,1 0 0,21-5 0,-8 4 0,0 1 0,1 1 0,-1 1 0,1 2 0,-1 0 0,1 2 0,32 5 0,-54-6 0,0 0 0,0 1 0,-1-1 0,1 1 0,0 0 0,-1 0 0,1 0 0,-1 0 0,0 0 0,0 1 0,1 0 0,-2-1 0,1 1 0,0 0 0,-1 1 0,1-1 0,-1 0 0,0 1 0,0-1 0,0 1 0,0 0 0,-1-1 0,0 1 0,0 0 0,2 7 0,-1 5 0,0 0 0,-1 0 0,-1 1 0,-4 31 0,2-31 0,-2-1 0,0 1 0,0-1 0,-2 0 0,0 0 0,0-1 0,-2 1 0,-10 16 0,-86 111 0,77-110 0,17-20 0,-25 33 0,-2-1 0,-48 43 0,73-76 0,-1-1 0,-1-1 0,0 0 0,0-1 0,-1 0 0,0-2 0,0 1 0,-1-2 0,0 0 0,0-1 0,-32 6 0,9-7-455,-1-3 0,-43-3 0,37 0-6371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3BFB-4312-41BD-9714-2E8C4E5A0A35}" type="datetimeFigureOut">
              <a:rPr lang="ru-RU" smtClean="0"/>
              <a:t>25.08.2022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133CE-2148-4E45-9DE8-526174F7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6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B4E93-0D95-E0EF-A639-5306A796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A50E85-F0AC-D344-82F1-1676C2DB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D6E067-D9FB-FFCB-13A6-7995140E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3052-8BD7-4706-AA57-76F7498FB388}" type="datetime1">
              <a:rPr lang="ru-RU" smtClean="0"/>
              <a:t>25.08.2022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15CE1-B2D8-C7F3-9770-7D12E6D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3279B-59DF-8C79-F4B5-57F43BBB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9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E292B-C62A-3319-3091-80FE2B46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79F869-0DAA-5785-56DD-DF7447280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35D99-48FC-3399-1931-2961E045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E68-2F04-4B61-B55C-CA8435F7B388}" type="datetime1">
              <a:rPr lang="ru-RU" smtClean="0"/>
              <a:t>25.08.2022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E423A-B26D-08FD-7A44-E5883CD5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2A491C-A86A-41EF-10C2-0B930834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7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1885BF-8960-A587-A94D-1E05ABA84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16B3E0-4D9F-86CA-5F2A-4CA2D57D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BE4CD-127F-1AB9-8240-92F6954A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D50A-BFEE-4920-BDF5-828CB648EA3E}" type="datetime1">
              <a:rPr lang="ru-RU" smtClean="0"/>
              <a:t>25.08.2022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35318-3684-3568-8A6B-280FB0DF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280363-D20F-3265-DA76-DD086127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25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A9487-978B-1A1E-5535-3601CFCF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FAAF7-40D1-AB26-A4D9-86C106AC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B52B3-8135-2F3A-E6F6-90BA675E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914-1FD0-4C35-A49F-FBCF0D81792F}" type="datetime1">
              <a:rPr lang="ru-RU" smtClean="0"/>
              <a:t>25.08.2022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7E8D04-B4C6-8AB0-AF3B-0FC827DB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A7E00-9291-A910-12CD-69951419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C6EB-8AEF-AE67-F5D3-06BBB754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A7A47-B9F6-79E8-889C-342DEBD5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63E95-80A8-948E-B52F-E989B5D2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C494-DC8E-46AB-97BC-16C1BCF81900}" type="datetime1">
              <a:rPr lang="ru-RU" smtClean="0"/>
              <a:t>25.08.2022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AAD85-9B7D-2BB7-1F49-85362E2A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D4E38-1604-E017-12E8-D1B02570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B2DA8-D521-02C8-9E2A-67022413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951E54-CFDD-33BF-419A-0585589DC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B8535-FE17-B8C2-6306-F1D40AB2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D9669A-C3C4-25CE-F485-7166FB5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509-5DE6-442D-A0AD-FCE8DC3C1237}" type="datetime1">
              <a:rPr lang="ru-RU" smtClean="0"/>
              <a:t>25.08.2022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83C480-6BCF-B023-8D4B-EEC052E4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728DF8-8B27-CF7B-EA2F-D041789F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8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686F-56E8-28B7-C620-70C2B704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8B10AF-1B44-52E3-5F84-02DDAC74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3957B2-9565-74C4-C7B7-FD9BB966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43928B-3054-D729-E9AF-1D5F7FED2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2D94A7-49D7-812B-5F4C-A15714FF0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0B717E-E4C4-9561-CC2C-FABDE4A4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10E1-A5F3-4EDA-9A0C-9896893575BE}" type="datetime1">
              <a:rPr lang="ru-RU" smtClean="0"/>
              <a:t>25.08.2022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19FB65-A5A8-34B8-B800-C7A742FC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56D061-438D-9CF5-3616-BD01D15A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03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00249-84B2-DE00-4824-F26FAF58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75D196-15BF-B886-8E1A-5FEB1EB5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7C22-0676-4245-AB23-3C6158AF8F5F}" type="datetime1">
              <a:rPr lang="ru-RU" smtClean="0"/>
              <a:t>25.08.2022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50088F-1ABA-A749-8BB9-F277F5D6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9C41C5-5F33-BEDB-3C1C-C3690567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6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0CA451-A0E9-6B5C-2EB7-6D91A19A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62A-B5FB-4868-8E51-4C45AE9D0E61}" type="datetime1">
              <a:rPr lang="ru-RU" smtClean="0"/>
              <a:t>25.08.2022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0B42D7-9ED5-52D9-5D53-8703D2DC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ECEB4-0A40-D82F-44E6-559100BB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50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65587-C16C-961D-7505-FD077B86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5D768-AA5F-8661-CE68-458AC3E9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1DC87-A3B9-8E4D-F826-1F3382574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BED595-F6B8-02AB-D853-14457714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CA8F-2CCD-4B83-83F6-FAC7601D8F0F}" type="datetime1">
              <a:rPr lang="ru-RU" smtClean="0"/>
              <a:t>25.08.2022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8EEB9B-8F0E-BE9E-A534-C69138F2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4532A4-8D47-1BE3-19A2-0895BEA0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08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B989-0208-AB0B-D743-064C43B3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F42395-C502-DD55-676D-A70F6BF4E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3CD98B-A613-38EE-5878-A96C9046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91FA1D-2283-223D-CA56-9F4AD194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C35A-83E3-4F11-ABD1-499A6DEC8544}" type="datetime1">
              <a:rPr lang="ru-RU" smtClean="0"/>
              <a:t>25.08.2022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4C2C7F-0A08-47C1-412B-A5942001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1B3765-A2AB-2BF0-9115-B570136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39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266D8-CE95-856B-69AE-44B69C66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A78AF1-B324-D958-D755-1BC835062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CD8071-A399-7AE7-5473-D52FFDCC6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A3BD-E56F-41AE-9B26-089715C2721E}" type="datetime1">
              <a:rPr lang="ru-RU" smtClean="0"/>
              <a:t>25.08.2022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669C40-A371-FF36-4A0F-99115BD46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1E7334-F2E5-B477-EB0F-5BA313206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6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3.xm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Линейная регрессия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BC83848D-FAE9-94C8-35E8-08DBA591C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611" y="1065112"/>
            <a:ext cx="2238972" cy="1568089"/>
          </a:xfrm>
        </p:spPr>
      </p:pic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1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197DC-FBF3-FB3E-D39F-0FACDF949B41}"/>
              </a:ext>
            </a:extLst>
          </p:cNvPr>
          <p:cNvSpPr txBox="1"/>
          <p:nvPr/>
        </p:nvSpPr>
        <p:spPr>
          <a:xfrm>
            <a:off x="2818699" y="1078200"/>
            <a:ext cx="6736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движение тел по инерции</a:t>
            </a:r>
          </a:p>
          <a:p>
            <a:pPr marL="285750" indent="-285750">
              <a:buFontTx/>
              <a:buChar char="-"/>
            </a:pPr>
            <a:r>
              <a:rPr lang="ru-RU" dirty="0"/>
              <a:t>экономические расчеты, ценообразование</a:t>
            </a:r>
          </a:p>
          <a:p>
            <a:pPr marL="285750" indent="-285750">
              <a:buFontTx/>
              <a:buChar char="-"/>
            </a:pPr>
            <a:r>
              <a:rPr lang="ru-RU" dirty="0"/>
              <a:t>расчеты металлоконструкций, тепловое удлинение рельс</a:t>
            </a:r>
          </a:p>
          <a:p>
            <a:pPr marL="285750" indent="-285750">
              <a:buFontTx/>
              <a:buChar char="-"/>
            </a:pPr>
            <a:r>
              <a:rPr lang="ru-RU" dirty="0"/>
              <a:t>…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74FEB4-A8B2-C4AD-503E-1F73E4A8C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10" y="2814546"/>
            <a:ext cx="1539373" cy="3886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BE04E1-55F1-B8FF-F7AB-685383027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142" y="3426181"/>
            <a:ext cx="2034716" cy="4572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9F41BC2-0455-7AD2-80AB-4FB89D168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1995" y="3426181"/>
            <a:ext cx="3391194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Линейная регрессия. Расчет ошибки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2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58184B2-EC2A-98DF-2E5C-D4C21BC2C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85" y="932003"/>
            <a:ext cx="5935411" cy="481805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EDC675F-30F1-81EB-81B1-DA036C853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776" y="1297881"/>
            <a:ext cx="2057578" cy="37341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5860B3C-E6A7-D31B-6F33-0BE6363A5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8761" y="3637951"/>
            <a:ext cx="4778154" cy="16841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297375-BD95-F1EE-2138-3478E19E4356}"/>
              </a:ext>
            </a:extLst>
          </p:cNvPr>
          <p:cNvSpPr txBox="1"/>
          <p:nvPr/>
        </p:nvSpPr>
        <p:spPr>
          <a:xfrm>
            <a:off x="6726515" y="3307196"/>
            <a:ext cx="436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MSE – </a:t>
            </a:r>
            <a:r>
              <a:rPr lang="ru-RU" b="1" dirty="0"/>
              <a:t>средний квадрат ошибки</a:t>
            </a:r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E012C4D-643E-8D28-B953-6CD69AAD52AD}"/>
              </a:ext>
            </a:extLst>
          </p:cNvPr>
          <p:cNvGrpSpPr/>
          <p:nvPr/>
        </p:nvGrpSpPr>
        <p:grpSpPr>
          <a:xfrm>
            <a:off x="10978444" y="3709167"/>
            <a:ext cx="1018800" cy="921960"/>
            <a:chOff x="10978444" y="3709167"/>
            <a:chExt cx="1018800" cy="92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38C2DAB5-0D48-D8B7-5D1E-3DB7647B07B5}"/>
                    </a:ext>
                  </a:extLst>
                </p14:cNvPr>
                <p14:cNvContentPartPr/>
                <p14:nvPr/>
              </p14:nvContentPartPr>
              <p14:xfrm>
                <a:off x="10978444" y="3709167"/>
                <a:ext cx="961200" cy="69552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38C2DAB5-0D48-D8B7-5D1E-3DB7647B07B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69444" y="3700527"/>
                  <a:ext cx="97884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526FBFC5-BAC2-045D-994D-C2185BAD2726}"/>
                    </a:ext>
                  </a:extLst>
                </p14:cNvPr>
                <p14:cNvContentPartPr/>
                <p14:nvPr/>
              </p14:nvContentPartPr>
              <p14:xfrm>
                <a:off x="11748484" y="4203807"/>
                <a:ext cx="64800" cy="42732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526FBFC5-BAC2-045D-994D-C2185BAD27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739844" y="4195167"/>
                  <a:ext cx="824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EE2800C4-FECE-FF03-B2E0-28B3E886FA8F}"/>
                    </a:ext>
                  </a:extLst>
                </p14:cNvPr>
                <p14:cNvContentPartPr/>
                <p14:nvPr/>
              </p14:nvContentPartPr>
              <p14:xfrm>
                <a:off x="11717524" y="4199847"/>
                <a:ext cx="279720" cy="30240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EE2800C4-FECE-FF03-B2E0-28B3E886FA8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708884" y="4191207"/>
                  <a:ext cx="297360" cy="320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266E318-C48A-AF6E-7DD6-A2386457E828}"/>
              </a:ext>
            </a:extLst>
          </p:cNvPr>
          <p:cNvSpPr txBox="1"/>
          <p:nvPr/>
        </p:nvSpPr>
        <p:spPr>
          <a:xfrm>
            <a:off x="583392" y="6535194"/>
            <a:ext cx="60987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* https://neurohive.io/ru/osnovy-data-science/linejnaja-regressija/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D047389-631F-750D-234D-47FF2AD196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63" y="1664426"/>
            <a:ext cx="4447804" cy="20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2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Линейная регрессия. Обучение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3</a:t>
            </a:fld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1D1AB38-FC61-0F24-3C06-88E115225ED3}"/>
              </a:ext>
            </a:extLst>
          </p:cNvPr>
          <p:cNvCxnSpPr/>
          <p:nvPr/>
        </p:nvCxnSpPr>
        <p:spPr>
          <a:xfrm>
            <a:off x="4154258" y="1149462"/>
            <a:ext cx="64316" cy="53857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0B34C4-5682-F2AC-F83D-4529EF0D2BDF}"/>
              </a:ext>
            </a:extLst>
          </p:cNvPr>
          <p:cNvSpPr txBox="1"/>
          <p:nvPr/>
        </p:nvSpPr>
        <p:spPr>
          <a:xfrm>
            <a:off x="1241779" y="853518"/>
            <a:ext cx="272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 итерационный МНК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42754-B9D9-F3D6-2B87-F1DB3B2E832D}"/>
              </a:ext>
            </a:extLst>
          </p:cNvPr>
          <p:cNvSpPr txBox="1"/>
          <p:nvPr/>
        </p:nvSpPr>
        <p:spPr>
          <a:xfrm>
            <a:off x="8037743" y="916985"/>
            <a:ext cx="2720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Итерационный МНК</a:t>
            </a:r>
          </a:p>
          <a:p>
            <a:r>
              <a:rPr lang="ru-RU" dirty="0"/>
              <a:t>Градиентный спуск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AA80D5-B918-E021-D526-F33FE2535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80" y="1431071"/>
            <a:ext cx="3147333" cy="17832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26835A0-32C6-42D0-D429-CCCB7A344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936" y="1563316"/>
            <a:ext cx="4567886" cy="278145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B960D25-7BB2-27AD-DF7D-497EE9E55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8819" y="4529593"/>
            <a:ext cx="4334004" cy="200560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997B089-3869-A91C-E8A0-F4146EEBE2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1292"/>
          <a:stretch/>
        </p:blipFill>
        <p:spPr>
          <a:xfrm>
            <a:off x="7083876" y="4195434"/>
            <a:ext cx="4778154" cy="48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6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Линейная регрессия. Реализация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2DED96-EEAF-DEC4-72EC-0CDF86639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64" y="1373180"/>
            <a:ext cx="3886537" cy="26215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218A2-6F5D-207B-7923-474D3975F8E5}"/>
              </a:ext>
            </a:extLst>
          </p:cNvPr>
          <p:cNvSpPr txBox="1"/>
          <p:nvPr/>
        </p:nvSpPr>
        <p:spPr>
          <a:xfrm>
            <a:off x="843057" y="912595"/>
            <a:ext cx="205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Примеры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760AE6-5200-F56D-5061-CC53FFC48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143" y="1491795"/>
            <a:ext cx="3725227" cy="250458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54BB688-7299-AD67-E98C-0CA63B467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799" y="5277548"/>
            <a:ext cx="10310754" cy="13869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940267-3D60-473A-F004-94462F29C1CF}"/>
              </a:ext>
            </a:extLst>
          </p:cNvPr>
          <p:cNvSpPr txBox="1"/>
          <p:nvPr/>
        </p:nvSpPr>
        <p:spPr>
          <a:xfrm>
            <a:off x="5189084" y="927423"/>
            <a:ext cx="34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Восстановленная зависимость</a:t>
            </a:r>
          </a:p>
        </p:txBody>
      </p:sp>
    </p:spTree>
    <p:extLst>
      <p:ext uri="{BB962C8B-B14F-4D97-AF65-F5344CB8AC3E}">
        <p14:creationId xmlns:p14="http://schemas.microsoft.com/office/powerpoint/2010/main" val="304555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Линейная регрессия для классификации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3EDD75-9B41-A4AE-175F-9F9F201E0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05" y="1271102"/>
            <a:ext cx="4359018" cy="28653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C2D6E3-D6D4-8386-66AE-C7BB9DDD5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402" y="1271102"/>
            <a:ext cx="4359018" cy="2865368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12F9BA9-E5AF-E1EA-8363-51452474089D}"/>
              </a:ext>
            </a:extLst>
          </p:cNvPr>
          <p:cNvCxnSpPr/>
          <p:nvPr/>
        </p:nvCxnSpPr>
        <p:spPr>
          <a:xfrm>
            <a:off x="5675586" y="2049517"/>
            <a:ext cx="5437768" cy="0"/>
          </a:xfrm>
          <a:prstGeom prst="line">
            <a:avLst/>
          </a:prstGeom>
          <a:ln w="476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A6142E6-E7F6-73CF-A4C3-68D368768658}"/>
              </a:ext>
            </a:extLst>
          </p:cNvPr>
          <p:cNvCxnSpPr/>
          <p:nvPr/>
        </p:nvCxnSpPr>
        <p:spPr>
          <a:xfrm>
            <a:off x="5769971" y="2992140"/>
            <a:ext cx="5437768" cy="0"/>
          </a:xfrm>
          <a:prstGeom prst="line">
            <a:avLst/>
          </a:prstGeom>
          <a:ln w="476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02FA386A-B1B3-A0D2-30AB-899A8DBC9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268" y="4352622"/>
            <a:ext cx="2991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800" dirty="0">
                <a:latin typeface="Arial Unicode MS"/>
              </a:rPr>
              <a:t>Accuracy =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0.94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0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Линейная регрессия. Проблемы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6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68C869-45E5-F7F6-5991-28D7F1F78A64}"/>
              </a:ext>
            </a:extLst>
          </p:cNvPr>
          <p:cNvSpPr txBox="1"/>
          <p:nvPr/>
        </p:nvSpPr>
        <p:spPr>
          <a:xfrm>
            <a:off x="237066" y="1106311"/>
            <a:ext cx="6897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400" dirty="0"/>
              <a:t>Восстанавливает только линейные зависимости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Не очень удобна для классификации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Чувствительна к выбросам!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E98243-E585-9979-4519-3F259658B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56" y="2664276"/>
            <a:ext cx="2484335" cy="27053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21E8EE-DD26-1F1B-F6AE-CFD60DFEA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656" y="2664276"/>
            <a:ext cx="2712955" cy="27281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BE902-5D5B-489A-8ECE-BC6EF260B0A0}"/>
              </a:ext>
            </a:extLst>
          </p:cNvPr>
          <p:cNvSpPr txBox="1"/>
          <p:nvPr/>
        </p:nvSpPr>
        <p:spPr>
          <a:xfrm>
            <a:off x="937441" y="6449064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* </a:t>
            </a:r>
            <a:r>
              <a:rPr lang="ru-RU" sz="800" dirty="0"/>
              <a:t>https://statistics.laerd.com/spss-tutorials/linear-regression-using-spss-statistics.php</a:t>
            </a:r>
          </a:p>
        </p:txBody>
      </p:sp>
    </p:spTree>
    <p:extLst>
      <p:ext uri="{BB962C8B-B14F-4D97-AF65-F5344CB8AC3E}">
        <p14:creationId xmlns:p14="http://schemas.microsoft.com/office/powerpoint/2010/main" val="40626417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103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Тема Office</vt:lpstr>
      <vt:lpstr>Линейная регрессия</vt:lpstr>
      <vt:lpstr>Линейная регрессия. Расчет ошибки</vt:lpstr>
      <vt:lpstr>Линейная регрессия. Обучение</vt:lpstr>
      <vt:lpstr>Линейная регрессия. Реализация</vt:lpstr>
      <vt:lpstr>Линейная регрессия для классификации</vt:lpstr>
      <vt:lpstr>Линейная регрессия. Проблемы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123</dc:creator>
  <cp:lastModifiedBy>123</cp:lastModifiedBy>
  <cp:revision>3</cp:revision>
  <dcterms:created xsi:type="dcterms:W3CDTF">2022-08-24T11:32:02Z</dcterms:created>
  <dcterms:modified xsi:type="dcterms:W3CDTF">2022-08-25T10:48:43Z</dcterms:modified>
</cp:coreProperties>
</file>