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4" r:id="rId4"/>
    <p:sldId id="263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11:08:11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24575,'8'0'0,"6"0"0,10 0 0,7 0 0,7 0 0,-2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3BFB-4312-41BD-9714-2E8C4E5A0A35}" type="datetimeFigureOut">
              <a:rPr lang="ru-RU" smtClean="0"/>
              <a:t>27.08.2022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133CE-2148-4E45-9DE8-526174F7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6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B4E93-0D95-E0EF-A639-5306A796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A50E85-F0AC-D344-82F1-1676C2DB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D6E067-D9FB-FFCB-13A6-7995140E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3052-8BD7-4706-AA57-76F7498FB388}" type="datetime1">
              <a:rPr lang="ru-RU" smtClean="0"/>
              <a:t>27.08.2022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515CE1-B2D8-C7F3-9770-7D12E6D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3279B-59DF-8C79-F4B5-57F43BBB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9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E292B-C62A-3319-3091-80FE2B46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79F869-0DAA-5785-56DD-DF7447280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335D99-48FC-3399-1931-2961E045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E68-2F04-4B61-B55C-CA8435F7B388}" type="datetime1">
              <a:rPr lang="ru-RU" smtClean="0"/>
              <a:t>27.08.2022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E423A-B26D-08FD-7A44-E5883CD5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2A491C-A86A-41EF-10C2-0B930834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7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1885BF-8960-A587-A94D-1E05ABA84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16B3E0-4D9F-86CA-5F2A-4CA2D57D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BE4CD-127F-1AB9-8240-92F6954A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D50A-BFEE-4920-BDF5-828CB648EA3E}" type="datetime1">
              <a:rPr lang="ru-RU" smtClean="0"/>
              <a:t>27.08.2022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35318-3684-3568-8A6B-280FB0DF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280363-D20F-3265-DA76-DD086127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25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A9487-978B-1A1E-5535-3601CFCF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FAAF7-40D1-AB26-A4D9-86C106AC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B52B3-8135-2F3A-E6F6-90BA675E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914-1FD0-4C35-A49F-FBCF0D81792F}" type="datetime1">
              <a:rPr lang="ru-RU" smtClean="0"/>
              <a:t>27.08.2022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7E8D04-B4C6-8AB0-AF3B-0FC827DB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A7E00-9291-A910-12CD-69951419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9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C6EB-8AEF-AE67-F5D3-06BBB754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A7A47-B9F6-79E8-889C-342DEBD5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763E95-80A8-948E-B52F-E989B5D2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C494-DC8E-46AB-97BC-16C1BCF81900}" type="datetime1">
              <a:rPr lang="ru-RU" smtClean="0"/>
              <a:t>27.08.2022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AAD85-9B7D-2BB7-1F49-85362E2A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D4E38-1604-E017-12E8-D1B02570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9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B2DA8-D521-02C8-9E2A-67022413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951E54-CFDD-33BF-419A-0585589DC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1B8535-FE17-B8C2-6306-F1D40AB2C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D9669A-C3C4-25CE-F485-7166FB5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509-5DE6-442D-A0AD-FCE8DC3C1237}" type="datetime1">
              <a:rPr lang="ru-RU" smtClean="0"/>
              <a:t>27.08.2022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83C480-6BCF-B023-8D4B-EEC052E4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728DF8-8B27-CF7B-EA2F-D041789F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8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686F-56E8-28B7-C620-70C2B704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8B10AF-1B44-52E3-5F84-02DDAC74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3957B2-9565-74C4-C7B7-FD9BB966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43928B-3054-D729-E9AF-1D5F7FED2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2D94A7-49D7-812B-5F4C-A15714FF0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0B717E-E4C4-9561-CC2C-FABDE4A4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10E1-A5F3-4EDA-9A0C-9896893575BE}" type="datetime1">
              <a:rPr lang="ru-RU" smtClean="0"/>
              <a:t>27.08.2022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19FB65-A5A8-34B8-B800-C7A742FC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56D061-438D-9CF5-3616-BD01D15A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03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00249-84B2-DE00-4824-F26FAF58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75D196-15BF-B886-8E1A-5FEB1EB5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7C22-0676-4245-AB23-3C6158AF8F5F}" type="datetime1">
              <a:rPr lang="ru-RU" smtClean="0"/>
              <a:t>27.08.2022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50088F-1ABA-A749-8BB9-F277F5D6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9C41C5-5F33-BEDB-3C1C-C3690567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46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0CA451-A0E9-6B5C-2EB7-6D91A19A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62A-B5FB-4868-8E51-4C45AE9D0E61}" type="datetime1">
              <a:rPr lang="ru-RU" smtClean="0"/>
              <a:t>27.08.2022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0B42D7-9ED5-52D9-5D53-8703D2DC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EECEB4-0A40-D82F-44E6-559100BB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50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65587-C16C-961D-7505-FD077B86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5D768-AA5F-8661-CE68-458AC3E9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1DC87-A3B9-8E4D-F826-1F3382574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BED595-F6B8-02AB-D853-14457714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CA8F-2CCD-4B83-83F6-FAC7601D8F0F}" type="datetime1">
              <a:rPr lang="ru-RU" smtClean="0"/>
              <a:t>27.08.2022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8EEB9B-8F0E-BE9E-A534-C69138F2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4532A4-8D47-1BE3-19A2-0895BEA0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08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B989-0208-AB0B-D743-064C43B3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F42395-C502-DD55-676D-A70F6BF4E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3CD98B-A613-38EE-5878-A96C9046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91FA1D-2283-223D-CA56-9F4AD194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C35A-83E3-4F11-ABD1-499A6DEC8544}" type="datetime1">
              <a:rPr lang="ru-RU" smtClean="0"/>
              <a:t>27.08.2022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4C2C7F-0A08-47C1-412B-A5942001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1B3765-A2AB-2BF0-9115-B570136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39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266D8-CE95-856B-69AE-44B69C66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A78AF1-B324-D958-D755-1BC835062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CD8071-A399-7AE7-5473-D52FFDCC6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A3BD-E56F-41AE-9B26-089715C2721E}" type="datetime1">
              <a:rPr lang="ru-RU" smtClean="0"/>
              <a:t>27.08.2022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669C40-A371-FF36-4A0F-99115BD46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1E7334-F2E5-B477-EB0F-5BA313206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6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1.xml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Логистическая регрессия.</a:t>
            </a:r>
            <a:br>
              <a:rPr lang="ru-RU" b="1" dirty="0"/>
            </a:br>
            <a:r>
              <a:rPr lang="ru-RU" b="1" dirty="0"/>
              <a:t> Задача классификации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1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92B1D50-E2A6-9455-7072-389245E1C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079" y="2834267"/>
            <a:ext cx="5453379" cy="3744111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BD53833-8188-0B65-2338-D6B1D0DB0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489991"/>
            <a:ext cx="4629150" cy="228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09630D-DA7C-F2FE-7804-9D03FFFD2C85}"/>
              </a:ext>
            </a:extLst>
          </p:cNvPr>
          <p:cNvSpPr txBox="1"/>
          <p:nvPr/>
        </p:nvSpPr>
        <p:spPr>
          <a:xfrm>
            <a:off x="153799" y="6578378"/>
            <a:ext cx="61012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https://codeantenna.com/a/bZcvRpm1ic</a:t>
            </a:r>
            <a:endParaRPr lang="ru-RU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D975E7-8260-DFC8-125F-AEE3C6B7E911}"/>
              </a:ext>
            </a:extLst>
          </p:cNvPr>
          <p:cNvSpPr txBox="1"/>
          <p:nvPr/>
        </p:nvSpPr>
        <p:spPr>
          <a:xfrm>
            <a:off x="6632028" y="2270234"/>
            <a:ext cx="399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One-hot encoding</a:t>
            </a:r>
            <a:endParaRPr lang="ru-RU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D5DCFF-C1E8-7A83-4E85-B4B674C16E72}"/>
              </a:ext>
            </a:extLst>
          </p:cNvPr>
          <p:cNvSpPr txBox="1"/>
          <p:nvPr/>
        </p:nvSpPr>
        <p:spPr>
          <a:xfrm>
            <a:off x="6225079" y="6547036"/>
            <a:ext cx="52175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* </a:t>
            </a:r>
            <a:r>
              <a:rPr lang="ru-RU" sz="800" dirty="0"/>
              <a:t>https://colab.research.google.com/github/dpressel/dlss-tutorial/blob/master/1_pretrained_vectors.ipynb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D163ACA-05FF-84D8-F1C0-E7F2A2440A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14" y="3807333"/>
            <a:ext cx="3801463" cy="239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Логистическая регрессия.</a:t>
            </a:r>
            <a:br>
              <a:rPr lang="ru-RU" b="1" dirty="0"/>
            </a:br>
            <a:r>
              <a:rPr lang="ru-RU" b="1" dirty="0"/>
              <a:t> Уровень уверенности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2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0D4024-B644-3504-5357-6FF3FE479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42" y="2005754"/>
            <a:ext cx="5027950" cy="1976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8C4D8-112C-715D-B1F4-2DEA87A65DED}"/>
              </a:ext>
            </a:extLst>
          </p:cNvPr>
          <p:cNvSpPr txBox="1"/>
          <p:nvPr/>
        </p:nvSpPr>
        <p:spPr>
          <a:xfrm>
            <a:off x="0" y="6642556"/>
            <a:ext cx="61012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/>
              <a:t>https://towardsdatascience.com/introduction-to-probabilistic-classification-a-machine-learning-perspective-b4776b469453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26F68-BF35-E2F9-FB4C-7C402D63376E}"/>
              </a:ext>
            </a:extLst>
          </p:cNvPr>
          <p:cNvSpPr txBox="1"/>
          <p:nvPr/>
        </p:nvSpPr>
        <p:spPr>
          <a:xfrm>
            <a:off x="210420" y="2483141"/>
            <a:ext cx="2054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Выход 0.7 – Цель 1</a:t>
            </a:r>
            <a:br>
              <a:rPr lang="ru-RU" dirty="0"/>
            </a:br>
            <a:r>
              <a:rPr lang="ru-RU" dirty="0">
                <a:highlight>
                  <a:srgbClr val="00FF00"/>
                </a:highlight>
              </a:rPr>
              <a:t>Выход 0.9  - Цель 1</a:t>
            </a:r>
            <a:br>
              <a:rPr lang="ru-RU" dirty="0">
                <a:highlight>
                  <a:srgbClr val="00FF00"/>
                </a:highlight>
              </a:rPr>
            </a:br>
            <a:r>
              <a:rPr lang="ru-RU" dirty="0">
                <a:highlight>
                  <a:srgbClr val="00FF00"/>
                </a:highlight>
              </a:rPr>
              <a:t>Выход 0.3 – Цель 0</a:t>
            </a:r>
            <a:br>
              <a:rPr lang="ru-RU" dirty="0"/>
            </a:br>
            <a:r>
              <a:rPr lang="ru-RU" dirty="0"/>
              <a:t>Выход 0.4 – Цель 0</a:t>
            </a:r>
          </a:p>
          <a:p>
            <a:endParaRPr lang="ru-RU" dirty="0"/>
          </a:p>
          <a:p>
            <a:r>
              <a:rPr lang="ru-RU" dirty="0">
                <a:highlight>
                  <a:srgbClr val="FFFF00"/>
                </a:highlight>
              </a:rPr>
              <a:t>Выход 0.5 – 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2EE03-60F2-61D5-3F6A-048CE1714CD1}"/>
              </a:ext>
            </a:extLst>
          </p:cNvPr>
          <p:cNvSpPr txBox="1"/>
          <p:nvPr/>
        </p:nvSpPr>
        <p:spPr>
          <a:xfrm>
            <a:off x="2510402" y="2480017"/>
            <a:ext cx="2054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Выход 0.7 – Цель 0</a:t>
            </a:r>
            <a:br>
              <a:rPr lang="ru-RU" dirty="0"/>
            </a:br>
            <a:r>
              <a:rPr lang="ru-RU" dirty="0">
                <a:highlight>
                  <a:srgbClr val="FF00FF"/>
                </a:highlight>
              </a:rPr>
              <a:t>Выход 0.9  - Цель 0</a:t>
            </a:r>
            <a:br>
              <a:rPr lang="ru-RU" dirty="0">
                <a:highlight>
                  <a:srgbClr val="00FF00"/>
                </a:highlight>
              </a:rPr>
            </a:br>
            <a:r>
              <a:rPr lang="ru-RU" dirty="0">
                <a:highlight>
                  <a:srgbClr val="FF00FF"/>
                </a:highlight>
              </a:rPr>
              <a:t>Выход 0.3 – Цель 1</a:t>
            </a:r>
            <a:br>
              <a:rPr lang="ru-RU" dirty="0"/>
            </a:br>
            <a:r>
              <a:rPr lang="ru-RU" dirty="0"/>
              <a:t>Выход 0.4 – Цель 1</a:t>
            </a:r>
          </a:p>
          <a:p>
            <a:endParaRPr lang="ru-RU" dirty="0"/>
          </a:p>
          <a:p>
            <a:r>
              <a:rPr lang="ru-RU" dirty="0">
                <a:highlight>
                  <a:srgbClr val="FFFF00"/>
                </a:highlight>
              </a:rPr>
              <a:t>Выход 0.5 – ??</a:t>
            </a:r>
          </a:p>
        </p:txBody>
      </p:sp>
    </p:spTree>
    <p:extLst>
      <p:ext uri="{BB962C8B-B14F-4D97-AF65-F5344CB8AC3E}">
        <p14:creationId xmlns:p14="http://schemas.microsoft.com/office/powerpoint/2010/main" val="329168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Логистическая регрессия.</a:t>
            </a:r>
            <a:br>
              <a:rPr lang="ru-RU" b="1" dirty="0"/>
            </a:br>
            <a:r>
              <a:rPr lang="ru-RU" b="1" dirty="0"/>
              <a:t> Модель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3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09562-72B3-A619-FE4A-B87AED745587}"/>
              </a:ext>
            </a:extLst>
          </p:cNvPr>
          <p:cNvSpPr txBox="1"/>
          <p:nvPr/>
        </p:nvSpPr>
        <p:spPr>
          <a:xfrm>
            <a:off x="182548" y="6535194"/>
            <a:ext cx="380222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/>
              <a:t>https://www.quora.com/Can-we-use-logistic-regression-for-continuous-variables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31F5190-E589-518C-157D-D3DF144A7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12" y="1565833"/>
            <a:ext cx="8031682" cy="453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3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Логистическая регрессия.</a:t>
            </a:r>
            <a:br>
              <a:rPr lang="ru-RU" b="1" dirty="0"/>
            </a:br>
            <a:r>
              <a:rPr lang="ru-RU" b="1" dirty="0"/>
              <a:t> </a:t>
            </a:r>
            <a:r>
              <a:rPr lang="ru-RU" b="1" dirty="0" err="1"/>
              <a:t>Сигмоида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4</a:t>
            </a:fld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0DBCB09-5605-0186-8BF0-E57066D645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1" t="19949" b="10080"/>
          <a:stretch/>
        </p:blipFill>
        <p:spPr>
          <a:xfrm>
            <a:off x="236264" y="1300949"/>
            <a:ext cx="11512812" cy="488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9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Логистическая регрессия.</a:t>
            </a:r>
            <a:br>
              <a:rPr lang="ru-RU" b="1" dirty="0"/>
            </a:br>
            <a:r>
              <a:rPr lang="ru-RU" b="1" dirty="0"/>
              <a:t> Ошибка классификации</a:t>
            </a:r>
            <a:r>
              <a:rPr lang="en-US" b="1" dirty="0"/>
              <a:t> </a:t>
            </a:r>
            <a:r>
              <a:rPr lang="en-US" b="1" dirty="0" err="1"/>
              <a:t>LogLoss</a:t>
            </a:r>
            <a:endParaRPr lang="ru-RU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2D8929-3C10-583F-8EB6-08F0AE3E9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2" y="1306516"/>
            <a:ext cx="5117496" cy="2948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7EEC45-A8A7-0B71-50B8-4383FC353B5E}"/>
              </a:ext>
            </a:extLst>
          </p:cNvPr>
          <p:cNvSpPr txBox="1"/>
          <p:nvPr/>
        </p:nvSpPr>
        <p:spPr>
          <a:xfrm>
            <a:off x="421527" y="6307344"/>
            <a:ext cx="21622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/>
              <a:t>https://emilyswebber.github.io/LogLoss/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6AD17-BE62-7CD6-E3CB-7041C11E7C4E}"/>
              </a:ext>
            </a:extLst>
          </p:cNvPr>
          <p:cNvSpPr txBox="1"/>
          <p:nvPr/>
        </p:nvSpPr>
        <p:spPr>
          <a:xfrm>
            <a:off x="3751957" y="4830016"/>
            <a:ext cx="4759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Один пример:</a:t>
            </a:r>
            <a:endParaRPr lang="en-US" b="1" dirty="0"/>
          </a:p>
          <a:p>
            <a:r>
              <a:rPr lang="ru-RU" dirty="0"/>
              <a:t>Выход </a:t>
            </a:r>
            <a:r>
              <a:rPr lang="en-US" b="1" dirty="0"/>
              <a:t>Y</a:t>
            </a:r>
            <a:r>
              <a:rPr lang="ru-RU" dirty="0"/>
              <a:t> </a:t>
            </a:r>
            <a:r>
              <a:rPr lang="en-US" dirty="0"/>
              <a:t> | </a:t>
            </a:r>
            <a:r>
              <a:rPr lang="ru-RU" dirty="0"/>
              <a:t>Цель </a:t>
            </a:r>
            <a:r>
              <a:rPr lang="en-US" dirty="0"/>
              <a:t>t=</a:t>
            </a:r>
            <a:r>
              <a:rPr lang="ru-RU" b="1" dirty="0"/>
              <a:t>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ru-RU" dirty="0">
                <a:sym typeface="Wingdings" panose="05000000000000000000" pitchFamily="2" charset="2"/>
              </a:rPr>
              <a:t>уверенность </a:t>
            </a:r>
            <a:r>
              <a:rPr lang="en-US" dirty="0">
                <a:sym typeface="Wingdings" panose="05000000000000000000" pitchFamily="2" charset="2"/>
              </a:rPr>
              <a:t>E=</a:t>
            </a:r>
            <a:r>
              <a:rPr lang="en-US" b="1" dirty="0">
                <a:sym typeface="Wingdings" panose="05000000000000000000" pitchFamily="2" charset="2"/>
              </a:rPr>
              <a:t>Y</a:t>
            </a:r>
            <a:br>
              <a:rPr lang="ru-RU" dirty="0"/>
            </a:br>
            <a:r>
              <a:rPr lang="ru-RU" dirty="0"/>
              <a:t>Выход </a:t>
            </a:r>
            <a:r>
              <a:rPr lang="en-US" b="1" dirty="0"/>
              <a:t>Y</a:t>
            </a:r>
            <a:r>
              <a:rPr lang="ru-RU" dirty="0"/>
              <a:t> </a:t>
            </a:r>
            <a:r>
              <a:rPr lang="en-US" dirty="0"/>
              <a:t> | </a:t>
            </a:r>
            <a:r>
              <a:rPr lang="ru-RU" dirty="0"/>
              <a:t>Цель </a:t>
            </a:r>
            <a:r>
              <a:rPr lang="en-US" dirty="0"/>
              <a:t>t=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ru-RU" dirty="0">
                <a:sym typeface="Wingdings" panose="05000000000000000000" pitchFamily="2" charset="2"/>
              </a:rPr>
              <a:t>уверенность </a:t>
            </a:r>
            <a:r>
              <a:rPr lang="en-US" dirty="0">
                <a:sym typeface="Wingdings" panose="05000000000000000000" pitchFamily="2" charset="2"/>
              </a:rPr>
              <a:t>E=</a:t>
            </a:r>
            <a:r>
              <a:rPr lang="ru-RU" b="1" dirty="0">
                <a:sym typeface="Wingdings" panose="05000000000000000000" pitchFamily="2" charset="2"/>
              </a:rPr>
              <a:t>1-</a:t>
            </a:r>
            <a:r>
              <a:rPr lang="en-US" b="1" dirty="0">
                <a:sym typeface="Wingdings" panose="05000000000000000000" pitchFamily="2" charset="2"/>
              </a:rPr>
              <a:t>Y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ru-RU" dirty="0">
                <a:sym typeface="Wingdings" panose="05000000000000000000" pitchFamily="2" charset="2"/>
              </a:rPr>
              <a:t>Совместим</a:t>
            </a:r>
            <a:r>
              <a:rPr lang="en-US" dirty="0">
                <a:sym typeface="Wingdings" panose="05000000000000000000" pitchFamily="2" charset="2"/>
              </a:rPr>
              <a:t>:</a:t>
            </a:r>
            <a:r>
              <a:rPr lang="ru-RU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E=(1-Y)*(1-t)+t*Y</a:t>
            </a:r>
            <a:endParaRPr lang="ru-RU" dirty="0"/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B30CCFF8-7802-F6AA-722C-5F3B44285674}"/>
              </a:ext>
            </a:extLst>
          </p:cNvPr>
          <p:cNvCxnSpPr/>
          <p:nvPr/>
        </p:nvCxnSpPr>
        <p:spPr>
          <a:xfrm>
            <a:off x="318782" y="1437439"/>
            <a:ext cx="0" cy="2986355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0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Логистическая регрессия.</a:t>
            </a:r>
            <a:br>
              <a:rPr lang="ru-RU" b="1" dirty="0"/>
            </a:br>
            <a:r>
              <a:rPr lang="ru-RU" b="1" dirty="0"/>
              <a:t> Ошибка классификации</a:t>
            </a:r>
            <a:r>
              <a:rPr lang="en-US" b="1" dirty="0"/>
              <a:t> </a:t>
            </a:r>
            <a:r>
              <a:rPr lang="en-US" b="1" dirty="0" err="1"/>
              <a:t>LogLoss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1791" y="6912699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6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AB8D07-9628-E8E2-A045-0AB22AF46566}"/>
              </a:ext>
            </a:extLst>
          </p:cNvPr>
          <p:cNvSpPr txBox="1"/>
          <p:nvPr/>
        </p:nvSpPr>
        <p:spPr>
          <a:xfrm>
            <a:off x="6957479" y="1768538"/>
            <a:ext cx="49989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Простая сумма не подойдет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Произведение уверенностей!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Произведение сложно считать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ru-RU" dirty="0">
              <a:sym typeface="Wingdings" panose="05000000000000000000" pitchFamily="2" charset="2"/>
            </a:endParaRPr>
          </a:p>
          <a:p>
            <a:r>
              <a:rPr lang="ru-RU" dirty="0">
                <a:sym typeface="Wingdings" panose="05000000000000000000" pitchFamily="2" charset="2"/>
              </a:rPr>
              <a:t>      сумма логарифмов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ru-RU" dirty="0">
                <a:sym typeface="Wingdings" panose="05000000000000000000" pitchFamily="2" charset="2"/>
              </a:rPr>
              <a:t>со знаком минус)</a:t>
            </a:r>
            <a:endParaRPr lang="ru-RU" dirty="0"/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246CA726-2D8E-D706-AB9B-E1D23C1B1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36728"/>
              </p:ext>
            </p:extLst>
          </p:nvPr>
        </p:nvGraphicFramePr>
        <p:xfrm>
          <a:off x="612394" y="2002943"/>
          <a:ext cx="185862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43">
                  <a:extLst>
                    <a:ext uri="{9D8B030D-6E8A-4147-A177-3AD203B41FA5}">
                      <a16:colId xmlns:a16="http://schemas.microsoft.com/office/drawing/2014/main" val="4265749592"/>
                    </a:ext>
                  </a:extLst>
                </a:gridCol>
                <a:gridCol w="619543">
                  <a:extLst>
                    <a:ext uri="{9D8B030D-6E8A-4147-A177-3AD203B41FA5}">
                      <a16:colId xmlns:a16="http://schemas.microsoft.com/office/drawing/2014/main" val="1347747044"/>
                    </a:ext>
                  </a:extLst>
                </a:gridCol>
                <a:gridCol w="619543">
                  <a:extLst>
                    <a:ext uri="{9D8B030D-6E8A-4147-A177-3AD203B41FA5}">
                      <a16:colId xmlns:a16="http://schemas.microsoft.com/office/drawing/2014/main" val="9474463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774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59833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CE3375F7-EA5D-68A3-56B8-5D12989C2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241740"/>
              </p:ext>
            </p:extLst>
          </p:nvPr>
        </p:nvGraphicFramePr>
        <p:xfrm>
          <a:off x="612394" y="2886170"/>
          <a:ext cx="185862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43">
                  <a:extLst>
                    <a:ext uri="{9D8B030D-6E8A-4147-A177-3AD203B41FA5}">
                      <a16:colId xmlns:a16="http://schemas.microsoft.com/office/drawing/2014/main" val="4265749592"/>
                    </a:ext>
                  </a:extLst>
                </a:gridCol>
                <a:gridCol w="619543">
                  <a:extLst>
                    <a:ext uri="{9D8B030D-6E8A-4147-A177-3AD203B41FA5}">
                      <a16:colId xmlns:a16="http://schemas.microsoft.com/office/drawing/2014/main" val="1347747044"/>
                    </a:ext>
                  </a:extLst>
                </a:gridCol>
                <a:gridCol w="619543">
                  <a:extLst>
                    <a:ext uri="{9D8B030D-6E8A-4147-A177-3AD203B41FA5}">
                      <a16:colId xmlns:a16="http://schemas.microsoft.com/office/drawing/2014/main" val="9474463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774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ru-RU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ru-RU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ru-RU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5983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366AFE4-257B-EB57-6DC7-8BCF3C4A15C1}"/>
              </a:ext>
            </a:extLst>
          </p:cNvPr>
          <p:cNvSpPr txBox="1"/>
          <p:nvPr/>
        </p:nvSpPr>
        <p:spPr>
          <a:xfrm>
            <a:off x="2305942" y="1572002"/>
            <a:ext cx="224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Много примеров:</a:t>
            </a:r>
          </a:p>
        </p:txBody>
      </p:sp>
      <p:pic>
        <p:nvPicPr>
          <p:cNvPr id="20" name="Рисунок 19" descr="Контур злого лица со сплошной заливкой">
            <a:extLst>
              <a:ext uri="{FF2B5EF4-FFF2-40B4-BE49-F238E27FC236}">
                <a16:creationId xmlns:a16="http://schemas.microsoft.com/office/drawing/2014/main" id="{C6D3AE46-FE42-F4CA-CDBA-35B8CBCE5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78208" y="3790440"/>
            <a:ext cx="731520" cy="731520"/>
          </a:xfrm>
          <a:prstGeom prst="rect">
            <a:avLst/>
          </a:prstGeom>
        </p:spPr>
      </p:pic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3C18CEB8-C1D0-BDE1-7DE5-C84D813DA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97488"/>
              </p:ext>
            </p:extLst>
          </p:nvPr>
        </p:nvGraphicFramePr>
        <p:xfrm>
          <a:off x="612394" y="3755359"/>
          <a:ext cx="185862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43">
                  <a:extLst>
                    <a:ext uri="{9D8B030D-6E8A-4147-A177-3AD203B41FA5}">
                      <a16:colId xmlns:a16="http://schemas.microsoft.com/office/drawing/2014/main" val="4265749592"/>
                    </a:ext>
                  </a:extLst>
                </a:gridCol>
                <a:gridCol w="619543">
                  <a:extLst>
                    <a:ext uri="{9D8B030D-6E8A-4147-A177-3AD203B41FA5}">
                      <a16:colId xmlns:a16="http://schemas.microsoft.com/office/drawing/2014/main" val="1347747044"/>
                    </a:ext>
                  </a:extLst>
                </a:gridCol>
                <a:gridCol w="619543">
                  <a:extLst>
                    <a:ext uri="{9D8B030D-6E8A-4147-A177-3AD203B41FA5}">
                      <a16:colId xmlns:a16="http://schemas.microsoft.com/office/drawing/2014/main" val="9474463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774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59833"/>
                  </a:ext>
                </a:extLst>
              </a:tr>
            </a:tbl>
          </a:graphicData>
        </a:graphic>
      </p:graphicFrame>
      <p:pic>
        <p:nvPicPr>
          <p:cNvPr id="30" name="Рисунок 29" descr="Контур ангельского лица контур">
            <a:extLst>
              <a:ext uri="{FF2B5EF4-FFF2-40B4-BE49-F238E27FC236}">
                <a16:creationId xmlns:a16="http://schemas.microsoft.com/office/drawing/2014/main" id="{2266E142-79CA-A0B6-AADA-BA1216DF08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676123" y="1963922"/>
            <a:ext cx="731520" cy="731520"/>
          </a:xfrm>
          <a:prstGeom prst="rect">
            <a:avLst/>
          </a:prstGeom>
        </p:spPr>
      </p:pic>
      <p:pic>
        <p:nvPicPr>
          <p:cNvPr id="33" name="Рисунок 32" descr="Контур невыразительного лица со сплошной заливкой">
            <a:extLst>
              <a:ext uri="{FF2B5EF4-FFF2-40B4-BE49-F238E27FC236}">
                <a16:creationId xmlns:a16="http://schemas.microsoft.com/office/drawing/2014/main" id="{A02E4922-7CF8-D0CD-4E61-F21A2561EB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678208" y="2886170"/>
            <a:ext cx="731520" cy="731520"/>
          </a:xfrm>
          <a:prstGeom prst="rect">
            <a:avLst/>
          </a:prstGeom>
        </p:spPr>
      </p:pic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0C0B3E66-3384-DA6D-65BC-54AFC550E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108294"/>
              </p:ext>
            </p:extLst>
          </p:nvPr>
        </p:nvGraphicFramePr>
        <p:xfrm>
          <a:off x="612394" y="4763982"/>
          <a:ext cx="185862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43">
                  <a:extLst>
                    <a:ext uri="{9D8B030D-6E8A-4147-A177-3AD203B41FA5}">
                      <a16:colId xmlns:a16="http://schemas.microsoft.com/office/drawing/2014/main" val="4265749592"/>
                    </a:ext>
                  </a:extLst>
                </a:gridCol>
                <a:gridCol w="619543">
                  <a:extLst>
                    <a:ext uri="{9D8B030D-6E8A-4147-A177-3AD203B41FA5}">
                      <a16:colId xmlns:a16="http://schemas.microsoft.com/office/drawing/2014/main" val="1347747044"/>
                    </a:ext>
                  </a:extLst>
                </a:gridCol>
                <a:gridCol w="619543">
                  <a:extLst>
                    <a:ext uri="{9D8B030D-6E8A-4147-A177-3AD203B41FA5}">
                      <a16:colId xmlns:a16="http://schemas.microsoft.com/office/drawing/2014/main" val="9474463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774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5983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332CACD0-4D0D-2F3C-258C-A36D6A40C679}"/>
              </a:ext>
            </a:extLst>
          </p:cNvPr>
          <p:cNvSpPr txBox="1"/>
          <p:nvPr/>
        </p:nvSpPr>
        <p:spPr>
          <a:xfrm>
            <a:off x="3583448" y="2140013"/>
            <a:ext cx="2815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(1-0.1) * 0.9 * 0.8 = 0.648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902CDC-AE9D-FFB1-4519-E1DDA234A390}"/>
              </a:ext>
            </a:extLst>
          </p:cNvPr>
          <p:cNvSpPr txBox="1"/>
          <p:nvPr/>
        </p:nvSpPr>
        <p:spPr>
          <a:xfrm>
            <a:off x="3653007" y="3026455"/>
            <a:ext cx="2822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(1-0.4) * 0.6 * 0.5 = 0.18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26E306-12ED-BB63-10EC-154DB5C2C429}"/>
              </a:ext>
            </a:extLst>
          </p:cNvPr>
          <p:cNvSpPr txBox="1"/>
          <p:nvPr/>
        </p:nvSpPr>
        <p:spPr>
          <a:xfrm>
            <a:off x="3651221" y="3959497"/>
            <a:ext cx="2680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(1-0.7) * 0.2 * 0.1 = 0.006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483392-1D03-0B86-1280-10DC7BD593A6}"/>
              </a:ext>
            </a:extLst>
          </p:cNvPr>
          <p:cNvSpPr txBox="1"/>
          <p:nvPr/>
        </p:nvSpPr>
        <p:spPr>
          <a:xfrm>
            <a:off x="3642879" y="5067723"/>
            <a:ext cx="2912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(1-0.</a:t>
            </a:r>
            <a:r>
              <a:rPr lang="en-US" dirty="0"/>
              <a:t>2</a:t>
            </a:r>
            <a:r>
              <a:rPr lang="ru-RU" dirty="0"/>
              <a:t>) * 0.</a:t>
            </a:r>
            <a:r>
              <a:rPr lang="en-US" dirty="0"/>
              <a:t>7</a:t>
            </a:r>
            <a:r>
              <a:rPr lang="ru-RU" dirty="0"/>
              <a:t> * 0.</a:t>
            </a:r>
            <a:r>
              <a:rPr lang="en-US" dirty="0"/>
              <a:t>2</a:t>
            </a:r>
            <a:r>
              <a:rPr lang="ru-RU" dirty="0"/>
              <a:t> = 0.</a:t>
            </a:r>
            <a:r>
              <a:rPr lang="en-US" dirty="0"/>
              <a:t>112</a:t>
            </a:r>
            <a:endParaRPr lang="ru-RU" dirty="0"/>
          </a:p>
        </p:txBody>
      </p:sp>
      <p:pic>
        <p:nvPicPr>
          <p:cNvPr id="44" name="Рисунок 43" descr="Контур невыразительного лица со сплошной заливкой">
            <a:extLst>
              <a:ext uri="{FF2B5EF4-FFF2-40B4-BE49-F238E27FC236}">
                <a16:creationId xmlns:a16="http://schemas.microsoft.com/office/drawing/2014/main" id="{AEF339E3-E82D-958C-564C-5FEACE433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676123" y="4707686"/>
            <a:ext cx="731520" cy="7315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6A888D-9EC6-DB82-AE69-D1B6D612EB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7028" y="3865429"/>
            <a:ext cx="5242048" cy="13869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1E401FFE-E96B-AB33-2F3A-06037DCB97CD}"/>
                  </a:ext>
                </a:extLst>
              </p14:cNvPr>
              <p14:cNvContentPartPr/>
              <p14:nvPr/>
            </p14:nvContentPartPr>
            <p14:xfrm>
              <a:off x="6962380" y="4110176"/>
              <a:ext cx="54720" cy="36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1E401FFE-E96B-AB33-2F3A-06037DCB97C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53740" y="4101176"/>
                <a:ext cx="723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46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Логистическая регрессия.</a:t>
            </a:r>
            <a:br>
              <a:rPr lang="ru-RU" b="1" dirty="0"/>
            </a:br>
            <a:r>
              <a:rPr lang="ru-RU" b="1" dirty="0"/>
              <a:t> Реализация </a:t>
            </a:r>
            <a:r>
              <a:rPr lang="en-US" b="1" dirty="0" err="1"/>
              <a:t>sklearn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1791" y="6912699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4003C7-F7CD-AD1F-F8EE-6CC57DC0A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9" y="1353534"/>
            <a:ext cx="11019475" cy="20194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F321D9-B851-1B16-FC60-6B7E3A0A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712" y="4278013"/>
            <a:ext cx="3909399" cy="25300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08C110-E4A5-855F-DBBF-0F6861757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40" y="3477636"/>
            <a:ext cx="9045724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6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Логистическая регрессия.</a:t>
            </a:r>
            <a:br>
              <a:rPr lang="ru-RU" b="1" dirty="0"/>
            </a:br>
            <a:r>
              <a:rPr lang="ru-RU" b="1" dirty="0"/>
              <a:t> Разделяющая поверхность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1791" y="6912699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8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3E0671-D86E-4661-073F-38B179B54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7" y="1248124"/>
            <a:ext cx="6657101" cy="2514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84F937-715D-C24D-53CA-C8EB5109079C}"/>
              </a:ext>
            </a:extLst>
          </p:cNvPr>
          <p:cNvSpPr txBox="1"/>
          <p:nvPr/>
        </p:nvSpPr>
        <p:spPr>
          <a:xfrm>
            <a:off x="1411560" y="3670407"/>
            <a:ext cx="60987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/>
              <a:t>https://www.researchgate.net/figure/Example-of-overfitting-in-classification-a-Decision-boundary-that-best-fits-training_fig1_349186066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F4B385-1805-F4BE-3B7A-FF9956FF3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8" y="4121327"/>
            <a:ext cx="3755509" cy="247098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1EB4BCF-1C77-6BDE-F4FB-49E12C5116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845" y="4121327"/>
            <a:ext cx="3755509" cy="24903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EA975F-393E-B1FE-79B1-048804CE9FF4}"/>
              </a:ext>
            </a:extLst>
          </p:cNvPr>
          <p:cNvSpPr txBox="1"/>
          <p:nvPr/>
        </p:nvSpPr>
        <p:spPr>
          <a:xfrm>
            <a:off x="1492469" y="3778129"/>
            <a:ext cx="28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Линейная регрессия </a:t>
            </a:r>
            <a:r>
              <a:rPr lang="en-US" b="1" dirty="0"/>
              <a:t>y=0</a:t>
            </a:r>
            <a:endParaRPr lang="ru-R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4ABCF-0455-C698-926C-D978C1B532E2}"/>
              </a:ext>
            </a:extLst>
          </p:cNvPr>
          <p:cNvSpPr txBox="1"/>
          <p:nvPr/>
        </p:nvSpPr>
        <p:spPr>
          <a:xfrm>
            <a:off x="7731043" y="3732239"/>
            <a:ext cx="384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Логистическая регрессия</a:t>
            </a:r>
            <a:r>
              <a:rPr lang="en-US" b="1" dirty="0"/>
              <a:t> y=0.5</a:t>
            </a:r>
            <a:endParaRPr lang="ru-RU" b="1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3B8FEE0-2738-0B0F-E791-26052B55F7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84" y="1291475"/>
            <a:ext cx="3918842" cy="20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126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334</Words>
  <Application>Microsoft Office PowerPoint</Application>
  <PresentationFormat>Широкоэкранный</PresentationFormat>
  <Paragraphs>67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Логистическая регрессия.  Задача классификации</vt:lpstr>
      <vt:lpstr>Логистическая регрессия.  Уровень уверенности</vt:lpstr>
      <vt:lpstr>Логистическая регрессия.  Модель</vt:lpstr>
      <vt:lpstr>Логистическая регрессия.  Сигмоида</vt:lpstr>
      <vt:lpstr>Логистическая регрессия.  Ошибка классификации LogLoss</vt:lpstr>
      <vt:lpstr>Логистическая регрессия.  Ошибка классификации LogLoss</vt:lpstr>
      <vt:lpstr>Логистическая регрессия.  Реализация sklearn</vt:lpstr>
      <vt:lpstr>Логистическая регрессия.  Разделяющая поверхность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123</dc:creator>
  <cp:lastModifiedBy>123</cp:lastModifiedBy>
  <cp:revision>11</cp:revision>
  <dcterms:created xsi:type="dcterms:W3CDTF">2022-08-24T11:32:02Z</dcterms:created>
  <dcterms:modified xsi:type="dcterms:W3CDTF">2022-08-27T13:21:37Z</dcterms:modified>
</cp:coreProperties>
</file>