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3BFB-4312-41BD-9714-2E8C4E5A0A35}" type="datetimeFigureOut">
              <a:rPr lang="ru-RU" smtClean="0"/>
              <a:t>28.08.2022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33CE-2148-4E45-9DE8-526174F7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4E93-0D95-E0EF-A639-5306A796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50E85-F0AC-D344-82F1-1676C2DB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6E067-D9FB-FFCB-13A6-7995140E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3052-8BD7-4706-AA57-76F7498FB388}" type="datetime1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15CE1-B2D8-C7F3-9770-7D12E6D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3279B-59DF-8C79-F4B5-57F43BB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292B-C62A-3319-3091-80FE2B46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79F869-0DAA-5785-56DD-DF744728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35D99-48FC-3399-1931-2961E04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E68-2F04-4B61-B55C-CA8435F7B388}" type="datetime1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E423A-B26D-08FD-7A44-E5883CD5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A491C-A86A-41EF-10C2-0B930834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1885BF-8960-A587-A94D-1E05ABA84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6B3E0-4D9F-86CA-5F2A-4CA2D57D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BE4CD-127F-1AB9-8240-92F6954A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D50A-BFEE-4920-BDF5-828CB648EA3E}" type="datetime1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35318-3684-3568-8A6B-280FB0DF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80363-D20F-3265-DA76-DD086127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5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9487-978B-1A1E-5535-3601CFC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FAAF7-40D1-AB26-A4D9-86C106AC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B52B3-8135-2F3A-E6F6-90BA675E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914-1FD0-4C35-A49F-FBCF0D81792F}" type="datetime1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E8D04-B4C6-8AB0-AF3B-0FC827DB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A7E00-9291-A910-12CD-6995141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C6EB-8AEF-AE67-F5D3-06BBB75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A7A47-B9F6-79E8-889C-342DEBD5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63E95-80A8-948E-B52F-E989B5D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C494-DC8E-46AB-97BC-16C1BCF81900}" type="datetime1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AAD85-9B7D-2BB7-1F49-85362E2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D4E38-1604-E017-12E8-D1B025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2DA8-D521-02C8-9E2A-6702241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51E54-CFDD-33BF-419A-0585589D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B8535-FE17-B8C2-6306-F1D40AB2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9669A-C3C4-25CE-F485-7166FB5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509-5DE6-442D-A0AD-FCE8DC3C1237}" type="datetime1">
              <a:rPr lang="ru-RU" smtClean="0"/>
              <a:t>28.08.2022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83C480-6BCF-B023-8D4B-EEC052E4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28DF8-8B27-CF7B-EA2F-D041789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686F-56E8-28B7-C620-70C2B704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8B10AF-1B44-52E3-5F84-02DDAC74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957B2-9565-74C4-C7B7-FD9BB966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3928B-3054-D729-E9AF-1D5F7FED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2D94A7-49D7-812B-5F4C-A15714FF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0B717E-E4C4-9561-CC2C-FABDE4A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10E1-A5F3-4EDA-9A0C-9896893575BE}" type="datetime1">
              <a:rPr lang="ru-RU" smtClean="0"/>
              <a:t>28.08.2022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19FB65-A5A8-34B8-B800-C7A742F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56D061-438D-9CF5-3616-BD01D15A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00249-84B2-DE00-4824-F26FAF58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75D196-15BF-B886-8E1A-5FEB1EB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7C22-0676-4245-AB23-3C6158AF8F5F}" type="datetime1">
              <a:rPr lang="ru-RU" smtClean="0"/>
              <a:t>28.08.2022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50088F-1ABA-A749-8BB9-F277F5D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C41C5-5F33-BEDB-3C1C-C369056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A451-A0E9-6B5C-2EB7-6D91A19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62A-B5FB-4868-8E51-4C45AE9D0E61}" type="datetime1">
              <a:rPr lang="ru-RU" smtClean="0"/>
              <a:t>28.08.2022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B42D7-9ED5-52D9-5D53-8703D2D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ECEB4-0A40-D82F-44E6-559100BB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65587-C16C-961D-7505-FD077B86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5D768-AA5F-8661-CE68-458AC3E9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1DC87-A3B9-8E4D-F826-1F338257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ED595-F6B8-02AB-D853-14457714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CA8F-2CCD-4B83-83F6-FAC7601D8F0F}" type="datetime1">
              <a:rPr lang="ru-RU" smtClean="0"/>
              <a:t>28.08.2022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EEB9B-8F0E-BE9E-A534-C69138F2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532A4-8D47-1BE3-19A2-0895BEA0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B989-0208-AB0B-D743-064C43B3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F42395-C502-DD55-676D-A70F6BF4E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3CD98B-A613-38EE-5878-A96C9046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1FA1D-2283-223D-CA56-9F4AD19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C35A-83E3-4F11-ABD1-499A6DEC8544}" type="datetime1">
              <a:rPr lang="ru-RU" smtClean="0"/>
              <a:t>28.08.2022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C2C7F-0A08-47C1-412B-A5942001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B3765-A2AB-2BF0-9115-B570136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266D8-CE95-856B-69AE-44B69C6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78AF1-B324-D958-D755-1BC83506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D8071-A399-7AE7-5473-D52FFDCC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A3BD-E56F-41AE-9B26-089715C2721E}" type="datetime1">
              <a:rPr lang="ru-RU" smtClean="0"/>
              <a:t>28.08.2022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69C40-A371-FF36-4A0F-99115BD46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E7334-F2E5-B477-EB0F-5BA313206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Деревья решений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1</a:t>
            </a:fld>
            <a:endParaRPr lang="ru-RU"/>
          </a:p>
        </p:txBody>
      </p:sp>
      <p:pic>
        <p:nvPicPr>
          <p:cNvPr id="10" name="Рисунок 9" descr="Слон контур">
            <a:extLst>
              <a:ext uri="{FF2B5EF4-FFF2-40B4-BE49-F238E27FC236}">
                <a16:creationId xmlns:a16="http://schemas.microsoft.com/office/drawing/2014/main" id="{6B9FFABC-40E6-5248-DDDF-C2D2F7DC0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850" y="1166334"/>
            <a:ext cx="1848707" cy="1848707"/>
          </a:xfrm>
          <a:prstGeom prst="rect">
            <a:avLst/>
          </a:prstGeom>
        </p:spPr>
      </p:pic>
      <p:pic>
        <p:nvPicPr>
          <p:cNvPr id="13" name="Рисунок 12" descr="Собака контур">
            <a:extLst>
              <a:ext uri="{FF2B5EF4-FFF2-40B4-BE49-F238E27FC236}">
                <a16:creationId xmlns:a16="http://schemas.microsoft.com/office/drawing/2014/main" id="{C9E36899-3FD9-76A8-0BA4-2BE2ADBB17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2850" y="3429000"/>
            <a:ext cx="1939159" cy="1939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2EACB4-A3D4-76AB-BD2F-A9F8722B9771}"/>
              </a:ext>
            </a:extLst>
          </p:cNvPr>
          <p:cNvSpPr txBox="1"/>
          <p:nvPr/>
        </p:nvSpPr>
        <p:spPr>
          <a:xfrm>
            <a:off x="2680138" y="1095590"/>
            <a:ext cx="3415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Линейная регрессия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EB430-54FC-9AE2-8DB9-A789A858E2F5}"/>
              </a:ext>
            </a:extLst>
          </p:cNvPr>
          <p:cNvSpPr txBox="1"/>
          <p:nvPr/>
        </p:nvSpPr>
        <p:spPr>
          <a:xfrm>
            <a:off x="8000815" y="1067055"/>
            <a:ext cx="2254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1">
                    <a:lumMod val="50000"/>
                  </a:schemeClr>
                </a:solidFill>
              </a:rPr>
              <a:t>Человек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0BDD3-A26A-15F3-2334-A5C362180A4C}"/>
              </a:ext>
            </a:extLst>
          </p:cNvPr>
          <p:cNvSpPr txBox="1"/>
          <p:nvPr/>
        </p:nvSpPr>
        <p:spPr>
          <a:xfrm>
            <a:off x="2364826" y="1904171"/>
            <a:ext cx="45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Вес*0.73+Рост*0.54 </a:t>
            </a:r>
            <a:r>
              <a:rPr lang="en-US" b="1" dirty="0"/>
              <a:t>+</a:t>
            </a:r>
            <a:r>
              <a:rPr lang="ru-RU" b="1" dirty="0"/>
              <a:t> Хобот*1.25 </a:t>
            </a:r>
            <a:r>
              <a:rPr lang="en-US" b="1" dirty="0"/>
              <a:t>&gt; 14.23 </a:t>
            </a:r>
            <a:endParaRPr lang="ru-RU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A09D2-5490-060A-AD63-9280C986A59A}"/>
              </a:ext>
            </a:extLst>
          </p:cNvPr>
          <p:cNvSpPr txBox="1"/>
          <p:nvPr/>
        </p:nvSpPr>
        <p:spPr>
          <a:xfrm>
            <a:off x="2364825" y="4029247"/>
            <a:ext cx="4566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Вес*0.73+Рост*0.54 </a:t>
            </a:r>
            <a:r>
              <a:rPr lang="en-US" b="1" dirty="0"/>
              <a:t>+</a:t>
            </a:r>
            <a:r>
              <a:rPr lang="ru-RU" b="1" dirty="0"/>
              <a:t> Хобот*1.25 </a:t>
            </a:r>
            <a:r>
              <a:rPr lang="en-US" b="1" dirty="0"/>
              <a:t>&lt; 14.23 </a:t>
            </a:r>
            <a:endParaRPr lang="ru-RU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B3A9B4-D154-9468-2D4A-90A84FC2FAF2}"/>
              </a:ext>
            </a:extLst>
          </p:cNvPr>
          <p:cNvSpPr txBox="1"/>
          <p:nvPr/>
        </p:nvSpPr>
        <p:spPr>
          <a:xfrm>
            <a:off x="8000815" y="1991513"/>
            <a:ext cx="2853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ЕСЛИ Вес </a:t>
            </a:r>
            <a:r>
              <a:rPr lang="en-US" b="1" dirty="0"/>
              <a:t>&gt; 3.75</a:t>
            </a:r>
          </a:p>
          <a:p>
            <a:r>
              <a:rPr lang="ru-RU" b="1" dirty="0"/>
              <a:t>      И Рост </a:t>
            </a:r>
            <a:r>
              <a:rPr lang="en-US" b="1" dirty="0"/>
              <a:t>&gt; 1.29</a:t>
            </a:r>
          </a:p>
          <a:p>
            <a:r>
              <a:rPr lang="en-US" b="1" dirty="0"/>
              <a:t>      </a:t>
            </a:r>
            <a:r>
              <a:rPr lang="ru-RU" b="1" dirty="0"/>
              <a:t>И Хобот = есть</a:t>
            </a:r>
          </a:p>
          <a:p>
            <a:r>
              <a:rPr lang="ru-RU" b="1" dirty="0"/>
              <a:t> ТОГДА Слон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F53B2-B9E6-BB79-9FE3-79808ACF138D}"/>
              </a:ext>
            </a:extLst>
          </p:cNvPr>
          <p:cNvSpPr txBox="1"/>
          <p:nvPr/>
        </p:nvSpPr>
        <p:spPr>
          <a:xfrm>
            <a:off x="8066688" y="3871986"/>
            <a:ext cx="2412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ЕСЛИ Вес </a:t>
            </a:r>
            <a:r>
              <a:rPr lang="en-US" b="1" dirty="0"/>
              <a:t>&lt; 3.75</a:t>
            </a:r>
          </a:p>
          <a:p>
            <a:r>
              <a:rPr lang="ru-RU" b="1" dirty="0"/>
              <a:t>      И Рост </a:t>
            </a:r>
            <a:r>
              <a:rPr lang="en-US" b="1" dirty="0"/>
              <a:t>&lt; 1.29</a:t>
            </a:r>
          </a:p>
          <a:p>
            <a:r>
              <a:rPr lang="en-US" b="1" dirty="0"/>
              <a:t>      </a:t>
            </a:r>
            <a:r>
              <a:rPr lang="ru-RU" b="1" dirty="0"/>
              <a:t>И Хобот = нет</a:t>
            </a:r>
          </a:p>
          <a:p>
            <a:r>
              <a:rPr lang="ru-RU" b="1" dirty="0"/>
              <a:t> ТОГДА Собака</a:t>
            </a:r>
          </a:p>
        </p:txBody>
      </p:sp>
    </p:spTree>
    <p:extLst>
      <p:ext uri="{BB962C8B-B14F-4D97-AF65-F5344CB8AC3E}">
        <p14:creationId xmlns:p14="http://schemas.microsoft.com/office/powerpoint/2010/main" val="42230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Деревья решений. Правила ЕСЛИ…ТОГДА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1C2D39-500D-8D43-EB6B-EF5A1CC72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527" y="1057810"/>
            <a:ext cx="8245156" cy="4806961"/>
          </a:xfrm>
          <a:prstGeom prst="rect">
            <a:avLst/>
          </a:prstGeom>
        </p:spPr>
      </p:pic>
      <p:pic>
        <p:nvPicPr>
          <p:cNvPr id="6" name="Рисунок 5" descr="Изображение выглядит как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4DE45A01-A3AC-6D11-7153-0658EC92B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51530" y="1070375"/>
            <a:ext cx="4210499" cy="36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1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Деревья решений. Обучение </a:t>
            </a:r>
            <a:r>
              <a:rPr lang="en-US" b="1" dirty="0"/>
              <a:t>CART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DA43DC-5914-A1C2-5A98-37EE5ED01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54" y="748675"/>
            <a:ext cx="6174737" cy="3457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DE2FA0-9F79-FCC4-F169-F5993EC011B2}"/>
              </a:ext>
            </a:extLst>
          </p:cNvPr>
          <p:cNvSpPr txBox="1"/>
          <p:nvPr/>
        </p:nvSpPr>
        <p:spPr>
          <a:xfrm>
            <a:off x="7578447" y="932004"/>
            <a:ext cx="255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Признак</a:t>
            </a:r>
            <a:r>
              <a:rPr lang="ru-RU" dirty="0"/>
              <a:t> </a:t>
            </a:r>
            <a:r>
              <a:rPr lang="en-US" dirty="0" err="1"/>
              <a:t>x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&lt; </a:t>
            </a:r>
            <a:r>
              <a:rPr lang="ru-RU" b="1" dirty="0"/>
              <a:t>Порог</a:t>
            </a:r>
            <a:r>
              <a:rPr lang="ru-RU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?</a:t>
            </a:r>
            <a:br>
              <a:rPr lang="en-US" dirty="0"/>
            </a:br>
            <a:r>
              <a:rPr lang="ru-RU" dirty="0"/>
              <a:t>ДА / НЕТ</a:t>
            </a: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73EB2DB7-F844-5619-8DC6-3DBE62945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5440"/>
              </p:ext>
            </p:extLst>
          </p:nvPr>
        </p:nvGraphicFramePr>
        <p:xfrm>
          <a:off x="6694415" y="2079949"/>
          <a:ext cx="19630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71">
                  <a:extLst>
                    <a:ext uri="{9D8B030D-6E8A-4147-A177-3AD203B41FA5}">
                      <a16:colId xmlns:a16="http://schemas.microsoft.com/office/drawing/2014/main" val="266072400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1549259689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41661284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2237058023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1447814081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237013935"/>
                    </a:ext>
                  </a:extLst>
                </a:gridCol>
              </a:tblGrid>
              <a:tr h="34007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55120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431AE5B-F390-A4EF-83D0-8E796DFF2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63386"/>
              </p:ext>
            </p:extLst>
          </p:nvPr>
        </p:nvGraphicFramePr>
        <p:xfrm>
          <a:off x="8908228" y="2079949"/>
          <a:ext cx="13086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71">
                  <a:extLst>
                    <a:ext uri="{9D8B030D-6E8A-4147-A177-3AD203B41FA5}">
                      <a16:colId xmlns:a16="http://schemas.microsoft.com/office/drawing/2014/main" val="266072400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1549259689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41661284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2237058023"/>
                    </a:ext>
                  </a:extLst>
                </a:gridCol>
              </a:tblGrid>
              <a:tr h="34007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555120"/>
                  </a:ext>
                </a:extLst>
              </a:tr>
            </a:tbl>
          </a:graphicData>
        </a:graphic>
      </p:graphicFrame>
      <p:graphicFrame>
        <p:nvGraphicFramePr>
          <p:cNvPr id="10" name="Таблица 8">
            <a:extLst>
              <a:ext uri="{FF2B5EF4-FFF2-40B4-BE49-F238E27FC236}">
                <a16:creationId xmlns:a16="http://schemas.microsoft.com/office/drawing/2014/main" id="{12D07D41-89EE-94B8-F8FD-E7043431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88535"/>
              </p:ext>
            </p:extLst>
          </p:nvPr>
        </p:nvGraphicFramePr>
        <p:xfrm>
          <a:off x="6694415" y="3063240"/>
          <a:ext cx="196302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71">
                  <a:extLst>
                    <a:ext uri="{9D8B030D-6E8A-4147-A177-3AD203B41FA5}">
                      <a16:colId xmlns:a16="http://schemas.microsoft.com/office/drawing/2014/main" val="266072400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1549259689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41661284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2237058023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1447814081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237013935"/>
                    </a:ext>
                  </a:extLst>
                </a:gridCol>
              </a:tblGrid>
              <a:tr h="34007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555120"/>
                  </a:ext>
                </a:extLst>
              </a:tr>
            </a:tbl>
          </a:graphicData>
        </a:graphic>
      </p:graphicFrame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A0EE5E55-4392-7E63-9D88-BE36B1AB1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36671"/>
              </p:ext>
            </p:extLst>
          </p:nvPr>
        </p:nvGraphicFramePr>
        <p:xfrm>
          <a:off x="8908228" y="3063240"/>
          <a:ext cx="130868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171">
                  <a:extLst>
                    <a:ext uri="{9D8B030D-6E8A-4147-A177-3AD203B41FA5}">
                      <a16:colId xmlns:a16="http://schemas.microsoft.com/office/drawing/2014/main" val="266072400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1549259689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41661284"/>
                    </a:ext>
                  </a:extLst>
                </a:gridCol>
                <a:gridCol w="327171">
                  <a:extLst>
                    <a:ext uri="{9D8B030D-6E8A-4147-A177-3AD203B41FA5}">
                      <a16:colId xmlns:a16="http://schemas.microsoft.com/office/drawing/2014/main" val="2237058023"/>
                    </a:ext>
                  </a:extLst>
                </a:gridCol>
              </a:tblGrid>
              <a:tr h="34007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555120"/>
                  </a:ext>
                </a:extLst>
              </a:tr>
            </a:tbl>
          </a:graphicData>
        </a:graphic>
      </p:graphicFrame>
      <p:pic>
        <p:nvPicPr>
          <p:cNvPr id="15" name="Рисунок 14" descr="Контур ангельского лица контур">
            <a:extLst>
              <a:ext uri="{FF2B5EF4-FFF2-40B4-BE49-F238E27FC236}">
                <a16:creationId xmlns:a16="http://schemas.microsoft.com/office/drawing/2014/main" id="{ABA2F719-79A9-1085-89AD-61DDDCAD8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780759" y="3043505"/>
            <a:ext cx="514730" cy="514730"/>
          </a:xfrm>
          <a:prstGeom prst="rect">
            <a:avLst/>
          </a:prstGeom>
        </p:spPr>
      </p:pic>
      <p:pic>
        <p:nvPicPr>
          <p:cNvPr id="16" name="Рисунок 15" descr="Контур злого лица со сплошной заливкой">
            <a:extLst>
              <a:ext uri="{FF2B5EF4-FFF2-40B4-BE49-F238E27FC236}">
                <a16:creationId xmlns:a16="http://schemas.microsoft.com/office/drawing/2014/main" id="{1C0C270F-55FC-07A2-C69A-F672186793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0780759" y="2005464"/>
            <a:ext cx="514730" cy="51473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1A6CD8-E252-E7E7-FDFB-EF431910FEEB}"/>
              </a:ext>
            </a:extLst>
          </p:cNvPr>
          <p:cNvSpPr txBox="1"/>
          <p:nvPr/>
        </p:nvSpPr>
        <p:spPr>
          <a:xfrm>
            <a:off x="314069" y="4151202"/>
            <a:ext cx="6174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Неопределенность </a:t>
            </a:r>
            <a:r>
              <a:rPr lang="en-US" b="1" dirty="0"/>
              <a:t>G </a:t>
            </a:r>
          </a:p>
          <a:p>
            <a:r>
              <a:rPr lang="ru-RU" dirty="0"/>
              <a:t>(число примеров в </a:t>
            </a:r>
            <a:r>
              <a:rPr lang="ru-RU" dirty="0" err="1"/>
              <a:t>Ql</a:t>
            </a:r>
            <a:r>
              <a:rPr lang="ru-RU" dirty="0"/>
              <a:t>)/(общее число примеров в Q)* H(</a:t>
            </a:r>
            <a:r>
              <a:rPr lang="ru-RU" dirty="0" err="1"/>
              <a:t>Ql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+ </a:t>
            </a:r>
            <a:endParaRPr lang="en-US" dirty="0"/>
          </a:p>
          <a:p>
            <a:r>
              <a:rPr lang="ru-RU" dirty="0"/>
              <a:t>(число примеров в </a:t>
            </a:r>
            <a:r>
              <a:rPr lang="ru-RU" dirty="0" err="1"/>
              <a:t>Qr</a:t>
            </a:r>
            <a:r>
              <a:rPr lang="ru-RU" dirty="0"/>
              <a:t>)/(общее число примеров в Q)* H(</a:t>
            </a:r>
            <a:r>
              <a:rPr lang="ru-RU" dirty="0" err="1"/>
              <a:t>Qr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159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Деревья решений. Обучение </a:t>
            </a:r>
            <a:r>
              <a:rPr lang="en-US" b="1" dirty="0"/>
              <a:t>CART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4</a:t>
            </a:fld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A6CD8-E252-E7E7-FDFB-EF431910FEEB}"/>
              </a:ext>
            </a:extLst>
          </p:cNvPr>
          <p:cNvSpPr txBox="1"/>
          <p:nvPr/>
        </p:nvSpPr>
        <p:spPr>
          <a:xfrm>
            <a:off x="2618189" y="826071"/>
            <a:ext cx="6174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Неопределенность </a:t>
            </a:r>
            <a:r>
              <a:rPr lang="en-US" b="1" dirty="0"/>
              <a:t>G </a:t>
            </a:r>
          </a:p>
          <a:p>
            <a:r>
              <a:rPr lang="ru-RU" dirty="0"/>
              <a:t>(число примеров в </a:t>
            </a:r>
            <a:r>
              <a:rPr lang="ru-RU" dirty="0" err="1"/>
              <a:t>Ql</a:t>
            </a:r>
            <a:r>
              <a:rPr lang="ru-RU" dirty="0"/>
              <a:t>)/(общее число примеров в Q)* H(</a:t>
            </a:r>
            <a:r>
              <a:rPr lang="ru-RU" dirty="0" err="1"/>
              <a:t>Ql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+ </a:t>
            </a:r>
            <a:endParaRPr lang="en-US" dirty="0"/>
          </a:p>
          <a:p>
            <a:r>
              <a:rPr lang="ru-RU" dirty="0"/>
              <a:t>(число примеров в </a:t>
            </a:r>
            <a:r>
              <a:rPr lang="ru-RU" dirty="0" err="1"/>
              <a:t>Qr</a:t>
            </a:r>
            <a:r>
              <a:rPr lang="ru-RU" dirty="0"/>
              <a:t>)/(общее число примеров в Q)* H(</a:t>
            </a:r>
            <a:r>
              <a:rPr lang="ru-RU" dirty="0" err="1"/>
              <a:t>Qr</a:t>
            </a:r>
            <a:r>
              <a:rPr lang="ru-RU" dirty="0"/>
              <a:t>)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213D4F-0D97-C71C-00BE-5BB6DFE110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501"/>
          <a:stretch/>
        </p:blipFill>
        <p:spPr>
          <a:xfrm>
            <a:off x="339670" y="3046305"/>
            <a:ext cx="3486096" cy="1036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0ADD9-0004-38E6-A08A-1ACBFC46596D}"/>
              </a:ext>
            </a:extLst>
          </p:cNvPr>
          <p:cNvSpPr txBox="1"/>
          <p:nvPr/>
        </p:nvSpPr>
        <p:spPr>
          <a:xfrm>
            <a:off x="339670" y="2276326"/>
            <a:ext cx="318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Неопределенность Джини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84D43CD-C94C-ABEB-FE9B-424452896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27" y="4494479"/>
            <a:ext cx="2735817" cy="5334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451E20-F3D0-ABDE-A0D1-B08EDC1CA7FC}"/>
              </a:ext>
            </a:extLst>
          </p:cNvPr>
          <p:cNvSpPr txBox="1"/>
          <p:nvPr/>
        </p:nvSpPr>
        <p:spPr>
          <a:xfrm>
            <a:off x="339670" y="4151591"/>
            <a:ext cx="318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Энтропия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7E1AB41-6324-778E-D2D1-06A5FB661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70" y="5423772"/>
            <a:ext cx="2232853" cy="48010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D616597-69AB-6B03-9E81-9D77D03E91EB}"/>
              </a:ext>
            </a:extLst>
          </p:cNvPr>
          <p:cNvSpPr txBox="1"/>
          <p:nvPr/>
        </p:nvSpPr>
        <p:spPr>
          <a:xfrm>
            <a:off x="322439" y="4999578"/>
            <a:ext cx="318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Ошибка классификации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0E9B96C4-736F-700B-1970-6394CCB7F1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162" r="-241" b="58417"/>
          <a:stretch/>
        </p:blipFill>
        <p:spPr>
          <a:xfrm>
            <a:off x="421527" y="2669497"/>
            <a:ext cx="4393324" cy="4309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DED6DA3-2839-D314-3616-A390C88B00CA}"/>
              </a:ext>
            </a:extLst>
          </p:cNvPr>
          <p:cNvSpPr txBox="1"/>
          <p:nvPr/>
        </p:nvSpPr>
        <p:spPr>
          <a:xfrm>
            <a:off x="339670" y="1804062"/>
            <a:ext cx="318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КЛАССИФИКАЦИЯ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1ABA4F-F164-CFCF-B7AF-A8EA6E3E0273}"/>
              </a:ext>
            </a:extLst>
          </p:cNvPr>
          <p:cNvSpPr txBox="1"/>
          <p:nvPr/>
        </p:nvSpPr>
        <p:spPr>
          <a:xfrm>
            <a:off x="7710978" y="1812461"/>
            <a:ext cx="3181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РЕГРЕССИЯ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596A55D1-2160-2D2E-4943-CBE9E53D9C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6938" y="2293201"/>
            <a:ext cx="2728196" cy="594412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83BDC483-B1EC-6000-B640-7D52C8B8C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1612" y="2999021"/>
            <a:ext cx="3558848" cy="6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0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Деревья решений. Обучение </a:t>
            </a:r>
            <a:r>
              <a:rPr lang="en-US" b="1" dirty="0"/>
              <a:t>CART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204EF-B9D8-9268-45CC-5C8165789A10}"/>
              </a:ext>
            </a:extLst>
          </p:cNvPr>
          <p:cNvSpPr txBox="1"/>
          <p:nvPr/>
        </p:nvSpPr>
        <p:spPr>
          <a:xfrm>
            <a:off x="281031" y="6424490"/>
            <a:ext cx="60987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http://www.r2d3.us/visual-intro-to-machine-learning-part-1/</a:t>
            </a:r>
          </a:p>
        </p:txBody>
      </p:sp>
      <p:pic>
        <p:nvPicPr>
          <p:cNvPr id="7" name="2022-08-28_15-50-21">
            <a:hlinkClick r:id="" action="ppaction://media"/>
            <a:extLst>
              <a:ext uri="{FF2B5EF4-FFF2-40B4-BE49-F238E27FC236}">
                <a16:creationId xmlns:a16="http://schemas.microsoft.com/office/drawing/2014/main" id="{8584244A-3B6A-D6CC-3C00-D6D8BF98C2C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434513" y="737302"/>
            <a:ext cx="7322973" cy="53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9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74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Деревья решений. Реализация </a:t>
            </a:r>
            <a:r>
              <a:rPr lang="en-US" b="1" dirty="0" err="1"/>
              <a:t>sklearn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55B370E-C412-39A5-D3FB-80BE47B8F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27" y="805882"/>
            <a:ext cx="11133785" cy="21566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60ECC6-8ABE-5584-801B-56A277767F09}"/>
              </a:ext>
            </a:extLst>
          </p:cNvPr>
          <p:cNvSpPr txBox="1"/>
          <p:nvPr/>
        </p:nvSpPr>
        <p:spPr>
          <a:xfrm>
            <a:off x="0" y="6434094"/>
            <a:ext cx="8665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https://scikit-learn.org/stable/modules/generated/sklearn.tree.DecisionTreeClassifier.html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17D3C7-E881-D0AF-9AB8-C28483B24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41" y="4094793"/>
            <a:ext cx="8664691" cy="83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70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Деревья решений. Реализация. Результаты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2AC065-2122-864D-7EB5-9C37C345A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74" y="884181"/>
            <a:ext cx="7801823" cy="565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7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Деревья решений. Разделяющая поверхность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8</a:t>
            </a:fld>
            <a:endParaRPr lang="ru-RU"/>
          </a:p>
        </p:txBody>
      </p:sp>
      <p:pic>
        <p:nvPicPr>
          <p:cNvPr id="4" name="Рисунок 3" descr="Изображение выглядит как текст, снимок экрана, галерея, дисплей&#10;&#10;Автоматически созданное описание">
            <a:extLst>
              <a:ext uri="{FF2B5EF4-FFF2-40B4-BE49-F238E27FC236}">
                <a16:creationId xmlns:a16="http://schemas.microsoft.com/office/drawing/2014/main" id="{5D10D89E-7C37-F56D-83FC-70837BA63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338" y="773997"/>
            <a:ext cx="8248504" cy="57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34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Деревья решений. Проблемы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9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48C6C-1569-8E41-5F97-C93E45C466BA}"/>
              </a:ext>
            </a:extLst>
          </p:cNvPr>
          <p:cNvSpPr txBox="1"/>
          <p:nvPr/>
        </p:nvSpPr>
        <p:spPr>
          <a:xfrm>
            <a:off x="578840" y="1635854"/>
            <a:ext cx="44209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ПРЕИМУЩЕСТВА: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Интуитивно понятны и объяснимы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Низкие требования к предобработке данных, нормализации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Простая и понятная реализация</a:t>
            </a:r>
          </a:p>
          <a:p>
            <a:pPr marL="285750" indent="-285750">
              <a:buFontTx/>
              <a:buChar char="-"/>
            </a:pPr>
            <a:endParaRPr lang="ru-RU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A4BBF-AE0E-26DF-E4FE-96A3C62482E1}"/>
              </a:ext>
            </a:extLst>
          </p:cNvPr>
          <p:cNvSpPr txBox="1"/>
          <p:nvPr/>
        </p:nvSpPr>
        <p:spPr>
          <a:xfrm>
            <a:off x="5708018" y="1635854"/>
            <a:ext cx="54997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0000"/>
                </a:solidFill>
              </a:rPr>
              <a:t>НЕДОСТАТКИ: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solidFill>
                  <a:srgbClr val="FF0000"/>
                </a:solidFill>
              </a:rPr>
              <a:t>Переобучение и чувствительность к данным</a:t>
            </a:r>
          </a:p>
          <a:p>
            <a:pPr marL="285750" indent="-285750">
              <a:buFontTx/>
              <a:buChar char="-"/>
            </a:pPr>
            <a:r>
              <a:rPr lang="ru-RU" sz="2400" dirty="0">
                <a:solidFill>
                  <a:srgbClr val="FF0000"/>
                </a:solidFill>
              </a:rPr>
              <a:t>Большое время обучения (перебора)</a:t>
            </a:r>
          </a:p>
          <a:p>
            <a:pPr marL="285750" indent="-285750">
              <a:buFontTx/>
              <a:buChar char="-"/>
            </a:pP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7FFD9-519F-82A3-2B56-3C3CAAE7E963}"/>
              </a:ext>
            </a:extLst>
          </p:cNvPr>
          <p:cNvSpPr txBox="1"/>
          <p:nvPr/>
        </p:nvSpPr>
        <p:spPr>
          <a:xfrm>
            <a:off x="2223084" y="5915807"/>
            <a:ext cx="8481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rgbClr val="002060"/>
                </a:solidFill>
              </a:rPr>
              <a:t>Совокупность деревьев – случайный лес</a:t>
            </a:r>
          </a:p>
        </p:txBody>
      </p:sp>
    </p:spTree>
    <p:extLst>
      <p:ext uri="{BB962C8B-B14F-4D97-AF65-F5344CB8AC3E}">
        <p14:creationId xmlns:p14="http://schemas.microsoft.com/office/powerpoint/2010/main" val="2702655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267</Words>
  <Application>Microsoft Office PowerPoint</Application>
  <PresentationFormat>Широкоэкранный</PresentationFormat>
  <Paragraphs>52</Paragraphs>
  <Slides>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Деревья решений</vt:lpstr>
      <vt:lpstr>Деревья решений. Правила ЕСЛИ…ТОГДА</vt:lpstr>
      <vt:lpstr>Деревья решений. Обучение CART</vt:lpstr>
      <vt:lpstr>Деревья решений. Обучение CART</vt:lpstr>
      <vt:lpstr>Деревья решений. Обучение CART</vt:lpstr>
      <vt:lpstr>Деревья решений. Реализация sklearn</vt:lpstr>
      <vt:lpstr>Деревья решений. Реализация. Результаты</vt:lpstr>
      <vt:lpstr>Деревья решений. Разделяющая поверхность</vt:lpstr>
      <vt:lpstr>Деревья решений. Проблемы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123</dc:creator>
  <cp:lastModifiedBy>123</cp:lastModifiedBy>
  <cp:revision>5</cp:revision>
  <dcterms:created xsi:type="dcterms:W3CDTF">2022-08-24T11:32:02Z</dcterms:created>
  <dcterms:modified xsi:type="dcterms:W3CDTF">2022-08-28T13:10:14Z</dcterms:modified>
</cp:coreProperties>
</file>