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10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06.09.2022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06.09.2022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06.09.2022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06.09.2022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06.09.2022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06.09.2022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Бустинг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4" name="Рисунок 3" descr="Изображение выглядит как внутренний, упорядочено&#10;&#10;Автоматически созданное описание">
            <a:extLst>
              <a:ext uri="{FF2B5EF4-FFF2-40B4-BE49-F238E27FC236}">
                <a16:creationId xmlns:a16="http://schemas.microsoft.com/office/drawing/2014/main" id="{7B31B2FD-EBFE-015E-CA38-07B9C5705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9" y="3625805"/>
            <a:ext cx="3505631" cy="263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394361-3318-B3C0-F3FF-3E27BA293406}"/>
              </a:ext>
            </a:extLst>
          </p:cNvPr>
          <p:cNvSpPr txBox="1"/>
          <p:nvPr/>
        </p:nvSpPr>
        <p:spPr>
          <a:xfrm>
            <a:off x="332317" y="2031866"/>
            <a:ext cx="4462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Беггинг</a:t>
            </a:r>
            <a:r>
              <a:rPr lang="ru-RU" sz="2400" dirty="0"/>
              <a:t>.</a:t>
            </a:r>
          </a:p>
          <a:p>
            <a:r>
              <a:rPr lang="ru-RU" sz="2400" dirty="0"/>
              <a:t>Модели строятся и работают вместе, параллельно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7FF49B-5C3C-55FC-147A-FE04CE50AE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526" y="3232195"/>
            <a:ext cx="4103828" cy="3077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1F077-782F-4EA3-626D-86E4D8A7FBB6}"/>
              </a:ext>
            </a:extLst>
          </p:cNvPr>
          <p:cNvSpPr txBox="1"/>
          <p:nvPr/>
        </p:nvSpPr>
        <p:spPr>
          <a:xfrm>
            <a:off x="6962333" y="1483210"/>
            <a:ext cx="4198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/>
              <a:t>Бустинг</a:t>
            </a:r>
            <a:r>
              <a:rPr lang="ru-RU" sz="2400" dirty="0"/>
              <a:t>.</a:t>
            </a:r>
          </a:p>
          <a:p>
            <a:r>
              <a:rPr lang="ru-RU" sz="2400" dirty="0"/>
              <a:t>Модели строятся последовательно, компенсируя ошибки предыдущих </a:t>
            </a:r>
          </a:p>
        </p:txBody>
      </p:sp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Бустинг</a:t>
            </a:r>
            <a:r>
              <a:rPr lang="ru-RU" b="1" dirty="0"/>
              <a:t>. </a:t>
            </a:r>
            <a:r>
              <a:rPr lang="en-US" b="1" dirty="0" err="1"/>
              <a:t>Adaboost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B6A640-052B-553E-A34E-085265476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" y="1011625"/>
            <a:ext cx="7339722" cy="29272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0ADD65-BF75-8B71-BE99-63C2AA34CB28}"/>
              </a:ext>
            </a:extLst>
          </p:cNvPr>
          <p:cNvSpPr txBox="1"/>
          <p:nvPr/>
        </p:nvSpPr>
        <p:spPr>
          <a:xfrm>
            <a:off x="153799" y="6578378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https://lambda-it.ru/post/busting-s-pomoshchiu-adaboost-i-gradient-boosting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DA17B5B-B36F-6BD9-A97D-48FF5BEBB5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3888"/>
          <a:stretch/>
        </p:blipFill>
        <p:spPr>
          <a:xfrm>
            <a:off x="421527" y="4614192"/>
            <a:ext cx="2957293" cy="7880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E06509-E672-D82F-8FC4-B86F7C3A04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27" y="3866151"/>
            <a:ext cx="1425063" cy="48772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7E19065-CC46-F36D-1540-0F3B298E14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890" y="3866152"/>
            <a:ext cx="7335736" cy="245190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DB1010-639E-A3FF-ADBB-1E6C5E5374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894" r="4977"/>
          <a:stretch/>
        </p:blipFill>
        <p:spPr>
          <a:xfrm>
            <a:off x="421527" y="5530034"/>
            <a:ext cx="3214906" cy="7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8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Бустинг</a:t>
            </a:r>
            <a:r>
              <a:rPr lang="ru-RU" b="1" dirty="0"/>
              <a:t>. </a:t>
            </a:r>
            <a:r>
              <a:rPr lang="en-US" b="1" dirty="0" err="1"/>
              <a:t>Adaboost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9D5551-BE3A-BAF3-C31E-0C129539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73" y="962890"/>
            <a:ext cx="11232853" cy="1752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36042-F60A-46EF-231E-B1656D6AC6F4}"/>
              </a:ext>
            </a:extLst>
          </p:cNvPr>
          <p:cNvSpPr txBox="1"/>
          <p:nvPr/>
        </p:nvSpPr>
        <p:spPr>
          <a:xfrm>
            <a:off x="421527" y="2800350"/>
            <a:ext cx="50537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base_estimator</a:t>
            </a:r>
            <a:r>
              <a:rPr lang="ru-RU" b="1" dirty="0"/>
              <a:t> </a:t>
            </a:r>
            <a:r>
              <a:rPr lang="ru-RU" dirty="0"/>
              <a:t>— базовый алгоритм модели в ансамбле. По умолчанию используется </a:t>
            </a:r>
            <a:r>
              <a:rPr lang="en-US" dirty="0"/>
              <a:t> </a:t>
            </a:r>
            <a:r>
              <a:rPr lang="ru-RU" dirty="0"/>
              <a:t>дерево</a:t>
            </a:r>
          </a:p>
          <a:p>
            <a:r>
              <a:rPr lang="ru-RU" b="1" dirty="0" err="1"/>
              <a:t>n_estimators</a:t>
            </a:r>
            <a:r>
              <a:rPr lang="ru-RU" b="1" dirty="0"/>
              <a:t> </a:t>
            </a:r>
            <a:r>
              <a:rPr lang="ru-RU" dirty="0"/>
              <a:t>— максимальное количество моделей в ансамбле, после которого </a:t>
            </a:r>
            <a:r>
              <a:rPr lang="ru-RU" dirty="0" err="1"/>
              <a:t>бустинг</a:t>
            </a:r>
            <a:r>
              <a:rPr lang="ru-RU" dirty="0"/>
              <a:t> прекращается. Если ансамбль полностью обучится раньше, то моделей будет меньше.</a:t>
            </a:r>
          </a:p>
          <a:p>
            <a:r>
              <a:rPr lang="ru-RU" b="1" dirty="0" err="1"/>
              <a:t>learning_rate</a:t>
            </a:r>
            <a:r>
              <a:rPr lang="ru-RU" b="1" dirty="0"/>
              <a:t> </a:t>
            </a:r>
            <a:r>
              <a:rPr lang="ru-RU" dirty="0"/>
              <a:t>— ограничивает вклад каждой модели в изменение весов, по умолчанию равно 1. Снижение этого параметра будет означать, что весовые коэффициенты будут изменяться в меньшей степени, вынуждая модель дольше обучаться (но иногда повышается качество обучения).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302C13-08C4-5447-DA6D-D342A7E08C34}"/>
              </a:ext>
            </a:extLst>
          </p:cNvPr>
          <p:cNvSpPr txBox="1"/>
          <p:nvPr/>
        </p:nvSpPr>
        <p:spPr>
          <a:xfrm>
            <a:off x="5354811" y="2613544"/>
            <a:ext cx="64402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base_estimator</a:t>
            </a:r>
            <a:r>
              <a:rPr lang="en-US" b="1" dirty="0"/>
              <a:t>_ </a:t>
            </a:r>
            <a:r>
              <a:rPr lang="en-US" dirty="0"/>
              <a:t>- </a:t>
            </a:r>
            <a:r>
              <a:rPr lang="ru-RU" dirty="0"/>
              <a:t>тип моделей в ансамбле.</a:t>
            </a:r>
          </a:p>
          <a:p>
            <a:r>
              <a:rPr lang="ru-RU" dirty="0"/>
              <a:t>    </a:t>
            </a:r>
            <a:r>
              <a:rPr lang="en-US" dirty="0"/>
              <a:t>estimators_ - </a:t>
            </a:r>
            <a:r>
              <a:rPr lang="ru-RU" dirty="0"/>
              <a:t>список обученных моделей ансамбля.</a:t>
            </a:r>
          </a:p>
          <a:p>
            <a:r>
              <a:rPr lang="en-US" b="1" dirty="0" err="1"/>
              <a:t>estimator_weights</a:t>
            </a:r>
            <a:r>
              <a:rPr lang="en-US" b="1" dirty="0"/>
              <a:t>_- </a:t>
            </a:r>
            <a:r>
              <a:rPr lang="ru-RU" dirty="0"/>
              <a:t>вклад (вес) каждой модели в результат ансамбля</a:t>
            </a:r>
          </a:p>
          <a:p>
            <a:r>
              <a:rPr lang="en-US" b="1" dirty="0" err="1"/>
              <a:t>estimator_errors</a:t>
            </a:r>
            <a:r>
              <a:rPr lang="en-US" b="1" dirty="0"/>
              <a:t>_ </a:t>
            </a:r>
            <a:r>
              <a:rPr lang="en-US" dirty="0"/>
              <a:t>- </a:t>
            </a:r>
            <a:r>
              <a:rPr lang="ru-RU" dirty="0"/>
              <a:t>ошибка каждой модели в ансамбле</a:t>
            </a:r>
          </a:p>
          <a:p>
            <a:r>
              <a:rPr lang="en-US" b="1" dirty="0" err="1"/>
              <a:t>feature_importances</a:t>
            </a:r>
            <a:r>
              <a:rPr lang="en-US" b="1" dirty="0"/>
              <a:t>_ </a:t>
            </a:r>
            <a:r>
              <a:rPr lang="en-US" dirty="0"/>
              <a:t>- </a:t>
            </a:r>
            <a:r>
              <a:rPr lang="ru-RU" dirty="0"/>
              <a:t>важность признаков (если есть у базовой модели)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B4F88-D5AF-E18F-0120-D0377BEBA1C0}"/>
              </a:ext>
            </a:extLst>
          </p:cNvPr>
          <p:cNvSpPr txBox="1"/>
          <p:nvPr/>
        </p:nvSpPr>
        <p:spPr>
          <a:xfrm>
            <a:off x="5437486" y="4549676"/>
            <a:ext cx="62749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staged_decision_function</a:t>
            </a:r>
            <a:r>
              <a:rPr lang="ru-RU" b="1" dirty="0"/>
              <a:t>(</a:t>
            </a:r>
            <a:r>
              <a:rPr lang="ru-RU" b="1" dirty="0" err="1"/>
              <a:t>self</a:t>
            </a:r>
            <a:r>
              <a:rPr lang="ru-RU" b="1" dirty="0"/>
              <a:t>, X) </a:t>
            </a:r>
            <a:r>
              <a:rPr lang="ru-RU" dirty="0"/>
              <a:t>- для классификатора вычисляет уровни принадлежности к классу для каждой модели ансамбля по мере их создания, удобно для наблюдения за процессом обучения</a:t>
            </a:r>
          </a:p>
          <a:p>
            <a:r>
              <a:rPr lang="ru-RU" b="1" dirty="0" err="1"/>
              <a:t>staged_predict</a:t>
            </a:r>
            <a:r>
              <a:rPr lang="ru-RU" b="1" dirty="0"/>
              <a:t>(</a:t>
            </a:r>
            <a:r>
              <a:rPr lang="ru-RU" b="1" dirty="0" err="1"/>
              <a:t>self</a:t>
            </a:r>
            <a:r>
              <a:rPr lang="ru-RU" b="1" dirty="0"/>
              <a:t>, X) </a:t>
            </a:r>
            <a:r>
              <a:rPr lang="ru-RU" dirty="0"/>
              <a:t>- вычисляет выходы для каждой модели ансамбля</a:t>
            </a:r>
          </a:p>
          <a:p>
            <a:r>
              <a:rPr lang="ru-RU" b="1" dirty="0" err="1"/>
              <a:t>staged_score</a:t>
            </a:r>
            <a:r>
              <a:rPr lang="ru-RU" b="1" dirty="0"/>
              <a:t>(</a:t>
            </a:r>
            <a:r>
              <a:rPr lang="ru-RU" b="1" dirty="0" err="1"/>
              <a:t>self</a:t>
            </a:r>
            <a:r>
              <a:rPr lang="ru-RU" b="1" dirty="0"/>
              <a:t>, X, y[, </a:t>
            </a:r>
            <a:r>
              <a:rPr lang="ru-RU" b="1" dirty="0" err="1"/>
              <a:t>sample_weight</a:t>
            </a:r>
            <a:r>
              <a:rPr lang="ru-RU" b="1" dirty="0"/>
              <a:t>]) </a:t>
            </a:r>
            <a:r>
              <a:rPr lang="ru-RU" dirty="0"/>
              <a:t>- вычисляет ошибки для каждой модели ансамбля.</a:t>
            </a:r>
          </a:p>
        </p:txBody>
      </p:sp>
    </p:spTree>
    <p:extLst>
      <p:ext uri="{BB962C8B-B14F-4D97-AF65-F5344CB8AC3E}">
        <p14:creationId xmlns:p14="http://schemas.microsoft.com/office/powerpoint/2010/main" val="123743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 моделей. </a:t>
            </a:r>
            <a:r>
              <a:rPr lang="ru-RU" b="1" dirty="0" err="1"/>
              <a:t>Бустинг</a:t>
            </a:r>
            <a:r>
              <a:rPr lang="ru-RU" b="1" dirty="0"/>
              <a:t>. </a:t>
            </a:r>
            <a:r>
              <a:rPr lang="en-US" b="1" dirty="0" err="1"/>
              <a:t>Adaboost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3CFAC8-B28C-CEF7-0F65-2A4374A48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24" y="1073256"/>
            <a:ext cx="4801694" cy="31503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F7C388-6822-81C0-15CA-B5A905D524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183" y="1073256"/>
            <a:ext cx="4700071" cy="33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6" y="-7249"/>
            <a:ext cx="10924589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Ансамбли. Градиентный </a:t>
            </a:r>
            <a:r>
              <a:rPr lang="ru-RU" b="1" dirty="0" err="1"/>
              <a:t>бустинг</a:t>
            </a:r>
            <a:r>
              <a:rPr lang="ru-RU" b="1" dirty="0"/>
              <a:t>.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1D4966-AC1B-4E94-5296-FB3D0E99A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71" y="932004"/>
            <a:ext cx="7757764" cy="49193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149B3-F08B-2B0D-337D-E0FA642C5B28}"/>
              </a:ext>
            </a:extLst>
          </p:cNvPr>
          <p:cNvSpPr txBox="1"/>
          <p:nvPr/>
        </p:nvSpPr>
        <p:spPr>
          <a:xfrm>
            <a:off x="153799" y="6497731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https://www.researchgate.net/figure/Flow-chart-of-XGBoost_fig3_345327934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83FCB-CFB3-C95E-CC28-1138258B9B2B}"/>
              </a:ext>
            </a:extLst>
          </p:cNvPr>
          <p:cNvSpPr txBox="1"/>
          <p:nvPr/>
        </p:nvSpPr>
        <p:spPr>
          <a:xfrm>
            <a:off x="419308" y="4427033"/>
            <a:ext cx="8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4C148-7B42-7D97-CB5D-14145B5AF2BA}"/>
              </a:ext>
            </a:extLst>
          </p:cNvPr>
          <p:cNvSpPr txBox="1"/>
          <p:nvPr/>
        </p:nvSpPr>
        <p:spPr>
          <a:xfrm>
            <a:off x="6716030" y="4337825"/>
            <a:ext cx="8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</a:t>
            </a:r>
            <a:r>
              <a:rPr lang="en-US" dirty="0" err="1"/>
              <a:t>f</a:t>
            </a:r>
            <a:r>
              <a:rPr lang="en-US" baseline="-25000" dirty="0" err="1"/>
              <a:t>k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3E3E8-BBBD-D280-D332-1C49A011EDFC}"/>
              </a:ext>
            </a:extLst>
          </p:cNvPr>
          <p:cNvSpPr txBox="1"/>
          <p:nvPr/>
        </p:nvSpPr>
        <p:spPr>
          <a:xfrm>
            <a:off x="2352186" y="4419601"/>
            <a:ext cx="84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Y-f</a:t>
            </a:r>
            <a:r>
              <a:rPr lang="en-US" baseline="-25000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5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96" y="-7249"/>
            <a:ext cx="10924589" cy="119417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Ансамбли. </a:t>
            </a:r>
            <a:r>
              <a:rPr lang="en-US" b="1" dirty="0" err="1"/>
              <a:t>Xgboost</a:t>
            </a:r>
            <a:r>
              <a:rPr lang="en-US" b="1" dirty="0"/>
              <a:t> </a:t>
            </a:r>
            <a:r>
              <a:rPr lang="ru-RU" b="1" dirty="0"/>
              <a:t>и </a:t>
            </a:r>
            <a:r>
              <a:rPr lang="en-US" b="1" dirty="0" err="1"/>
              <a:t>Catboost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974DF-35A0-A5AF-014B-126034DB137A}"/>
              </a:ext>
            </a:extLst>
          </p:cNvPr>
          <p:cNvSpPr txBox="1"/>
          <p:nvPr/>
        </p:nvSpPr>
        <p:spPr>
          <a:xfrm>
            <a:off x="610296" y="1962566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https://xgboost.readthedocs.io/en/latest/python/python_api.html?highlight=xgbclassifier#xgboost.XGBClassifier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F5F2B4D-AFE0-E92D-F05E-D06370B99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" y="1186922"/>
            <a:ext cx="7963590" cy="56392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A901D5-67EA-7C09-1FD1-42DED61CB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527" y="3264298"/>
            <a:ext cx="5707875" cy="22785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BAFF7AB-592E-F051-C294-9B510E6A7A90}"/>
              </a:ext>
            </a:extLst>
          </p:cNvPr>
          <p:cNvSpPr txBox="1"/>
          <p:nvPr/>
        </p:nvSpPr>
        <p:spPr>
          <a:xfrm>
            <a:off x="515745" y="6427472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https://catboost.ai/en/docs/concepts/python-reference_catboostclassifier</a:t>
            </a:r>
          </a:p>
        </p:txBody>
      </p:sp>
      <p:pic>
        <p:nvPicPr>
          <p:cNvPr id="17" name="Рисунок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6C5F8EE-7222-B31C-93B6-2549F5E40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48" y="2678382"/>
            <a:ext cx="5106165" cy="41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44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332</Words>
  <Application>Microsoft Office PowerPoint</Application>
  <PresentationFormat>Широкоэкранный</PresentationFormat>
  <Paragraphs>34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Ансамбли моделей. Бустинг</vt:lpstr>
      <vt:lpstr>Ансамбли моделей. Бустинг. Adaboost</vt:lpstr>
      <vt:lpstr>Ансамбли моделей. Бустинг. Adaboost</vt:lpstr>
      <vt:lpstr>Ансамбли моделей. Бустинг. Adaboost</vt:lpstr>
      <vt:lpstr>Ансамбли. Градиентный бустинг.</vt:lpstr>
      <vt:lpstr>Ансамбли. Xgboost и Catboost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23</cp:revision>
  <dcterms:created xsi:type="dcterms:W3CDTF">2022-08-24T11:32:02Z</dcterms:created>
  <dcterms:modified xsi:type="dcterms:W3CDTF">2022-09-06T12:17:51Z</dcterms:modified>
</cp:coreProperties>
</file>