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1" autoAdjust="0"/>
    <p:restoredTop sz="94660"/>
  </p:normalViewPr>
  <p:slideViewPr>
    <p:cSldViewPr snapToGrid="0">
      <p:cViewPr varScale="1">
        <p:scale>
          <a:sx n="71" d="100"/>
          <a:sy n="71" d="100"/>
        </p:scale>
        <p:origin x="82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93BFB-4312-41BD-9714-2E8C4E5A0A35}" type="datetimeFigureOut">
              <a:rPr lang="ru-RU" smtClean="0"/>
              <a:t>14.09.2022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F133CE-2148-4E45-9DE8-526174F70C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163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9B4E93-0D95-E0EF-A639-5306A7962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EA50E85-F0AC-D344-82F1-1676C2DBB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D6E067-D9FB-FFCB-13A6-7995140E4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3052-8BD7-4706-AA57-76F7498FB388}" type="datetime1">
              <a:rPr lang="ru-RU" smtClean="0"/>
              <a:t>14.09.2022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515CE1-B2D8-C7F3-9770-7D12E6D1A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F3279B-59DF-8C79-F4B5-57F43BBBE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5692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BE292B-C62A-3319-3091-80FE2B469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179F869-0DAA-5785-56DD-DF7447280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335D99-48FC-3399-1931-2961E045C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DCE68-2F04-4B61-B55C-CA8435F7B388}" type="datetime1">
              <a:rPr lang="ru-RU" smtClean="0"/>
              <a:t>14.09.2022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CE423A-B26D-08FD-7A44-E5883CD5F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2A491C-A86A-41EF-10C2-0B9308346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479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E1885BF-8960-A587-A94D-1E05ABA84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916B3E0-4D9F-86CA-5F2A-4CA2D57D2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BBE4CD-127F-1AB9-8240-92F6954AD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D50A-BFEE-4920-BDF5-828CB648EA3E}" type="datetime1">
              <a:rPr lang="ru-RU" smtClean="0"/>
              <a:t>14.09.2022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035318-3684-3568-8A6B-280FB0DF1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280363-D20F-3265-DA76-DD086127A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125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5A9487-978B-1A1E-5535-3601CFCF5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9FAAF7-40D1-AB26-A4D9-86C106AC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DB52B3-8135-2F3A-E6F6-90BA675E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6914-1FD0-4C35-A49F-FBCF0D81792F}" type="datetime1">
              <a:rPr lang="ru-RU" smtClean="0"/>
              <a:t>14.09.2022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7E8D04-B4C6-8AB0-AF3B-0FC827DB1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CA7E00-9291-A910-12CD-69951419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91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86C6EB-8AEF-AE67-F5D3-06BBB754C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2A7A47-B9F6-79E8-889C-342DEBD59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763E95-80A8-948E-B52F-E989B5D2A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C494-DC8E-46AB-97BC-16C1BCF81900}" type="datetime1">
              <a:rPr lang="ru-RU" smtClean="0"/>
              <a:t>14.09.2022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2AAD85-9B7D-2BB7-1F49-85362E2A2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BD4E38-1604-E017-12E8-D1B025706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98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B2DA8-D521-02C8-9E2A-67022413D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951E54-CFDD-33BF-419A-0585589DC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1B8535-FE17-B8C2-6306-F1D40AB2C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D9669A-C3C4-25CE-F485-7166FB5AB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4509-5DE6-442D-A0AD-FCE8DC3C1237}" type="datetime1">
              <a:rPr lang="ru-RU" smtClean="0"/>
              <a:t>14.09.2022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383C480-6BCF-B023-8D4B-EEC052E4E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728DF8-8B27-CF7B-EA2F-D041789FF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81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1686F-56E8-28B7-C620-70C2B7045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B8B10AF-1B44-52E3-5F84-02DDAC745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D3957B2-9565-74C4-C7B7-FD9BB966D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343928B-3054-D729-E9AF-1D5F7FED2A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22D94A7-49D7-812B-5F4C-A15714FF0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D0B717E-E4C4-9561-CC2C-FABDE4A4B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10E1-A5F3-4EDA-9A0C-9896893575BE}" type="datetime1">
              <a:rPr lang="ru-RU" smtClean="0"/>
              <a:t>14.09.2022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019FB65-A5A8-34B8-B800-C7A742FC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156D061-438D-9CF5-3616-BD01D15AA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203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000249-84B2-DE00-4824-F26FAF58D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575D196-15BF-B886-8E1A-5FEB1EB59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B7C22-0676-4245-AB23-3C6158AF8F5F}" type="datetime1">
              <a:rPr lang="ru-RU" smtClean="0"/>
              <a:t>14.09.2022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A50088F-1ABA-A749-8BB9-F277F5D6F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D9C41C5-5F33-BEDB-3C1C-C36905674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2467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50CA451-A0E9-6B5C-2EB7-6D91A19AD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362A-B5FB-4868-8E51-4C45AE9D0E61}" type="datetime1">
              <a:rPr lang="ru-RU" smtClean="0"/>
              <a:t>14.09.2022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00B42D7-9ED5-52D9-5D53-8703D2DC3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6EECEB4-0A40-D82F-44E6-559100BB4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50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D65587-C16C-961D-7505-FD077B865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D5D768-AA5F-8661-CE68-458AC3E9E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951DC87-A3B9-8E4D-F826-1F3382574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3BED595-F6B8-02AB-D853-14457714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CA8F-2CCD-4B83-83F6-FAC7601D8F0F}" type="datetime1">
              <a:rPr lang="ru-RU" smtClean="0"/>
              <a:t>14.09.2022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8EEB9B-8F0E-BE9E-A534-C69138F2A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4532A4-8D47-1BE3-19A2-0895BEA09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084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B989-0208-AB0B-D743-064C43B3F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BF42395-C502-DD55-676D-A70F6BF4EF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3CD98B-A613-38EE-5878-A96C90465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391FA1D-2283-223D-CA56-9F4AD1941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C35A-83E3-4F11-ABD1-499A6DEC8544}" type="datetime1">
              <a:rPr lang="ru-RU" smtClean="0"/>
              <a:t>14.09.2022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4C2C7F-0A08-47C1-412B-A5942001C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1B3765-A2AB-2BF0-9115-B570136A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392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8266D8-CE95-856B-69AE-44B69C66C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A78AF1-B324-D958-D755-1BC835062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CD8071-A399-7AE7-5473-D52FFDCC6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FA3BD-E56F-41AE-9B26-089715C2721E}" type="datetime1">
              <a:rPr lang="ru-RU" smtClean="0"/>
              <a:t>14.09.2022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669C40-A371-FF36-4A0F-99115BD469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1E7334-F2E5-B477-EB0F-5BA3132065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468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hyperlink" Target="https://playground.tensorflow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.wikipedia.org/wiki/%D0%A2%D0%B5%D0%BE%D1%80%D0%B5%D0%BC%D0%B0_%D0%A6%D1%8B%D0%B1%D0%B5%D0%BD%D0%BA%D0%BE" TargetMode="Externa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896C1D-4DBB-5F22-D25C-B249ED0BD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" y="0"/>
            <a:ext cx="843059" cy="932004"/>
          </a:xfrm>
          <a:prstGeom prst="rect">
            <a:avLst/>
          </a:prstGeom>
        </p:spPr>
      </p:pic>
      <p:sp>
        <p:nvSpPr>
          <p:cNvPr id="21" name="object 797">
            <a:extLst>
              <a:ext uri="{FF2B5EF4-FFF2-40B4-BE49-F238E27FC236}">
                <a16:creationId xmlns:a16="http://schemas.microsoft.com/office/drawing/2014/main" id="{BD25DF9E-329C-85AC-FC57-240B64D125D7}"/>
              </a:ext>
            </a:extLst>
          </p:cNvPr>
          <p:cNvSpPr/>
          <p:nvPr/>
        </p:nvSpPr>
        <p:spPr>
          <a:xfrm>
            <a:off x="10871254" y="421530"/>
            <a:ext cx="1320746" cy="27000"/>
          </a:xfrm>
          <a:custGeom>
            <a:avLst/>
            <a:gdLst/>
            <a:ahLst/>
            <a:cxnLst/>
            <a:rect l="l" t="t" r="r" b="b"/>
            <a:pathLst>
              <a:path w="1320746" h="27000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ln w="27000">
            <a:solidFill>
              <a:srgbClr val="C521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666">
            <a:extLst>
              <a:ext uri="{FF2B5EF4-FFF2-40B4-BE49-F238E27FC236}">
                <a16:creationId xmlns:a16="http://schemas.microsoft.com/office/drawing/2014/main" id="{1CE8FCA7-5CCA-19D0-3F8C-694C31A32F4A}"/>
              </a:ext>
            </a:extLst>
          </p:cNvPr>
          <p:cNvSpPr/>
          <p:nvPr/>
        </p:nvSpPr>
        <p:spPr>
          <a:xfrm>
            <a:off x="11207739" y="94384"/>
            <a:ext cx="654291" cy="654291"/>
          </a:xfrm>
          <a:custGeom>
            <a:avLst/>
            <a:gdLst/>
            <a:ahLst/>
            <a:cxnLst/>
            <a:rect l="l" t="t" r="r" b="b"/>
            <a:pathLst>
              <a:path w="654897" h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sp>
        <p:nvSpPr>
          <p:cNvPr id="23" name="object 667">
            <a:extLst>
              <a:ext uri="{FF2B5EF4-FFF2-40B4-BE49-F238E27FC236}">
                <a16:creationId xmlns:a16="http://schemas.microsoft.com/office/drawing/2014/main" id="{7F78CCF4-D17A-E59C-D9DE-CA0768893201}"/>
              </a:ext>
            </a:extLst>
          </p:cNvPr>
          <p:cNvSpPr/>
          <p:nvPr/>
        </p:nvSpPr>
        <p:spPr>
          <a:xfrm>
            <a:off x="11113354" y="0"/>
            <a:ext cx="843059" cy="843059"/>
          </a:xfrm>
          <a:custGeom>
            <a:avLst/>
            <a:gdLst/>
            <a:ahLst/>
            <a:cxnLst/>
            <a:rect l="l" t="t" r="r" b="b"/>
            <a:pathLst>
              <a:path w="843840" h="843839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ln w="27000">
            <a:solidFill>
              <a:srgbClr val="ADA9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075AAF7-0F79-D753-0E0C-341FAA7652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177" y="253220"/>
            <a:ext cx="434899" cy="336617"/>
          </a:xfrm>
          <a:prstGeom prst="rect">
            <a:avLst/>
          </a:prstGeom>
        </p:spPr>
      </p:pic>
      <p:sp>
        <p:nvSpPr>
          <p:cNvPr id="25" name="Заголовок 24">
            <a:extLst>
              <a:ext uri="{FF2B5EF4-FFF2-40B4-BE49-F238E27FC236}">
                <a16:creationId xmlns:a16="http://schemas.microsoft.com/office/drawing/2014/main" id="{BA69EF4C-DBBA-EE72-570B-CA7A1C03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441" y="64178"/>
            <a:ext cx="9933813" cy="1068461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Нейросетевой подход</a:t>
            </a:r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64211420-B80A-EC34-4DB4-F5FE2EFA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9076" y="6535194"/>
            <a:ext cx="289125" cy="258628"/>
          </a:xfrm>
        </p:spPr>
        <p:txBody>
          <a:bodyPr/>
          <a:lstStyle/>
          <a:p>
            <a:fld id="{BBB51C6E-9B18-4CBB-BB10-A2EEE74EDCC6}" type="slidenum">
              <a:rPr lang="ru-RU" smtClean="0"/>
              <a:t>1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F9A28B8-73D2-A4E2-4D40-35984C61A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02" y="1317916"/>
            <a:ext cx="8032176" cy="15012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1E6BDD-D546-92EC-EE2F-66F4F889C348}"/>
              </a:ext>
            </a:extLst>
          </p:cNvPr>
          <p:cNvSpPr txBox="1"/>
          <p:nvPr/>
        </p:nvSpPr>
        <p:spPr>
          <a:xfrm>
            <a:off x="7382107" y="2924406"/>
            <a:ext cx="455441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800" dirty="0"/>
              <a:t>Задача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/>
              <a:t>Данные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/>
              <a:t>Функция ошибки и метрики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i="1" dirty="0"/>
              <a:t>Вид модели</a:t>
            </a:r>
            <a:endParaRPr lang="ru-RU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/>
              <a:t>Метод обучения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/>
              <a:t>Проверка модели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7401677-23EF-09F6-454C-5B2180B848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73" y="2819186"/>
            <a:ext cx="6939359" cy="334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06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896C1D-4DBB-5F22-D25C-B249ED0BD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" y="0"/>
            <a:ext cx="843059" cy="932004"/>
          </a:xfrm>
          <a:prstGeom prst="rect">
            <a:avLst/>
          </a:prstGeom>
        </p:spPr>
      </p:pic>
      <p:sp>
        <p:nvSpPr>
          <p:cNvPr id="21" name="object 797">
            <a:extLst>
              <a:ext uri="{FF2B5EF4-FFF2-40B4-BE49-F238E27FC236}">
                <a16:creationId xmlns:a16="http://schemas.microsoft.com/office/drawing/2014/main" id="{BD25DF9E-329C-85AC-FC57-240B64D125D7}"/>
              </a:ext>
            </a:extLst>
          </p:cNvPr>
          <p:cNvSpPr/>
          <p:nvPr/>
        </p:nvSpPr>
        <p:spPr>
          <a:xfrm>
            <a:off x="10871254" y="421530"/>
            <a:ext cx="1320746" cy="27000"/>
          </a:xfrm>
          <a:custGeom>
            <a:avLst/>
            <a:gdLst/>
            <a:ahLst/>
            <a:cxnLst/>
            <a:rect l="l" t="t" r="r" b="b"/>
            <a:pathLst>
              <a:path w="1320746" h="27000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ln w="27000">
            <a:solidFill>
              <a:srgbClr val="C521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666">
            <a:extLst>
              <a:ext uri="{FF2B5EF4-FFF2-40B4-BE49-F238E27FC236}">
                <a16:creationId xmlns:a16="http://schemas.microsoft.com/office/drawing/2014/main" id="{1CE8FCA7-5CCA-19D0-3F8C-694C31A32F4A}"/>
              </a:ext>
            </a:extLst>
          </p:cNvPr>
          <p:cNvSpPr/>
          <p:nvPr/>
        </p:nvSpPr>
        <p:spPr>
          <a:xfrm>
            <a:off x="11207739" y="94384"/>
            <a:ext cx="654291" cy="654291"/>
          </a:xfrm>
          <a:custGeom>
            <a:avLst/>
            <a:gdLst/>
            <a:ahLst/>
            <a:cxnLst/>
            <a:rect l="l" t="t" r="r" b="b"/>
            <a:pathLst>
              <a:path w="654897" h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sp>
        <p:nvSpPr>
          <p:cNvPr id="23" name="object 667">
            <a:extLst>
              <a:ext uri="{FF2B5EF4-FFF2-40B4-BE49-F238E27FC236}">
                <a16:creationId xmlns:a16="http://schemas.microsoft.com/office/drawing/2014/main" id="{7F78CCF4-D17A-E59C-D9DE-CA0768893201}"/>
              </a:ext>
            </a:extLst>
          </p:cNvPr>
          <p:cNvSpPr/>
          <p:nvPr/>
        </p:nvSpPr>
        <p:spPr>
          <a:xfrm>
            <a:off x="11113354" y="0"/>
            <a:ext cx="843059" cy="843059"/>
          </a:xfrm>
          <a:custGeom>
            <a:avLst/>
            <a:gdLst/>
            <a:ahLst/>
            <a:cxnLst/>
            <a:rect l="l" t="t" r="r" b="b"/>
            <a:pathLst>
              <a:path w="843840" h="843839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ln w="27000">
            <a:solidFill>
              <a:srgbClr val="ADA9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075AAF7-0F79-D753-0E0C-341FAA7652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177" y="253220"/>
            <a:ext cx="434899" cy="336617"/>
          </a:xfrm>
          <a:prstGeom prst="rect">
            <a:avLst/>
          </a:prstGeom>
        </p:spPr>
      </p:pic>
      <p:sp>
        <p:nvSpPr>
          <p:cNvPr id="25" name="Заголовок 24">
            <a:extLst>
              <a:ext uri="{FF2B5EF4-FFF2-40B4-BE49-F238E27FC236}">
                <a16:creationId xmlns:a16="http://schemas.microsoft.com/office/drawing/2014/main" id="{BA69EF4C-DBBA-EE72-570B-CA7A1C03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441" y="64178"/>
            <a:ext cx="9933813" cy="1068461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Цепное правило дифференцирования</a:t>
            </a:r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64211420-B80A-EC34-4DB4-F5FE2EFA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1440" y="6535194"/>
            <a:ext cx="516761" cy="322806"/>
          </a:xfrm>
        </p:spPr>
        <p:txBody>
          <a:bodyPr/>
          <a:lstStyle/>
          <a:p>
            <a:fld id="{BBB51C6E-9B18-4CBB-BB10-A2EEE74EDCC6}" type="slidenum">
              <a:rPr lang="ru-RU" smtClean="0"/>
              <a:t>10</a:t>
            </a:fld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214862A-DFED-5A25-BE89-3A807C69E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657" y="1132639"/>
            <a:ext cx="4446708" cy="172573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7000923-5849-1E19-4D8D-B892FC27F4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0597" y="1539851"/>
            <a:ext cx="4525148" cy="91131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3759739-4E50-F503-BA3B-6F8BF6F266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0190" y="2973612"/>
            <a:ext cx="7583034" cy="266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36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896C1D-4DBB-5F22-D25C-B249ED0BD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" y="0"/>
            <a:ext cx="843059" cy="932004"/>
          </a:xfrm>
          <a:prstGeom prst="rect">
            <a:avLst/>
          </a:prstGeom>
        </p:spPr>
      </p:pic>
      <p:sp>
        <p:nvSpPr>
          <p:cNvPr id="21" name="object 797">
            <a:extLst>
              <a:ext uri="{FF2B5EF4-FFF2-40B4-BE49-F238E27FC236}">
                <a16:creationId xmlns:a16="http://schemas.microsoft.com/office/drawing/2014/main" id="{BD25DF9E-329C-85AC-FC57-240B64D125D7}"/>
              </a:ext>
            </a:extLst>
          </p:cNvPr>
          <p:cNvSpPr/>
          <p:nvPr/>
        </p:nvSpPr>
        <p:spPr>
          <a:xfrm>
            <a:off x="10871254" y="421530"/>
            <a:ext cx="1320746" cy="27000"/>
          </a:xfrm>
          <a:custGeom>
            <a:avLst/>
            <a:gdLst/>
            <a:ahLst/>
            <a:cxnLst/>
            <a:rect l="l" t="t" r="r" b="b"/>
            <a:pathLst>
              <a:path w="1320746" h="27000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ln w="27000">
            <a:solidFill>
              <a:srgbClr val="C521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666">
            <a:extLst>
              <a:ext uri="{FF2B5EF4-FFF2-40B4-BE49-F238E27FC236}">
                <a16:creationId xmlns:a16="http://schemas.microsoft.com/office/drawing/2014/main" id="{1CE8FCA7-5CCA-19D0-3F8C-694C31A32F4A}"/>
              </a:ext>
            </a:extLst>
          </p:cNvPr>
          <p:cNvSpPr/>
          <p:nvPr/>
        </p:nvSpPr>
        <p:spPr>
          <a:xfrm>
            <a:off x="11207739" y="94384"/>
            <a:ext cx="654291" cy="654291"/>
          </a:xfrm>
          <a:custGeom>
            <a:avLst/>
            <a:gdLst/>
            <a:ahLst/>
            <a:cxnLst/>
            <a:rect l="l" t="t" r="r" b="b"/>
            <a:pathLst>
              <a:path w="654897" h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sp>
        <p:nvSpPr>
          <p:cNvPr id="23" name="object 667">
            <a:extLst>
              <a:ext uri="{FF2B5EF4-FFF2-40B4-BE49-F238E27FC236}">
                <a16:creationId xmlns:a16="http://schemas.microsoft.com/office/drawing/2014/main" id="{7F78CCF4-D17A-E59C-D9DE-CA0768893201}"/>
              </a:ext>
            </a:extLst>
          </p:cNvPr>
          <p:cNvSpPr/>
          <p:nvPr/>
        </p:nvSpPr>
        <p:spPr>
          <a:xfrm>
            <a:off x="11113354" y="0"/>
            <a:ext cx="843059" cy="843059"/>
          </a:xfrm>
          <a:custGeom>
            <a:avLst/>
            <a:gdLst/>
            <a:ahLst/>
            <a:cxnLst/>
            <a:rect l="l" t="t" r="r" b="b"/>
            <a:pathLst>
              <a:path w="843840" h="843839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ln w="27000">
            <a:solidFill>
              <a:srgbClr val="ADA9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075AAF7-0F79-D753-0E0C-341FAA7652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177" y="253220"/>
            <a:ext cx="434899" cy="336617"/>
          </a:xfrm>
          <a:prstGeom prst="rect">
            <a:avLst/>
          </a:prstGeom>
        </p:spPr>
      </p:pic>
      <p:sp>
        <p:nvSpPr>
          <p:cNvPr id="25" name="Заголовок 24">
            <a:extLst>
              <a:ext uri="{FF2B5EF4-FFF2-40B4-BE49-F238E27FC236}">
                <a16:creationId xmlns:a16="http://schemas.microsoft.com/office/drawing/2014/main" id="{BA69EF4C-DBBA-EE72-570B-CA7A1C03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441" y="64178"/>
            <a:ext cx="9933813" cy="1068461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Обратное распространение ошибки</a:t>
            </a:r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64211420-B80A-EC34-4DB4-F5FE2EFA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9168" y="6223528"/>
            <a:ext cx="549034" cy="570294"/>
          </a:xfrm>
        </p:spPr>
        <p:txBody>
          <a:bodyPr/>
          <a:lstStyle/>
          <a:p>
            <a:fld id="{BBB51C6E-9B18-4CBB-BB10-A2EEE74EDCC6}" type="slidenum">
              <a:rPr lang="ru-RU" smtClean="0"/>
              <a:t>11</a:t>
            </a:fld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56DBC5B-B6B3-A968-2B94-674F54343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939" y="853174"/>
            <a:ext cx="8366445" cy="257582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FB6DDCB-34FD-838E-FEC0-D6C2779BF9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2062" y="3647702"/>
            <a:ext cx="7191331" cy="254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660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896C1D-4DBB-5F22-D25C-B249ED0BD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" y="0"/>
            <a:ext cx="843059" cy="932004"/>
          </a:xfrm>
          <a:prstGeom prst="rect">
            <a:avLst/>
          </a:prstGeom>
        </p:spPr>
      </p:pic>
      <p:sp>
        <p:nvSpPr>
          <p:cNvPr id="21" name="object 797">
            <a:extLst>
              <a:ext uri="{FF2B5EF4-FFF2-40B4-BE49-F238E27FC236}">
                <a16:creationId xmlns:a16="http://schemas.microsoft.com/office/drawing/2014/main" id="{BD25DF9E-329C-85AC-FC57-240B64D125D7}"/>
              </a:ext>
            </a:extLst>
          </p:cNvPr>
          <p:cNvSpPr/>
          <p:nvPr/>
        </p:nvSpPr>
        <p:spPr>
          <a:xfrm>
            <a:off x="10871254" y="421530"/>
            <a:ext cx="1320746" cy="27000"/>
          </a:xfrm>
          <a:custGeom>
            <a:avLst/>
            <a:gdLst/>
            <a:ahLst/>
            <a:cxnLst/>
            <a:rect l="l" t="t" r="r" b="b"/>
            <a:pathLst>
              <a:path w="1320746" h="27000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ln w="27000">
            <a:solidFill>
              <a:srgbClr val="C521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666">
            <a:extLst>
              <a:ext uri="{FF2B5EF4-FFF2-40B4-BE49-F238E27FC236}">
                <a16:creationId xmlns:a16="http://schemas.microsoft.com/office/drawing/2014/main" id="{1CE8FCA7-5CCA-19D0-3F8C-694C31A32F4A}"/>
              </a:ext>
            </a:extLst>
          </p:cNvPr>
          <p:cNvSpPr/>
          <p:nvPr/>
        </p:nvSpPr>
        <p:spPr>
          <a:xfrm>
            <a:off x="11207739" y="94384"/>
            <a:ext cx="654291" cy="654291"/>
          </a:xfrm>
          <a:custGeom>
            <a:avLst/>
            <a:gdLst/>
            <a:ahLst/>
            <a:cxnLst/>
            <a:rect l="l" t="t" r="r" b="b"/>
            <a:pathLst>
              <a:path w="654897" h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sp>
        <p:nvSpPr>
          <p:cNvPr id="23" name="object 667">
            <a:extLst>
              <a:ext uri="{FF2B5EF4-FFF2-40B4-BE49-F238E27FC236}">
                <a16:creationId xmlns:a16="http://schemas.microsoft.com/office/drawing/2014/main" id="{7F78CCF4-D17A-E59C-D9DE-CA0768893201}"/>
              </a:ext>
            </a:extLst>
          </p:cNvPr>
          <p:cNvSpPr/>
          <p:nvPr/>
        </p:nvSpPr>
        <p:spPr>
          <a:xfrm>
            <a:off x="11113354" y="0"/>
            <a:ext cx="843059" cy="843059"/>
          </a:xfrm>
          <a:custGeom>
            <a:avLst/>
            <a:gdLst/>
            <a:ahLst/>
            <a:cxnLst/>
            <a:rect l="l" t="t" r="r" b="b"/>
            <a:pathLst>
              <a:path w="843840" h="843839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ln w="27000">
            <a:solidFill>
              <a:srgbClr val="ADA9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075AAF7-0F79-D753-0E0C-341FAA7652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177" y="253220"/>
            <a:ext cx="434899" cy="336617"/>
          </a:xfrm>
          <a:prstGeom prst="rect">
            <a:avLst/>
          </a:prstGeom>
        </p:spPr>
      </p:pic>
      <p:sp>
        <p:nvSpPr>
          <p:cNvPr id="25" name="Заголовок 24">
            <a:extLst>
              <a:ext uri="{FF2B5EF4-FFF2-40B4-BE49-F238E27FC236}">
                <a16:creationId xmlns:a16="http://schemas.microsoft.com/office/drawing/2014/main" id="{BA69EF4C-DBBA-EE72-570B-CA7A1C03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441" y="64178"/>
            <a:ext cx="9933813" cy="1068461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Многослойный персептрон в </a:t>
            </a:r>
            <a:r>
              <a:rPr lang="en-US" b="1" dirty="0" err="1"/>
              <a:t>sklearn</a:t>
            </a:r>
            <a:endParaRPr lang="ru-RU" b="1" dirty="0"/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64211420-B80A-EC34-4DB4-F5FE2EFA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502" y="6293435"/>
            <a:ext cx="430700" cy="500387"/>
          </a:xfrm>
        </p:spPr>
        <p:txBody>
          <a:bodyPr/>
          <a:lstStyle/>
          <a:p>
            <a:fld id="{BBB51C6E-9B18-4CBB-BB10-A2EEE74EDCC6}" type="slidenum">
              <a:rPr lang="ru-RU" smtClean="0"/>
              <a:t>12</a:t>
            </a:fld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23FA2F1-35CC-AD05-85C9-A79D4AC70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127" y="1170205"/>
            <a:ext cx="11080440" cy="25834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D4F2C6-CEA7-E643-DF7C-B32E562CED7C}"/>
              </a:ext>
            </a:extLst>
          </p:cNvPr>
          <p:cNvSpPr txBox="1"/>
          <p:nvPr/>
        </p:nvSpPr>
        <p:spPr>
          <a:xfrm>
            <a:off x="364127" y="3748034"/>
            <a:ext cx="404650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 err="1"/>
              <a:t>hidden_layer_sizes</a:t>
            </a:r>
            <a:r>
              <a:rPr lang="ru-RU" b="1" dirty="0"/>
              <a:t> </a:t>
            </a:r>
            <a:r>
              <a:rPr lang="ru-RU" dirty="0"/>
              <a:t>- кортеж, определяющий число нейронов в скрытых слоях, </a:t>
            </a:r>
            <a:endParaRPr lang="en-US" dirty="0"/>
          </a:p>
          <a:p>
            <a:r>
              <a:rPr lang="ru-RU" b="1" dirty="0" err="1"/>
              <a:t>activation</a:t>
            </a:r>
            <a:r>
              <a:rPr lang="ru-RU" dirty="0"/>
              <a:t> - название функции активации для скрытых слоев,</a:t>
            </a:r>
            <a:r>
              <a:rPr lang="en-US" dirty="0"/>
              <a:t> </a:t>
            </a:r>
          </a:p>
          <a:p>
            <a:r>
              <a:rPr lang="ru-RU" b="1" dirty="0" err="1"/>
              <a:t>solver</a:t>
            </a:r>
            <a:r>
              <a:rPr lang="ru-RU" b="1" dirty="0"/>
              <a:t> </a:t>
            </a:r>
            <a:r>
              <a:rPr lang="ru-RU" dirty="0"/>
              <a:t>- название метода обучения</a:t>
            </a:r>
            <a:endParaRPr lang="en-US" dirty="0"/>
          </a:p>
          <a:p>
            <a:r>
              <a:rPr lang="ru-RU" b="1" dirty="0" err="1"/>
              <a:t>learning_rate_init</a:t>
            </a:r>
            <a:r>
              <a:rPr lang="ru-RU" b="1" dirty="0"/>
              <a:t> </a:t>
            </a:r>
            <a:r>
              <a:rPr lang="ru-RU" dirty="0"/>
              <a:t>- начальное значение величины шага обучения.</a:t>
            </a:r>
          </a:p>
          <a:p>
            <a:r>
              <a:rPr lang="ru-RU" b="1" dirty="0" err="1"/>
              <a:t>max_iter</a:t>
            </a:r>
            <a:r>
              <a:rPr lang="ru-RU" b="1" dirty="0"/>
              <a:t> </a:t>
            </a:r>
            <a:r>
              <a:rPr lang="ru-RU" dirty="0"/>
              <a:t>- максимальное количество эпох обучения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9AC4FA-FA8F-2F25-88A1-CCD8D111A3F3}"/>
              </a:ext>
            </a:extLst>
          </p:cNvPr>
          <p:cNvSpPr txBox="1"/>
          <p:nvPr/>
        </p:nvSpPr>
        <p:spPr>
          <a:xfrm>
            <a:off x="4314521" y="3824171"/>
            <a:ext cx="477569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 err="1"/>
              <a:t>n_layers</a:t>
            </a:r>
            <a:r>
              <a:rPr lang="ru-RU" b="1" dirty="0"/>
              <a:t>_ </a:t>
            </a:r>
            <a:r>
              <a:rPr lang="ru-RU" dirty="0"/>
              <a:t>- число слоев сети.</a:t>
            </a:r>
            <a:endParaRPr lang="en-US" dirty="0"/>
          </a:p>
          <a:p>
            <a:r>
              <a:rPr lang="ru-RU" b="1" dirty="0" err="1"/>
              <a:t>coefs</a:t>
            </a:r>
            <a:r>
              <a:rPr lang="ru-RU" b="1" dirty="0"/>
              <a:t>_ </a:t>
            </a:r>
            <a:r>
              <a:rPr lang="ru-RU" dirty="0"/>
              <a:t>- список, i-</a:t>
            </a:r>
            <a:r>
              <a:rPr lang="ru-RU" dirty="0" err="1"/>
              <a:t>ый</a:t>
            </a:r>
            <a:r>
              <a:rPr lang="ru-RU" dirty="0"/>
              <a:t> элемент которого содержит веса связей к i-ому</a:t>
            </a:r>
            <a:r>
              <a:rPr lang="en-US" dirty="0"/>
              <a:t> </a:t>
            </a:r>
            <a:r>
              <a:rPr lang="ru-RU" dirty="0"/>
              <a:t>слою</a:t>
            </a:r>
          </a:p>
          <a:p>
            <a:r>
              <a:rPr lang="ru-RU" b="1" dirty="0" err="1"/>
              <a:t>intercepts</a:t>
            </a:r>
            <a:r>
              <a:rPr lang="ru-RU" b="1" dirty="0"/>
              <a:t>_ </a:t>
            </a:r>
            <a:r>
              <a:rPr lang="ru-RU" dirty="0"/>
              <a:t>- список, i-</a:t>
            </a:r>
            <a:r>
              <a:rPr lang="ru-RU" dirty="0" err="1"/>
              <a:t>ый</a:t>
            </a:r>
            <a:r>
              <a:rPr lang="ru-RU" dirty="0"/>
              <a:t> элемент которого содержит смещения i-ого слоя</a:t>
            </a:r>
          </a:p>
          <a:p>
            <a:r>
              <a:rPr lang="ru-RU" b="1" dirty="0" err="1"/>
              <a:t>n_outputs</a:t>
            </a:r>
            <a:r>
              <a:rPr lang="ru-RU" b="1" dirty="0"/>
              <a:t>_ </a:t>
            </a:r>
            <a:r>
              <a:rPr lang="ru-RU" dirty="0"/>
              <a:t>- число выходов сети</a:t>
            </a:r>
          </a:p>
          <a:p>
            <a:r>
              <a:rPr lang="ru-RU" b="1" dirty="0" err="1"/>
              <a:t>n_iter</a:t>
            </a:r>
            <a:r>
              <a:rPr lang="ru-RU" b="1" dirty="0"/>
              <a:t>_ </a:t>
            </a:r>
            <a:r>
              <a:rPr lang="ru-RU" dirty="0"/>
              <a:t>- число эпох, в течении которых персептрон обучался</a:t>
            </a:r>
          </a:p>
          <a:p>
            <a:r>
              <a:rPr lang="ru-RU" b="1" dirty="0" err="1"/>
              <a:t>loss</a:t>
            </a:r>
            <a:r>
              <a:rPr lang="ru-RU" b="1" dirty="0"/>
              <a:t>_ </a:t>
            </a:r>
            <a:r>
              <a:rPr lang="ru-RU" dirty="0"/>
              <a:t>- достигнутое значение функции ошибки</a:t>
            </a:r>
          </a:p>
        </p:txBody>
      </p:sp>
    </p:spTree>
    <p:extLst>
      <p:ext uri="{BB962C8B-B14F-4D97-AF65-F5344CB8AC3E}">
        <p14:creationId xmlns:p14="http://schemas.microsoft.com/office/powerpoint/2010/main" val="2218060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896C1D-4DBB-5F22-D25C-B249ED0BD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" y="0"/>
            <a:ext cx="843059" cy="932004"/>
          </a:xfrm>
          <a:prstGeom prst="rect">
            <a:avLst/>
          </a:prstGeom>
        </p:spPr>
      </p:pic>
      <p:sp>
        <p:nvSpPr>
          <p:cNvPr id="21" name="object 797">
            <a:extLst>
              <a:ext uri="{FF2B5EF4-FFF2-40B4-BE49-F238E27FC236}">
                <a16:creationId xmlns:a16="http://schemas.microsoft.com/office/drawing/2014/main" id="{BD25DF9E-329C-85AC-FC57-240B64D125D7}"/>
              </a:ext>
            </a:extLst>
          </p:cNvPr>
          <p:cNvSpPr/>
          <p:nvPr/>
        </p:nvSpPr>
        <p:spPr>
          <a:xfrm>
            <a:off x="10871254" y="421530"/>
            <a:ext cx="1320746" cy="27000"/>
          </a:xfrm>
          <a:custGeom>
            <a:avLst/>
            <a:gdLst/>
            <a:ahLst/>
            <a:cxnLst/>
            <a:rect l="l" t="t" r="r" b="b"/>
            <a:pathLst>
              <a:path w="1320746" h="27000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ln w="27000">
            <a:solidFill>
              <a:srgbClr val="C521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666">
            <a:extLst>
              <a:ext uri="{FF2B5EF4-FFF2-40B4-BE49-F238E27FC236}">
                <a16:creationId xmlns:a16="http://schemas.microsoft.com/office/drawing/2014/main" id="{1CE8FCA7-5CCA-19D0-3F8C-694C31A32F4A}"/>
              </a:ext>
            </a:extLst>
          </p:cNvPr>
          <p:cNvSpPr/>
          <p:nvPr/>
        </p:nvSpPr>
        <p:spPr>
          <a:xfrm>
            <a:off x="11207739" y="94384"/>
            <a:ext cx="654291" cy="654291"/>
          </a:xfrm>
          <a:custGeom>
            <a:avLst/>
            <a:gdLst/>
            <a:ahLst/>
            <a:cxnLst/>
            <a:rect l="l" t="t" r="r" b="b"/>
            <a:pathLst>
              <a:path w="654897" h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sp>
        <p:nvSpPr>
          <p:cNvPr id="23" name="object 667">
            <a:extLst>
              <a:ext uri="{FF2B5EF4-FFF2-40B4-BE49-F238E27FC236}">
                <a16:creationId xmlns:a16="http://schemas.microsoft.com/office/drawing/2014/main" id="{7F78CCF4-D17A-E59C-D9DE-CA0768893201}"/>
              </a:ext>
            </a:extLst>
          </p:cNvPr>
          <p:cNvSpPr/>
          <p:nvPr/>
        </p:nvSpPr>
        <p:spPr>
          <a:xfrm>
            <a:off x="11113354" y="0"/>
            <a:ext cx="843059" cy="843059"/>
          </a:xfrm>
          <a:custGeom>
            <a:avLst/>
            <a:gdLst/>
            <a:ahLst/>
            <a:cxnLst/>
            <a:rect l="l" t="t" r="r" b="b"/>
            <a:pathLst>
              <a:path w="843840" h="843839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ln w="27000">
            <a:solidFill>
              <a:srgbClr val="ADA9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075AAF7-0F79-D753-0E0C-341FAA7652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177" y="253220"/>
            <a:ext cx="434899" cy="336617"/>
          </a:xfrm>
          <a:prstGeom prst="rect">
            <a:avLst/>
          </a:prstGeom>
        </p:spPr>
      </p:pic>
      <p:sp>
        <p:nvSpPr>
          <p:cNvPr id="25" name="Заголовок 24">
            <a:extLst>
              <a:ext uri="{FF2B5EF4-FFF2-40B4-BE49-F238E27FC236}">
                <a16:creationId xmlns:a16="http://schemas.microsoft.com/office/drawing/2014/main" id="{BA69EF4C-DBBA-EE72-570B-CA7A1C03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441" y="64178"/>
            <a:ext cx="9933813" cy="1068461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Многослойный персептрон</a:t>
            </a:r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64211420-B80A-EC34-4DB4-F5FE2EFA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8260" y="6328705"/>
            <a:ext cx="419942" cy="465117"/>
          </a:xfrm>
        </p:spPr>
        <p:txBody>
          <a:bodyPr/>
          <a:lstStyle/>
          <a:p>
            <a:fld id="{BBB51C6E-9B18-4CBB-BB10-A2EEE74EDCC6}" type="slidenum">
              <a:rPr lang="ru-RU" smtClean="0"/>
              <a:t>13</a:t>
            </a:fld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841BF8-A95B-BDEF-45E5-B8ACEC635B80}"/>
              </a:ext>
            </a:extLst>
          </p:cNvPr>
          <p:cNvSpPr txBox="1"/>
          <p:nvPr/>
        </p:nvSpPr>
        <p:spPr>
          <a:xfrm>
            <a:off x="421527" y="1132639"/>
            <a:ext cx="60995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hlinkClick r:id="rId4"/>
              </a:rPr>
              <a:t>https://playground.tensorflow.org</a:t>
            </a:r>
            <a:endParaRPr lang="ru-RU" sz="32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517E50C-DD11-1840-9BE0-00E09EC686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1525" y="1918049"/>
            <a:ext cx="8322420" cy="441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317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896C1D-4DBB-5F22-D25C-B249ED0BD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" y="0"/>
            <a:ext cx="843059" cy="932004"/>
          </a:xfrm>
          <a:prstGeom prst="rect">
            <a:avLst/>
          </a:prstGeom>
        </p:spPr>
      </p:pic>
      <p:sp>
        <p:nvSpPr>
          <p:cNvPr id="21" name="object 797">
            <a:extLst>
              <a:ext uri="{FF2B5EF4-FFF2-40B4-BE49-F238E27FC236}">
                <a16:creationId xmlns:a16="http://schemas.microsoft.com/office/drawing/2014/main" id="{BD25DF9E-329C-85AC-FC57-240B64D125D7}"/>
              </a:ext>
            </a:extLst>
          </p:cNvPr>
          <p:cNvSpPr/>
          <p:nvPr/>
        </p:nvSpPr>
        <p:spPr>
          <a:xfrm>
            <a:off x="10871254" y="421530"/>
            <a:ext cx="1320746" cy="27000"/>
          </a:xfrm>
          <a:custGeom>
            <a:avLst/>
            <a:gdLst/>
            <a:ahLst/>
            <a:cxnLst/>
            <a:rect l="l" t="t" r="r" b="b"/>
            <a:pathLst>
              <a:path w="1320746" h="27000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ln w="27000">
            <a:solidFill>
              <a:srgbClr val="C521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666">
            <a:extLst>
              <a:ext uri="{FF2B5EF4-FFF2-40B4-BE49-F238E27FC236}">
                <a16:creationId xmlns:a16="http://schemas.microsoft.com/office/drawing/2014/main" id="{1CE8FCA7-5CCA-19D0-3F8C-694C31A32F4A}"/>
              </a:ext>
            </a:extLst>
          </p:cNvPr>
          <p:cNvSpPr/>
          <p:nvPr/>
        </p:nvSpPr>
        <p:spPr>
          <a:xfrm>
            <a:off x="11207739" y="94384"/>
            <a:ext cx="654291" cy="654291"/>
          </a:xfrm>
          <a:custGeom>
            <a:avLst/>
            <a:gdLst/>
            <a:ahLst/>
            <a:cxnLst/>
            <a:rect l="l" t="t" r="r" b="b"/>
            <a:pathLst>
              <a:path w="654897" h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sp>
        <p:nvSpPr>
          <p:cNvPr id="23" name="object 667">
            <a:extLst>
              <a:ext uri="{FF2B5EF4-FFF2-40B4-BE49-F238E27FC236}">
                <a16:creationId xmlns:a16="http://schemas.microsoft.com/office/drawing/2014/main" id="{7F78CCF4-D17A-E59C-D9DE-CA0768893201}"/>
              </a:ext>
            </a:extLst>
          </p:cNvPr>
          <p:cNvSpPr/>
          <p:nvPr/>
        </p:nvSpPr>
        <p:spPr>
          <a:xfrm>
            <a:off x="11113354" y="0"/>
            <a:ext cx="843059" cy="843059"/>
          </a:xfrm>
          <a:custGeom>
            <a:avLst/>
            <a:gdLst/>
            <a:ahLst/>
            <a:cxnLst/>
            <a:rect l="l" t="t" r="r" b="b"/>
            <a:pathLst>
              <a:path w="843840" h="843839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ln w="27000">
            <a:solidFill>
              <a:srgbClr val="ADA9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075AAF7-0F79-D753-0E0C-341FAA7652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177" y="253220"/>
            <a:ext cx="434899" cy="336617"/>
          </a:xfrm>
          <a:prstGeom prst="rect">
            <a:avLst/>
          </a:prstGeom>
        </p:spPr>
      </p:pic>
      <p:sp>
        <p:nvSpPr>
          <p:cNvPr id="25" name="Заголовок 24">
            <a:extLst>
              <a:ext uri="{FF2B5EF4-FFF2-40B4-BE49-F238E27FC236}">
                <a16:creationId xmlns:a16="http://schemas.microsoft.com/office/drawing/2014/main" id="{BA69EF4C-DBBA-EE72-570B-CA7A1C03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441" y="64178"/>
            <a:ext cx="9933813" cy="1068461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Биологический нейрон</a:t>
            </a:r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64211420-B80A-EC34-4DB4-F5FE2EFA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9076" y="6535194"/>
            <a:ext cx="289125" cy="258628"/>
          </a:xfrm>
        </p:spPr>
        <p:txBody>
          <a:bodyPr/>
          <a:lstStyle/>
          <a:p>
            <a:fld id="{BBB51C6E-9B18-4CBB-BB10-A2EEE74EDCC6}" type="slidenum">
              <a:rPr lang="ru-RU" smtClean="0"/>
              <a:t>2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ADCC875-2875-51C4-7D93-D43AE2538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661" y="1272392"/>
            <a:ext cx="7556482" cy="44816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82FD29-BD00-602C-16DC-8FCA18FBA175}"/>
              </a:ext>
            </a:extLst>
          </p:cNvPr>
          <p:cNvSpPr txBox="1"/>
          <p:nvPr/>
        </p:nvSpPr>
        <p:spPr>
          <a:xfrm>
            <a:off x="8269894" y="1170205"/>
            <a:ext cx="30442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НЕЙРОН</a:t>
            </a:r>
          </a:p>
          <a:p>
            <a:r>
              <a:rPr lang="ru-RU" sz="2800" dirty="0"/>
              <a:t>Один аксон</a:t>
            </a:r>
          </a:p>
          <a:p>
            <a:r>
              <a:rPr lang="ru-RU" sz="2800" dirty="0"/>
              <a:t>Много дендритов</a:t>
            </a:r>
          </a:p>
          <a:p>
            <a:r>
              <a:rPr lang="en-US" sz="2800" dirty="0"/>
              <a:t>~ </a:t>
            </a:r>
            <a:r>
              <a:rPr lang="ru-RU" sz="2800" dirty="0"/>
              <a:t>20 тысяч связей</a:t>
            </a:r>
          </a:p>
          <a:p>
            <a:endParaRPr lang="ru-RU" sz="2800" dirty="0"/>
          </a:p>
          <a:p>
            <a:r>
              <a:rPr lang="ru-RU" sz="2800" b="1" dirty="0"/>
              <a:t>МОЗГ</a:t>
            </a:r>
          </a:p>
          <a:p>
            <a:r>
              <a:rPr lang="ru-RU" sz="2800" dirty="0"/>
              <a:t>90 млрд нейронов</a:t>
            </a:r>
          </a:p>
          <a:p>
            <a:r>
              <a:rPr lang="ru-RU" sz="2800" dirty="0"/>
              <a:t>25 Ватт</a:t>
            </a:r>
          </a:p>
          <a:p>
            <a:r>
              <a:rPr lang="en-US" sz="2800" dirty="0"/>
              <a:t>~ </a:t>
            </a:r>
            <a:r>
              <a:rPr lang="ru-RU" sz="2800" dirty="0"/>
              <a:t>1 литр</a:t>
            </a:r>
          </a:p>
        </p:txBody>
      </p:sp>
    </p:spTree>
    <p:extLst>
      <p:ext uri="{BB962C8B-B14F-4D97-AF65-F5344CB8AC3E}">
        <p14:creationId xmlns:p14="http://schemas.microsoft.com/office/powerpoint/2010/main" val="2590267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896C1D-4DBB-5F22-D25C-B249ED0BD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" y="0"/>
            <a:ext cx="843059" cy="932004"/>
          </a:xfrm>
          <a:prstGeom prst="rect">
            <a:avLst/>
          </a:prstGeom>
        </p:spPr>
      </p:pic>
      <p:sp>
        <p:nvSpPr>
          <p:cNvPr id="21" name="object 797">
            <a:extLst>
              <a:ext uri="{FF2B5EF4-FFF2-40B4-BE49-F238E27FC236}">
                <a16:creationId xmlns:a16="http://schemas.microsoft.com/office/drawing/2014/main" id="{BD25DF9E-329C-85AC-FC57-240B64D125D7}"/>
              </a:ext>
            </a:extLst>
          </p:cNvPr>
          <p:cNvSpPr/>
          <p:nvPr/>
        </p:nvSpPr>
        <p:spPr>
          <a:xfrm>
            <a:off x="10871254" y="421530"/>
            <a:ext cx="1320746" cy="27000"/>
          </a:xfrm>
          <a:custGeom>
            <a:avLst/>
            <a:gdLst/>
            <a:ahLst/>
            <a:cxnLst/>
            <a:rect l="l" t="t" r="r" b="b"/>
            <a:pathLst>
              <a:path w="1320746" h="27000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ln w="27000">
            <a:solidFill>
              <a:srgbClr val="C521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666">
            <a:extLst>
              <a:ext uri="{FF2B5EF4-FFF2-40B4-BE49-F238E27FC236}">
                <a16:creationId xmlns:a16="http://schemas.microsoft.com/office/drawing/2014/main" id="{1CE8FCA7-5CCA-19D0-3F8C-694C31A32F4A}"/>
              </a:ext>
            </a:extLst>
          </p:cNvPr>
          <p:cNvSpPr/>
          <p:nvPr/>
        </p:nvSpPr>
        <p:spPr>
          <a:xfrm>
            <a:off x="11207739" y="94384"/>
            <a:ext cx="654291" cy="654291"/>
          </a:xfrm>
          <a:custGeom>
            <a:avLst/>
            <a:gdLst/>
            <a:ahLst/>
            <a:cxnLst/>
            <a:rect l="l" t="t" r="r" b="b"/>
            <a:pathLst>
              <a:path w="654897" h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sp>
        <p:nvSpPr>
          <p:cNvPr id="23" name="object 667">
            <a:extLst>
              <a:ext uri="{FF2B5EF4-FFF2-40B4-BE49-F238E27FC236}">
                <a16:creationId xmlns:a16="http://schemas.microsoft.com/office/drawing/2014/main" id="{7F78CCF4-D17A-E59C-D9DE-CA0768893201}"/>
              </a:ext>
            </a:extLst>
          </p:cNvPr>
          <p:cNvSpPr/>
          <p:nvPr/>
        </p:nvSpPr>
        <p:spPr>
          <a:xfrm>
            <a:off x="11113354" y="0"/>
            <a:ext cx="843059" cy="843059"/>
          </a:xfrm>
          <a:custGeom>
            <a:avLst/>
            <a:gdLst/>
            <a:ahLst/>
            <a:cxnLst/>
            <a:rect l="l" t="t" r="r" b="b"/>
            <a:pathLst>
              <a:path w="843840" h="843839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ln w="27000">
            <a:solidFill>
              <a:srgbClr val="ADA9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075AAF7-0F79-D753-0E0C-341FAA7652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177" y="253220"/>
            <a:ext cx="434899" cy="336617"/>
          </a:xfrm>
          <a:prstGeom prst="rect">
            <a:avLst/>
          </a:prstGeom>
        </p:spPr>
      </p:pic>
      <p:sp>
        <p:nvSpPr>
          <p:cNvPr id="25" name="Заголовок 24">
            <a:extLst>
              <a:ext uri="{FF2B5EF4-FFF2-40B4-BE49-F238E27FC236}">
                <a16:creationId xmlns:a16="http://schemas.microsoft.com/office/drawing/2014/main" id="{BA69EF4C-DBBA-EE72-570B-CA7A1C03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441" y="64178"/>
            <a:ext cx="9933813" cy="1068461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Искусственный нейрон</a:t>
            </a:r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64211420-B80A-EC34-4DB4-F5FE2EFA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9076" y="6535194"/>
            <a:ext cx="289125" cy="258628"/>
          </a:xfrm>
        </p:spPr>
        <p:txBody>
          <a:bodyPr/>
          <a:lstStyle/>
          <a:p>
            <a:fld id="{BBB51C6E-9B18-4CBB-BB10-A2EEE74EDCC6}" type="slidenum">
              <a:rPr lang="ru-RU" smtClean="0"/>
              <a:t>3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7A24D7C-6F6A-F7F5-55C4-C582EE77C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41" y="1046235"/>
            <a:ext cx="8203332" cy="581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564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896C1D-4DBB-5F22-D25C-B249ED0BD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" y="0"/>
            <a:ext cx="843059" cy="932004"/>
          </a:xfrm>
          <a:prstGeom prst="rect">
            <a:avLst/>
          </a:prstGeom>
        </p:spPr>
      </p:pic>
      <p:sp>
        <p:nvSpPr>
          <p:cNvPr id="21" name="object 797">
            <a:extLst>
              <a:ext uri="{FF2B5EF4-FFF2-40B4-BE49-F238E27FC236}">
                <a16:creationId xmlns:a16="http://schemas.microsoft.com/office/drawing/2014/main" id="{BD25DF9E-329C-85AC-FC57-240B64D125D7}"/>
              </a:ext>
            </a:extLst>
          </p:cNvPr>
          <p:cNvSpPr/>
          <p:nvPr/>
        </p:nvSpPr>
        <p:spPr>
          <a:xfrm>
            <a:off x="10871254" y="421530"/>
            <a:ext cx="1320746" cy="27000"/>
          </a:xfrm>
          <a:custGeom>
            <a:avLst/>
            <a:gdLst/>
            <a:ahLst/>
            <a:cxnLst/>
            <a:rect l="l" t="t" r="r" b="b"/>
            <a:pathLst>
              <a:path w="1320746" h="27000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ln w="27000">
            <a:solidFill>
              <a:srgbClr val="C521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666">
            <a:extLst>
              <a:ext uri="{FF2B5EF4-FFF2-40B4-BE49-F238E27FC236}">
                <a16:creationId xmlns:a16="http://schemas.microsoft.com/office/drawing/2014/main" id="{1CE8FCA7-5CCA-19D0-3F8C-694C31A32F4A}"/>
              </a:ext>
            </a:extLst>
          </p:cNvPr>
          <p:cNvSpPr/>
          <p:nvPr/>
        </p:nvSpPr>
        <p:spPr>
          <a:xfrm>
            <a:off x="11207739" y="94384"/>
            <a:ext cx="654291" cy="654291"/>
          </a:xfrm>
          <a:custGeom>
            <a:avLst/>
            <a:gdLst/>
            <a:ahLst/>
            <a:cxnLst/>
            <a:rect l="l" t="t" r="r" b="b"/>
            <a:pathLst>
              <a:path w="654897" h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sp>
        <p:nvSpPr>
          <p:cNvPr id="23" name="object 667">
            <a:extLst>
              <a:ext uri="{FF2B5EF4-FFF2-40B4-BE49-F238E27FC236}">
                <a16:creationId xmlns:a16="http://schemas.microsoft.com/office/drawing/2014/main" id="{7F78CCF4-D17A-E59C-D9DE-CA0768893201}"/>
              </a:ext>
            </a:extLst>
          </p:cNvPr>
          <p:cNvSpPr/>
          <p:nvPr/>
        </p:nvSpPr>
        <p:spPr>
          <a:xfrm>
            <a:off x="11113354" y="0"/>
            <a:ext cx="843059" cy="843059"/>
          </a:xfrm>
          <a:custGeom>
            <a:avLst/>
            <a:gdLst/>
            <a:ahLst/>
            <a:cxnLst/>
            <a:rect l="l" t="t" r="r" b="b"/>
            <a:pathLst>
              <a:path w="843840" h="843839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ln w="27000">
            <a:solidFill>
              <a:srgbClr val="ADA9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075AAF7-0F79-D753-0E0C-341FAA7652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177" y="253220"/>
            <a:ext cx="434899" cy="336617"/>
          </a:xfrm>
          <a:prstGeom prst="rect">
            <a:avLst/>
          </a:prstGeom>
        </p:spPr>
      </p:pic>
      <p:sp>
        <p:nvSpPr>
          <p:cNvPr id="25" name="Заголовок 24">
            <a:extLst>
              <a:ext uri="{FF2B5EF4-FFF2-40B4-BE49-F238E27FC236}">
                <a16:creationId xmlns:a16="http://schemas.microsoft.com/office/drawing/2014/main" id="{BA69EF4C-DBBA-EE72-570B-CA7A1C03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441" y="64178"/>
            <a:ext cx="9933813" cy="1068461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Функция активации</a:t>
            </a:r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64211420-B80A-EC34-4DB4-F5FE2EFA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9076" y="6535194"/>
            <a:ext cx="289125" cy="258628"/>
          </a:xfrm>
        </p:spPr>
        <p:txBody>
          <a:bodyPr/>
          <a:lstStyle/>
          <a:p>
            <a:fld id="{BBB51C6E-9B18-4CBB-BB10-A2EEE74EDCC6}" type="slidenum">
              <a:rPr lang="ru-RU" smtClean="0"/>
              <a:t>4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0949A6-AAFE-D8D7-C3F6-80884B255832}"/>
              </a:ext>
            </a:extLst>
          </p:cNvPr>
          <p:cNvSpPr txBox="1"/>
          <p:nvPr/>
        </p:nvSpPr>
        <p:spPr>
          <a:xfrm>
            <a:off x="8989272" y="861353"/>
            <a:ext cx="304892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Непрерывная</a:t>
            </a:r>
          </a:p>
          <a:p>
            <a:r>
              <a:rPr lang="ru-RU" sz="2400" dirty="0"/>
              <a:t>Монотонная</a:t>
            </a:r>
          </a:p>
          <a:p>
            <a:r>
              <a:rPr lang="ru-RU" sz="2400" dirty="0"/>
              <a:t>Нелинейная</a:t>
            </a:r>
          </a:p>
          <a:p>
            <a:r>
              <a:rPr lang="ru-RU" sz="2400" i="1" dirty="0"/>
              <a:t>Дифференцируемая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CFCA4D9-6DC6-E119-D22D-FCC9A5336C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629" y="966598"/>
            <a:ext cx="7947426" cy="582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954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896C1D-4DBB-5F22-D25C-B249ED0BD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" y="0"/>
            <a:ext cx="843059" cy="932004"/>
          </a:xfrm>
          <a:prstGeom prst="rect">
            <a:avLst/>
          </a:prstGeom>
        </p:spPr>
      </p:pic>
      <p:sp>
        <p:nvSpPr>
          <p:cNvPr id="21" name="object 797">
            <a:extLst>
              <a:ext uri="{FF2B5EF4-FFF2-40B4-BE49-F238E27FC236}">
                <a16:creationId xmlns:a16="http://schemas.microsoft.com/office/drawing/2014/main" id="{BD25DF9E-329C-85AC-FC57-240B64D125D7}"/>
              </a:ext>
            </a:extLst>
          </p:cNvPr>
          <p:cNvSpPr/>
          <p:nvPr/>
        </p:nvSpPr>
        <p:spPr>
          <a:xfrm>
            <a:off x="10871254" y="421530"/>
            <a:ext cx="1320746" cy="27000"/>
          </a:xfrm>
          <a:custGeom>
            <a:avLst/>
            <a:gdLst/>
            <a:ahLst/>
            <a:cxnLst/>
            <a:rect l="l" t="t" r="r" b="b"/>
            <a:pathLst>
              <a:path w="1320746" h="27000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ln w="27000">
            <a:solidFill>
              <a:srgbClr val="C521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666">
            <a:extLst>
              <a:ext uri="{FF2B5EF4-FFF2-40B4-BE49-F238E27FC236}">
                <a16:creationId xmlns:a16="http://schemas.microsoft.com/office/drawing/2014/main" id="{1CE8FCA7-5CCA-19D0-3F8C-694C31A32F4A}"/>
              </a:ext>
            </a:extLst>
          </p:cNvPr>
          <p:cNvSpPr/>
          <p:nvPr/>
        </p:nvSpPr>
        <p:spPr>
          <a:xfrm>
            <a:off x="11207739" y="94384"/>
            <a:ext cx="654291" cy="654291"/>
          </a:xfrm>
          <a:custGeom>
            <a:avLst/>
            <a:gdLst/>
            <a:ahLst/>
            <a:cxnLst/>
            <a:rect l="l" t="t" r="r" b="b"/>
            <a:pathLst>
              <a:path w="654897" h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sp>
        <p:nvSpPr>
          <p:cNvPr id="23" name="object 667">
            <a:extLst>
              <a:ext uri="{FF2B5EF4-FFF2-40B4-BE49-F238E27FC236}">
                <a16:creationId xmlns:a16="http://schemas.microsoft.com/office/drawing/2014/main" id="{7F78CCF4-D17A-E59C-D9DE-CA0768893201}"/>
              </a:ext>
            </a:extLst>
          </p:cNvPr>
          <p:cNvSpPr/>
          <p:nvPr/>
        </p:nvSpPr>
        <p:spPr>
          <a:xfrm>
            <a:off x="11113354" y="0"/>
            <a:ext cx="843059" cy="843059"/>
          </a:xfrm>
          <a:custGeom>
            <a:avLst/>
            <a:gdLst/>
            <a:ahLst/>
            <a:cxnLst/>
            <a:rect l="l" t="t" r="r" b="b"/>
            <a:pathLst>
              <a:path w="843840" h="843839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ln w="27000">
            <a:solidFill>
              <a:srgbClr val="ADA9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075AAF7-0F79-D753-0E0C-341FAA7652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177" y="253220"/>
            <a:ext cx="434899" cy="336617"/>
          </a:xfrm>
          <a:prstGeom prst="rect">
            <a:avLst/>
          </a:prstGeom>
        </p:spPr>
      </p:pic>
      <p:sp>
        <p:nvSpPr>
          <p:cNvPr id="25" name="Заголовок 24">
            <a:extLst>
              <a:ext uri="{FF2B5EF4-FFF2-40B4-BE49-F238E27FC236}">
                <a16:creationId xmlns:a16="http://schemas.microsoft.com/office/drawing/2014/main" id="{BA69EF4C-DBBA-EE72-570B-CA7A1C03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441" y="64178"/>
            <a:ext cx="9933813" cy="1068461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Возможности нейрона</a:t>
            </a:r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64211420-B80A-EC34-4DB4-F5FE2EFA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9076" y="6535194"/>
            <a:ext cx="289125" cy="258628"/>
          </a:xfrm>
        </p:spPr>
        <p:txBody>
          <a:bodyPr/>
          <a:lstStyle/>
          <a:p>
            <a:fld id="{BBB51C6E-9B18-4CBB-BB10-A2EEE74EDCC6}" type="slidenum">
              <a:rPr lang="ru-RU" smtClean="0"/>
              <a:t>5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5A3FD7F-424D-CA3F-1DA8-1FE54BAE5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405" y="1584800"/>
            <a:ext cx="2065998" cy="190103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3A8DD38-71EE-F47B-176F-74AC649373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5619" y="1873447"/>
            <a:ext cx="2312020" cy="21804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D97685-44DE-D432-ACBC-3657315CD154}"/>
              </a:ext>
            </a:extLst>
          </p:cNvPr>
          <p:cNvSpPr txBox="1"/>
          <p:nvPr/>
        </p:nvSpPr>
        <p:spPr>
          <a:xfrm>
            <a:off x="1081669" y="1400133"/>
            <a:ext cx="2912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chemeClr val="accent6">
                    <a:lumMod val="75000"/>
                  </a:schemeClr>
                </a:solidFill>
              </a:rPr>
              <a:t>Линейно разделимы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2F41AC-E061-DA31-B70E-16081CAA7A43}"/>
              </a:ext>
            </a:extLst>
          </p:cNvPr>
          <p:cNvSpPr txBox="1"/>
          <p:nvPr/>
        </p:nvSpPr>
        <p:spPr>
          <a:xfrm>
            <a:off x="5004265" y="1353966"/>
            <a:ext cx="3231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C00000"/>
                </a:solidFill>
              </a:rPr>
              <a:t>Линейно неразделимы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585A66-D0A3-B8AC-88D5-E167927CE249}"/>
              </a:ext>
            </a:extLst>
          </p:cNvPr>
          <p:cNvSpPr txBox="1"/>
          <p:nvPr/>
        </p:nvSpPr>
        <p:spPr>
          <a:xfrm>
            <a:off x="265405" y="6669134"/>
            <a:ext cx="609414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800" dirty="0"/>
              <a:t>https://dev.to/jbahire/demystifying-the-xor-problem-1blk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E2889B4-06B3-AAB4-9E5F-471DF324B1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5619" y="4235665"/>
            <a:ext cx="7239000" cy="1905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2AFCD69-0E66-41F7-B029-8CCEE414EF91}"/>
              </a:ext>
            </a:extLst>
          </p:cNvPr>
          <p:cNvSpPr txBox="1"/>
          <p:nvPr/>
        </p:nvSpPr>
        <p:spPr>
          <a:xfrm>
            <a:off x="5291030" y="6035567"/>
            <a:ext cx="80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AND</a:t>
            </a:r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03678C-76B0-3C15-12E6-434DEEC820A7}"/>
              </a:ext>
            </a:extLst>
          </p:cNvPr>
          <p:cNvSpPr txBox="1"/>
          <p:nvPr/>
        </p:nvSpPr>
        <p:spPr>
          <a:xfrm>
            <a:off x="7539859" y="6035567"/>
            <a:ext cx="80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OR</a:t>
            </a:r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1D3658-0BDF-CB5D-90B7-143B080B7C0B}"/>
              </a:ext>
            </a:extLst>
          </p:cNvPr>
          <p:cNvSpPr txBox="1"/>
          <p:nvPr/>
        </p:nvSpPr>
        <p:spPr>
          <a:xfrm>
            <a:off x="10307199" y="6035567"/>
            <a:ext cx="80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XOR</a:t>
            </a:r>
            <a:endParaRPr lang="ru-RU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619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896C1D-4DBB-5F22-D25C-B249ED0BD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" y="0"/>
            <a:ext cx="843059" cy="932004"/>
          </a:xfrm>
          <a:prstGeom prst="rect">
            <a:avLst/>
          </a:prstGeom>
        </p:spPr>
      </p:pic>
      <p:sp>
        <p:nvSpPr>
          <p:cNvPr id="21" name="object 797">
            <a:extLst>
              <a:ext uri="{FF2B5EF4-FFF2-40B4-BE49-F238E27FC236}">
                <a16:creationId xmlns:a16="http://schemas.microsoft.com/office/drawing/2014/main" id="{BD25DF9E-329C-85AC-FC57-240B64D125D7}"/>
              </a:ext>
            </a:extLst>
          </p:cNvPr>
          <p:cNvSpPr/>
          <p:nvPr/>
        </p:nvSpPr>
        <p:spPr>
          <a:xfrm>
            <a:off x="10871254" y="421530"/>
            <a:ext cx="1320746" cy="27000"/>
          </a:xfrm>
          <a:custGeom>
            <a:avLst/>
            <a:gdLst/>
            <a:ahLst/>
            <a:cxnLst/>
            <a:rect l="l" t="t" r="r" b="b"/>
            <a:pathLst>
              <a:path w="1320746" h="27000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ln w="27000">
            <a:solidFill>
              <a:srgbClr val="C521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666">
            <a:extLst>
              <a:ext uri="{FF2B5EF4-FFF2-40B4-BE49-F238E27FC236}">
                <a16:creationId xmlns:a16="http://schemas.microsoft.com/office/drawing/2014/main" id="{1CE8FCA7-5CCA-19D0-3F8C-694C31A32F4A}"/>
              </a:ext>
            </a:extLst>
          </p:cNvPr>
          <p:cNvSpPr/>
          <p:nvPr/>
        </p:nvSpPr>
        <p:spPr>
          <a:xfrm>
            <a:off x="11207739" y="94384"/>
            <a:ext cx="654291" cy="654291"/>
          </a:xfrm>
          <a:custGeom>
            <a:avLst/>
            <a:gdLst/>
            <a:ahLst/>
            <a:cxnLst/>
            <a:rect l="l" t="t" r="r" b="b"/>
            <a:pathLst>
              <a:path w="654897" h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sp>
        <p:nvSpPr>
          <p:cNvPr id="23" name="object 667">
            <a:extLst>
              <a:ext uri="{FF2B5EF4-FFF2-40B4-BE49-F238E27FC236}">
                <a16:creationId xmlns:a16="http://schemas.microsoft.com/office/drawing/2014/main" id="{7F78CCF4-D17A-E59C-D9DE-CA0768893201}"/>
              </a:ext>
            </a:extLst>
          </p:cNvPr>
          <p:cNvSpPr/>
          <p:nvPr/>
        </p:nvSpPr>
        <p:spPr>
          <a:xfrm>
            <a:off x="11113354" y="0"/>
            <a:ext cx="843059" cy="843059"/>
          </a:xfrm>
          <a:custGeom>
            <a:avLst/>
            <a:gdLst/>
            <a:ahLst/>
            <a:cxnLst/>
            <a:rect l="l" t="t" r="r" b="b"/>
            <a:pathLst>
              <a:path w="843840" h="843839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ln w="27000">
            <a:solidFill>
              <a:srgbClr val="ADA9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075AAF7-0F79-D753-0E0C-341FAA7652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177" y="253220"/>
            <a:ext cx="434899" cy="336617"/>
          </a:xfrm>
          <a:prstGeom prst="rect">
            <a:avLst/>
          </a:prstGeom>
        </p:spPr>
      </p:pic>
      <p:sp>
        <p:nvSpPr>
          <p:cNvPr id="25" name="Заголовок 24">
            <a:extLst>
              <a:ext uri="{FF2B5EF4-FFF2-40B4-BE49-F238E27FC236}">
                <a16:creationId xmlns:a16="http://schemas.microsoft.com/office/drawing/2014/main" id="{BA69EF4C-DBBA-EE72-570B-CA7A1C03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441" y="64178"/>
            <a:ext cx="9933813" cy="1068461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Многослойный персептрон</a:t>
            </a:r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64211420-B80A-EC34-4DB4-F5FE2EFA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9076" y="6535194"/>
            <a:ext cx="289125" cy="258628"/>
          </a:xfrm>
        </p:spPr>
        <p:txBody>
          <a:bodyPr/>
          <a:lstStyle/>
          <a:p>
            <a:fld id="{BBB51C6E-9B18-4CBB-BB10-A2EEE74EDCC6}" type="slidenum">
              <a:rPr lang="ru-RU" smtClean="0"/>
              <a:t>6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5B7E9A-2137-1002-15DD-AEB7DDF39F0D}"/>
              </a:ext>
            </a:extLst>
          </p:cNvPr>
          <p:cNvSpPr txBox="1"/>
          <p:nvPr/>
        </p:nvSpPr>
        <p:spPr>
          <a:xfrm>
            <a:off x="7950012" y="1075821"/>
            <a:ext cx="394362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i="1" dirty="0"/>
              <a:t>Микроскопические водоросли, примитивные организмы, встречаются на Земле. Разумом не отличаются.</a:t>
            </a:r>
          </a:p>
          <a:p>
            <a:pPr algn="just"/>
            <a:r>
              <a:rPr lang="ru-RU" sz="2000" i="1" dirty="0"/>
              <a:t>— Это еще не факт, может, если сложить их вместе, получится коллективный разум.</a:t>
            </a:r>
          </a:p>
          <a:p>
            <a:pPr algn="just"/>
            <a:r>
              <a:rPr lang="ru-RU" sz="2000" i="1" dirty="0"/>
              <a:t>— Если даже целое поле капусты сложить вместе, получится большая куча капусты, но никакого разума. </a:t>
            </a:r>
          </a:p>
          <a:p>
            <a:pPr algn="just"/>
            <a:r>
              <a:rPr lang="ru-RU" sz="2000" i="1" dirty="0"/>
              <a:t>(с) Кир Булычев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2F46EAE-983A-8D8E-047F-732442517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405" y="1075821"/>
            <a:ext cx="7561126" cy="393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963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896C1D-4DBB-5F22-D25C-B249ED0BD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" y="0"/>
            <a:ext cx="843059" cy="932004"/>
          </a:xfrm>
          <a:prstGeom prst="rect">
            <a:avLst/>
          </a:prstGeom>
        </p:spPr>
      </p:pic>
      <p:sp>
        <p:nvSpPr>
          <p:cNvPr id="21" name="object 797">
            <a:extLst>
              <a:ext uri="{FF2B5EF4-FFF2-40B4-BE49-F238E27FC236}">
                <a16:creationId xmlns:a16="http://schemas.microsoft.com/office/drawing/2014/main" id="{BD25DF9E-329C-85AC-FC57-240B64D125D7}"/>
              </a:ext>
            </a:extLst>
          </p:cNvPr>
          <p:cNvSpPr/>
          <p:nvPr/>
        </p:nvSpPr>
        <p:spPr>
          <a:xfrm>
            <a:off x="10871254" y="421530"/>
            <a:ext cx="1320746" cy="27000"/>
          </a:xfrm>
          <a:custGeom>
            <a:avLst/>
            <a:gdLst/>
            <a:ahLst/>
            <a:cxnLst/>
            <a:rect l="l" t="t" r="r" b="b"/>
            <a:pathLst>
              <a:path w="1320746" h="27000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ln w="27000">
            <a:solidFill>
              <a:srgbClr val="C521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666">
            <a:extLst>
              <a:ext uri="{FF2B5EF4-FFF2-40B4-BE49-F238E27FC236}">
                <a16:creationId xmlns:a16="http://schemas.microsoft.com/office/drawing/2014/main" id="{1CE8FCA7-5CCA-19D0-3F8C-694C31A32F4A}"/>
              </a:ext>
            </a:extLst>
          </p:cNvPr>
          <p:cNvSpPr/>
          <p:nvPr/>
        </p:nvSpPr>
        <p:spPr>
          <a:xfrm>
            <a:off x="11207739" y="94384"/>
            <a:ext cx="654291" cy="654291"/>
          </a:xfrm>
          <a:custGeom>
            <a:avLst/>
            <a:gdLst/>
            <a:ahLst/>
            <a:cxnLst/>
            <a:rect l="l" t="t" r="r" b="b"/>
            <a:pathLst>
              <a:path w="654897" h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sp>
        <p:nvSpPr>
          <p:cNvPr id="23" name="object 667">
            <a:extLst>
              <a:ext uri="{FF2B5EF4-FFF2-40B4-BE49-F238E27FC236}">
                <a16:creationId xmlns:a16="http://schemas.microsoft.com/office/drawing/2014/main" id="{7F78CCF4-D17A-E59C-D9DE-CA0768893201}"/>
              </a:ext>
            </a:extLst>
          </p:cNvPr>
          <p:cNvSpPr/>
          <p:nvPr/>
        </p:nvSpPr>
        <p:spPr>
          <a:xfrm>
            <a:off x="11113354" y="0"/>
            <a:ext cx="843059" cy="843059"/>
          </a:xfrm>
          <a:custGeom>
            <a:avLst/>
            <a:gdLst/>
            <a:ahLst/>
            <a:cxnLst/>
            <a:rect l="l" t="t" r="r" b="b"/>
            <a:pathLst>
              <a:path w="843840" h="843839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ln w="27000">
            <a:solidFill>
              <a:srgbClr val="ADA9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075AAF7-0F79-D753-0E0C-341FAA7652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177" y="253220"/>
            <a:ext cx="434899" cy="336617"/>
          </a:xfrm>
          <a:prstGeom prst="rect">
            <a:avLst/>
          </a:prstGeom>
        </p:spPr>
      </p:pic>
      <p:sp>
        <p:nvSpPr>
          <p:cNvPr id="25" name="Заголовок 24">
            <a:extLst>
              <a:ext uri="{FF2B5EF4-FFF2-40B4-BE49-F238E27FC236}">
                <a16:creationId xmlns:a16="http://schemas.microsoft.com/office/drawing/2014/main" id="{BA69EF4C-DBBA-EE72-570B-CA7A1C03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441" y="64178"/>
            <a:ext cx="9933813" cy="1068461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Многослойный персептрон</a:t>
            </a:r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64211420-B80A-EC34-4DB4-F5FE2EFA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9076" y="6535194"/>
            <a:ext cx="289125" cy="258628"/>
          </a:xfrm>
        </p:spPr>
        <p:txBody>
          <a:bodyPr/>
          <a:lstStyle/>
          <a:p>
            <a:fld id="{BBB51C6E-9B18-4CBB-BB10-A2EEE74EDCC6}" type="slidenum">
              <a:rPr lang="ru-RU" smtClean="0"/>
              <a:t>7</a:t>
            </a:fld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2F46EAE-983A-8D8E-047F-732442517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405" y="1075821"/>
            <a:ext cx="7561126" cy="39310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04AC1F-BB58-7FAC-7B39-2A0E79946DEB}"/>
              </a:ext>
            </a:extLst>
          </p:cNvPr>
          <p:cNvSpPr txBox="1"/>
          <p:nvPr/>
        </p:nvSpPr>
        <p:spPr>
          <a:xfrm>
            <a:off x="265405" y="6424490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https://ru.wikipedia.org/wiki/</a:t>
            </a:r>
            <a:r>
              <a:rPr lang="ru-RU" dirty="0" err="1">
                <a:hlinkClick r:id="rId5"/>
              </a:rPr>
              <a:t>Теорема_Цыбенко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F9BA18-B80F-46CF-F37C-E3636385A4A8}"/>
              </a:ext>
            </a:extLst>
          </p:cNvPr>
          <p:cNvSpPr txBox="1"/>
          <p:nvPr/>
        </p:nvSpPr>
        <p:spPr>
          <a:xfrm>
            <a:off x="8486903" y="1106027"/>
            <a:ext cx="30447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Универсальный </a:t>
            </a:r>
            <a:r>
              <a:rPr lang="ru-RU" sz="2800" b="1" dirty="0" err="1"/>
              <a:t>аппроксиматор</a:t>
            </a:r>
            <a:r>
              <a:rPr lang="ru-RU" sz="2800" b="1" dirty="0"/>
              <a:t>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468E7E-7A20-2040-0156-DA22DA6F0263}"/>
              </a:ext>
            </a:extLst>
          </p:cNvPr>
          <p:cNvSpPr txBox="1"/>
          <p:nvPr/>
        </p:nvSpPr>
        <p:spPr>
          <a:xfrm>
            <a:off x="7915741" y="2629281"/>
            <a:ext cx="370509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err="1"/>
              <a:t>Полносвязная</a:t>
            </a:r>
            <a:r>
              <a:rPr lang="ru-RU" sz="2800" b="1" dirty="0"/>
              <a:t> сеть</a:t>
            </a:r>
          </a:p>
          <a:p>
            <a:r>
              <a:rPr lang="ru-RU" sz="2800" dirty="0"/>
              <a:t>Задаем:</a:t>
            </a:r>
          </a:p>
          <a:p>
            <a:pPr marL="457200" indent="-457200">
              <a:buFontTx/>
              <a:buChar char="-"/>
            </a:pPr>
            <a:r>
              <a:rPr lang="ru-RU" sz="2800" dirty="0"/>
              <a:t>Число слоев</a:t>
            </a:r>
          </a:p>
          <a:p>
            <a:pPr marL="457200" indent="-457200">
              <a:buFontTx/>
              <a:buChar char="-"/>
            </a:pPr>
            <a:r>
              <a:rPr lang="ru-RU" sz="2800" dirty="0"/>
              <a:t>Число нейронов в слоях</a:t>
            </a:r>
          </a:p>
          <a:p>
            <a:pPr marL="457200" indent="-457200">
              <a:buFontTx/>
              <a:buChar char="-"/>
            </a:pPr>
            <a:r>
              <a:rPr lang="ru-RU" sz="2800" dirty="0"/>
              <a:t>Функции активации</a:t>
            </a:r>
          </a:p>
          <a:p>
            <a:r>
              <a:rPr lang="ru-RU" sz="2800" dirty="0"/>
              <a:t>Обучаем:</a:t>
            </a:r>
          </a:p>
          <a:p>
            <a:pPr marL="457200" indent="-457200">
              <a:buFontTx/>
              <a:buChar char="-"/>
            </a:pPr>
            <a:r>
              <a:rPr lang="ru-RU" sz="2800" dirty="0"/>
              <a:t>Веса, смещения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EB9508-68D4-3BAC-F0CA-CAE27BA8EFCB}"/>
              </a:ext>
            </a:extLst>
          </p:cNvPr>
          <p:cNvSpPr txBox="1"/>
          <p:nvPr/>
        </p:nvSpPr>
        <p:spPr>
          <a:xfrm>
            <a:off x="354615" y="4780868"/>
            <a:ext cx="60941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dirty="0"/>
              <a:t>Слой 1:  4(нейрона  ) * 4(входа   у каждого)=16 весов</a:t>
            </a:r>
          </a:p>
          <a:p>
            <a:r>
              <a:rPr lang="ru-RU" i="1" dirty="0"/>
              <a:t>Слой 2:  5(нейронов) * 4(входа   у каждого)=20 весов</a:t>
            </a:r>
          </a:p>
          <a:p>
            <a:r>
              <a:rPr lang="ru-RU" i="1" dirty="0"/>
              <a:t>Слой 3:  3(нейрона  ) * 5(входов у каждого)=15 весов</a:t>
            </a:r>
          </a:p>
          <a:p>
            <a:r>
              <a:rPr lang="ru-RU" i="1" dirty="0"/>
              <a:t>Итого 16+20+15=51 вес</a:t>
            </a:r>
          </a:p>
          <a:p>
            <a:r>
              <a:rPr lang="ru-RU" i="1" dirty="0"/>
              <a:t>У каждого нейрона есть одно смещение, </a:t>
            </a:r>
          </a:p>
          <a:p>
            <a:r>
              <a:rPr lang="ru-RU" i="1" dirty="0"/>
              <a:t>итого 4+5+3=12 смещений.</a:t>
            </a:r>
          </a:p>
        </p:txBody>
      </p:sp>
    </p:spTree>
    <p:extLst>
      <p:ext uri="{BB962C8B-B14F-4D97-AF65-F5344CB8AC3E}">
        <p14:creationId xmlns:p14="http://schemas.microsoft.com/office/powerpoint/2010/main" val="604460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896C1D-4DBB-5F22-D25C-B249ED0BD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" y="0"/>
            <a:ext cx="843059" cy="932004"/>
          </a:xfrm>
          <a:prstGeom prst="rect">
            <a:avLst/>
          </a:prstGeom>
        </p:spPr>
      </p:pic>
      <p:sp>
        <p:nvSpPr>
          <p:cNvPr id="21" name="object 797">
            <a:extLst>
              <a:ext uri="{FF2B5EF4-FFF2-40B4-BE49-F238E27FC236}">
                <a16:creationId xmlns:a16="http://schemas.microsoft.com/office/drawing/2014/main" id="{BD25DF9E-329C-85AC-FC57-240B64D125D7}"/>
              </a:ext>
            </a:extLst>
          </p:cNvPr>
          <p:cNvSpPr/>
          <p:nvPr/>
        </p:nvSpPr>
        <p:spPr>
          <a:xfrm>
            <a:off x="10871254" y="421530"/>
            <a:ext cx="1320746" cy="27000"/>
          </a:xfrm>
          <a:custGeom>
            <a:avLst/>
            <a:gdLst/>
            <a:ahLst/>
            <a:cxnLst/>
            <a:rect l="l" t="t" r="r" b="b"/>
            <a:pathLst>
              <a:path w="1320746" h="27000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ln w="27000">
            <a:solidFill>
              <a:srgbClr val="C521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666">
            <a:extLst>
              <a:ext uri="{FF2B5EF4-FFF2-40B4-BE49-F238E27FC236}">
                <a16:creationId xmlns:a16="http://schemas.microsoft.com/office/drawing/2014/main" id="{1CE8FCA7-5CCA-19D0-3F8C-694C31A32F4A}"/>
              </a:ext>
            </a:extLst>
          </p:cNvPr>
          <p:cNvSpPr/>
          <p:nvPr/>
        </p:nvSpPr>
        <p:spPr>
          <a:xfrm>
            <a:off x="11207739" y="94384"/>
            <a:ext cx="654291" cy="654291"/>
          </a:xfrm>
          <a:custGeom>
            <a:avLst/>
            <a:gdLst/>
            <a:ahLst/>
            <a:cxnLst/>
            <a:rect l="l" t="t" r="r" b="b"/>
            <a:pathLst>
              <a:path w="654897" h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sp>
        <p:nvSpPr>
          <p:cNvPr id="23" name="object 667">
            <a:extLst>
              <a:ext uri="{FF2B5EF4-FFF2-40B4-BE49-F238E27FC236}">
                <a16:creationId xmlns:a16="http://schemas.microsoft.com/office/drawing/2014/main" id="{7F78CCF4-D17A-E59C-D9DE-CA0768893201}"/>
              </a:ext>
            </a:extLst>
          </p:cNvPr>
          <p:cNvSpPr/>
          <p:nvPr/>
        </p:nvSpPr>
        <p:spPr>
          <a:xfrm>
            <a:off x="11113354" y="0"/>
            <a:ext cx="843059" cy="843059"/>
          </a:xfrm>
          <a:custGeom>
            <a:avLst/>
            <a:gdLst/>
            <a:ahLst/>
            <a:cxnLst/>
            <a:rect l="l" t="t" r="r" b="b"/>
            <a:pathLst>
              <a:path w="843840" h="843839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ln w="27000">
            <a:solidFill>
              <a:srgbClr val="ADA9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075AAF7-0F79-D753-0E0C-341FAA7652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177" y="253220"/>
            <a:ext cx="434899" cy="336617"/>
          </a:xfrm>
          <a:prstGeom prst="rect">
            <a:avLst/>
          </a:prstGeom>
        </p:spPr>
      </p:pic>
      <p:sp>
        <p:nvSpPr>
          <p:cNvPr id="25" name="Заголовок 24">
            <a:extLst>
              <a:ext uri="{FF2B5EF4-FFF2-40B4-BE49-F238E27FC236}">
                <a16:creationId xmlns:a16="http://schemas.microsoft.com/office/drawing/2014/main" id="{BA69EF4C-DBBA-EE72-570B-CA7A1C03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441" y="64178"/>
            <a:ext cx="9933813" cy="1068461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Градиентный спуск</a:t>
            </a:r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64211420-B80A-EC34-4DB4-F5FE2EFA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9076" y="6535194"/>
            <a:ext cx="289125" cy="258628"/>
          </a:xfrm>
        </p:spPr>
        <p:txBody>
          <a:bodyPr/>
          <a:lstStyle/>
          <a:p>
            <a:fld id="{BBB51C6E-9B18-4CBB-BB10-A2EEE74EDCC6}" type="slidenum">
              <a:rPr lang="ru-RU" smtClean="0"/>
              <a:t>8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A3A96B0-2786-18D9-CC37-154F2D10E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775" y="843059"/>
            <a:ext cx="5318689" cy="304726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0C0E310-637B-68D1-D0F0-99B9C46DFB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7004" y="3889446"/>
            <a:ext cx="5936494" cy="26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728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896C1D-4DBB-5F22-D25C-B249ED0BD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" y="0"/>
            <a:ext cx="843059" cy="932004"/>
          </a:xfrm>
          <a:prstGeom prst="rect">
            <a:avLst/>
          </a:prstGeom>
        </p:spPr>
      </p:pic>
      <p:sp>
        <p:nvSpPr>
          <p:cNvPr id="21" name="object 797">
            <a:extLst>
              <a:ext uri="{FF2B5EF4-FFF2-40B4-BE49-F238E27FC236}">
                <a16:creationId xmlns:a16="http://schemas.microsoft.com/office/drawing/2014/main" id="{BD25DF9E-329C-85AC-FC57-240B64D125D7}"/>
              </a:ext>
            </a:extLst>
          </p:cNvPr>
          <p:cNvSpPr/>
          <p:nvPr/>
        </p:nvSpPr>
        <p:spPr>
          <a:xfrm>
            <a:off x="10871254" y="421530"/>
            <a:ext cx="1320746" cy="27000"/>
          </a:xfrm>
          <a:custGeom>
            <a:avLst/>
            <a:gdLst/>
            <a:ahLst/>
            <a:cxnLst/>
            <a:rect l="l" t="t" r="r" b="b"/>
            <a:pathLst>
              <a:path w="1320746" h="27000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ln w="27000">
            <a:solidFill>
              <a:srgbClr val="C521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666">
            <a:extLst>
              <a:ext uri="{FF2B5EF4-FFF2-40B4-BE49-F238E27FC236}">
                <a16:creationId xmlns:a16="http://schemas.microsoft.com/office/drawing/2014/main" id="{1CE8FCA7-5CCA-19D0-3F8C-694C31A32F4A}"/>
              </a:ext>
            </a:extLst>
          </p:cNvPr>
          <p:cNvSpPr/>
          <p:nvPr/>
        </p:nvSpPr>
        <p:spPr>
          <a:xfrm>
            <a:off x="11207739" y="94384"/>
            <a:ext cx="654291" cy="654291"/>
          </a:xfrm>
          <a:custGeom>
            <a:avLst/>
            <a:gdLst/>
            <a:ahLst/>
            <a:cxnLst/>
            <a:rect l="l" t="t" r="r" b="b"/>
            <a:pathLst>
              <a:path w="654897" h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sp>
        <p:nvSpPr>
          <p:cNvPr id="23" name="object 667">
            <a:extLst>
              <a:ext uri="{FF2B5EF4-FFF2-40B4-BE49-F238E27FC236}">
                <a16:creationId xmlns:a16="http://schemas.microsoft.com/office/drawing/2014/main" id="{7F78CCF4-D17A-E59C-D9DE-CA0768893201}"/>
              </a:ext>
            </a:extLst>
          </p:cNvPr>
          <p:cNvSpPr/>
          <p:nvPr/>
        </p:nvSpPr>
        <p:spPr>
          <a:xfrm>
            <a:off x="11113354" y="0"/>
            <a:ext cx="843059" cy="843059"/>
          </a:xfrm>
          <a:custGeom>
            <a:avLst/>
            <a:gdLst/>
            <a:ahLst/>
            <a:cxnLst/>
            <a:rect l="l" t="t" r="r" b="b"/>
            <a:pathLst>
              <a:path w="843840" h="843839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ln w="27000">
            <a:solidFill>
              <a:srgbClr val="ADA9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075AAF7-0F79-D753-0E0C-341FAA7652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177" y="253220"/>
            <a:ext cx="434899" cy="336617"/>
          </a:xfrm>
          <a:prstGeom prst="rect">
            <a:avLst/>
          </a:prstGeom>
        </p:spPr>
      </p:pic>
      <p:sp>
        <p:nvSpPr>
          <p:cNvPr id="25" name="Заголовок 24">
            <a:extLst>
              <a:ext uri="{FF2B5EF4-FFF2-40B4-BE49-F238E27FC236}">
                <a16:creationId xmlns:a16="http://schemas.microsoft.com/office/drawing/2014/main" id="{BA69EF4C-DBBA-EE72-570B-CA7A1C03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441" y="64178"/>
            <a:ext cx="9933813" cy="1068461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Цепное правило дифференцирования</a:t>
            </a:r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64211420-B80A-EC34-4DB4-F5FE2EFA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9076" y="6535194"/>
            <a:ext cx="289125" cy="258628"/>
          </a:xfrm>
        </p:spPr>
        <p:txBody>
          <a:bodyPr/>
          <a:lstStyle/>
          <a:p>
            <a:fld id="{BBB51C6E-9B18-4CBB-BB10-A2EEE74EDCC6}" type="slidenum">
              <a:rPr lang="ru-RU" smtClean="0"/>
              <a:t>9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FDC14B5-9D0F-ABC1-59B0-2CC2729902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64"/>
          <a:stretch/>
        </p:blipFill>
        <p:spPr>
          <a:xfrm>
            <a:off x="843057" y="1048806"/>
            <a:ext cx="8769726" cy="556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2646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362</Words>
  <Application>Microsoft Office PowerPoint</Application>
  <PresentationFormat>Широкоэкранный</PresentationFormat>
  <Paragraphs>82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Нейросетевой подход</vt:lpstr>
      <vt:lpstr>Биологический нейрон</vt:lpstr>
      <vt:lpstr>Искусственный нейрон</vt:lpstr>
      <vt:lpstr>Функция активации</vt:lpstr>
      <vt:lpstr>Возможности нейрона</vt:lpstr>
      <vt:lpstr>Многослойный персептрон</vt:lpstr>
      <vt:lpstr>Многослойный персептрон</vt:lpstr>
      <vt:lpstr>Градиентный спуск</vt:lpstr>
      <vt:lpstr>Цепное правило дифференцирования</vt:lpstr>
      <vt:lpstr>Цепное правило дифференцирования</vt:lpstr>
      <vt:lpstr>Обратное распространение ошибки</vt:lpstr>
      <vt:lpstr>Многослойный персептрон в sklearn</vt:lpstr>
      <vt:lpstr>Многослойный персептрон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</dc:title>
  <dc:creator>123</dc:creator>
  <cp:lastModifiedBy>123</cp:lastModifiedBy>
  <cp:revision>19</cp:revision>
  <dcterms:created xsi:type="dcterms:W3CDTF">2022-08-24T11:32:02Z</dcterms:created>
  <dcterms:modified xsi:type="dcterms:W3CDTF">2022-09-14T11:03:56Z</dcterms:modified>
</cp:coreProperties>
</file>