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723" r:id="rId2"/>
    <p:sldId id="651" r:id="rId3"/>
    <p:sldId id="763" r:id="rId4"/>
    <p:sldId id="650" r:id="rId5"/>
    <p:sldId id="652" r:id="rId6"/>
    <p:sldId id="654" r:id="rId7"/>
    <p:sldId id="725" r:id="rId8"/>
    <p:sldId id="664" r:id="rId9"/>
    <p:sldId id="665" r:id="rId10"/>
    <p:sldId id="756" r:id="rId11"/>
    <p:sldId id="758" r:id="rId12"/>
    <p:sldId id="666" r:id="rId13"/>
    <p:sldId id="759" r:id="rId14"/>
    <p:sldId id="667" r:id="rId15"/>
    <p:sldId id="668" r:id="rId16"/>
    <p:sldId id="669" r:id="rId17"/>
    <p:sldId id="760" r:id="rId18"/>
    <p:sldId id="761" r:id="rId19"/>
    <p:sldId id="670" r:id="rId20"/>
    <p:sldId id="671" r:id="rId21"/>
    <p:sldId id="672" r:id="rId22"/>
    <p:sldId id="673" r:id="rId23"/>
    <p:sldId id="674" r:id="rId24"/>
    <p:sldId id="675" r:id="rId25"/>
    <p:sldId id="676" r:id="rId26"/>
    <p:sldId id="677" r:id="rId27"/>
    <p:sldId id="678" r:id="rId28"/>
  </p:sldIdLst>
  <p:sldSz cx="9144000" cy="6858000" type="screen4x3"/>
  <p:notesSz cx="6858000" cy="9144000"/>
  <p:embeddedFontLst>
    <p:embeddedFont>
      <p:font typeface="굴림" panose="020B0600000101010101" pitchFamily="34" charset="-127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D00"/>
    <a:srgbClr val="EE6000"/>
    <a:srgbClr val="FFA86D"/>
    <a:srgbClr val="FF66FF"/>
    <a:srgbClr val="FFFF66"/>
    <a:srgbClr val="00FFFF"/>
    <a:srgbClr val="FFFFCC"/>
    <a:srgbClr val="FF6600"/>
    <a:srgbClr val="FFC8A3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6" autoAdjust="0"/>
    <p:restoredTop sz="80505" autoAdjust="0"/>
  </p:normalViewPr>
  <p:slideViewPr>
    <p:cSldViewPr snapToGrid="0">
      <p:cViewPr varScale="1">
        <p:scale>
          <a:sx n="93" d="100"/>
          <a:sy n="93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A150E-C13C-4823-BF93-FCB7072EFDB1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C6FC0-22C9-4967-BB95-6F03C41BF9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backpropagation – based on steepest decent</a:t>
            </a:r>
          </a:p>
          <a:p>
            <a:r>
              <a:rPr lang="en-US" dirty="0"/>
              <a:t>- beta … learning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Gaussian is local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classification using global (MLP) and local (RBF)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89754C-9C3A-4565-94D6-120176F5A95E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519"/>
            <a:ext cx="5486400" cy="411424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- 2D Gaussian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- 0,0 and 1,1 gives 0 as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- 0,0 and 1,1 gives 0 as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C6FC0-22C9-4967-BB95-6F03C41BF9E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99498-24F1-4955-B609-7684601816EC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C558-0DBD-4328-AB4C-73E3A6FF03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14744"/>
          </a:xfrm>
        </p:spPr>
        <p:txBody>
          <a:bodyPr/>
          <a:lstStyle/>
          <a:p>
            <a:r>
              <a:rPr lang="en-US" dirty="0"/>
              <a:t>Last lecture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they cover just certain part of the space</a:t>
            </a:r>
          </a:p>
          <a:p>
            <a:pPr lvl="1"/>
            <a:r>
              <a:rPr lang="en-US" dirty="0"/>
              <a:t>i.e. they are nonzero just in certain part of the space</a:t>
            </a:r>
          </a:p>
          <a:p>
            <a:r>
              <a:rPr lang="en-US" dirty="0"/>
              <a:t>Global</a:t>
            </a:r>
          </a:p>
          <a:p>
            <a:pPr lvl="1"/>
            <a:r>
              <a:rPr lang="en-US" dirty="0"/>
              <a:t>sigmoid, linear</a:t>
            </a:r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Gaussian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2925" y="896485"/>
            <a:ext cx="4098925" cy="3581400"/>
            <a:chOff x="1450" y="1344"/>
            <a:chExt cx="2582" cy="2256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488" y="3216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 flipV="1">
              <a:off x="1824" y="1344"/>
              <a:ext cx="0" cy="2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48" y="20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072" y="177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744" y="249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08" y="20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00" y="1872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648" y="27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16" y="302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880" y="288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1450" y="1518"/>
              <a:ext cx="2277" cy="18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4825701" y="2909255"/>
            <a:ext cx="4038600" cy="3581400"/>
            <a:chOff x="1488" y="1344"/>
            <a:chExt cx="2544" cy="2256"/>
          </a:xfrm>
        </p:grpSpPr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1488" y="3216"/>
              <a:ext cx="2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H="1" flipV="1">
              <a:off x="1824" y="1344"/>
              <a:ext cx="0" cy="2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2448" y="20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3744" y="249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208" y="20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400" y="1872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3648" y="27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3216" y="302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880" y="288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2168" y="1800"/>
              <a:ext cx="432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072" y="177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Oval 18"/>
            <p:cNvSpPr>
              <a:spLocks noChangeArrowheads="1"/>
            </p:cNvSpPr>
            <p:nvPr/>
          </p:nvSpPr>
          <p:spPr bwMode="auto">
            <a:xfrm>
              <a:off x="3024" y="1728"/>
              <a:ext cx="192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2832" y="2688"/>
              <a:ext cx="576" cy="5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3536" y="2464"/>
              <a:ext cx="384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614109" y="430305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MLP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14563" y="2305033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RBF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18923" y="6581001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Pavel </a:t>
            </a:r>
            <a:r>
              <a:rPr lang="cs-CZ" sz="1200"/>
              <a:t>Kordík, Data Mining lecture, FEL, ČVUT, 2009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263776" y="5849818"/>
            <a:ext cx="13071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Input layer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2461852" y="5849818"/>
            <a:ext cx="150055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Hidden layer</a:t>
            </a:r>
          </a:p>
          <a:p>
            <a:pPr algn="ctr"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(RBFs)</a:t>
            </a: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4730269" y="5849818"/>
            <a:ext cx="1494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Output layer</a:t>
            </a:r>
          </a:p>
        </p:txBody>
      </p:sp>
      <p:sp>
        <p:nvSpPr>
          <p:cNvPr id="26633" name="Oval 6"/>
          <p:cNvSpPr>
            <a:spLocks noChangeArrowheads="1"/>
          </p:cNvSpPr>
          <p:nvPr/>
        </p:nvSpPr>
        <p:spPr bwMode="auto">
          <a:xfrm>
            <a:off x="773731" y="2631829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4" name="Oval 7"/>
          <p:cNvSpPr>
            <a:spLocks noChangeArrowheads="1"/>
          </p:cNvSpPr>
          <p:nvPr/>
        </p:nvSpPr>
        <p:spPr bwMode="auto">
          <a:xfrm>
            <a:off x="773731" y="3317629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5" name="Oval 8"/>
          <p:cNvSpPr>
            <a:spLocks noChangeArrowheads="1"/>
          </p:cNvSpPr>
          <p:nvPr/>
        </p:nvSpPr>
        <p:spPr bwMode="auto">
          <a:xfrm>
            <a:off x="773731" y="4079629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6" name="Oval 9"/>
          <p:cNvSpPr>
            <a:spLocks noChangeArrowheads="1"/>
          </p:cNvSpPr>
          <p:nvPr/>
        </p:nvSpPr>
        <p:spPr bwMode="auto">
          <a:xfrm>
            <a:off x="773731" y="5146429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7" name="Oval 10"/>
          <p:cNvSpPr>
            <a:spLocks noChangeArrowheads="1"/>
          </p:cNvSpPr>
          <p:nvPr/>
        </p:nvSpPr>
        <p:spPr bwMode="auto">
          <a:xfrm>
            <a:off x="3059731" y="2631829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8" name="Oval 11"/>
          <p:cNvSpPr>
            <a:spLocks noChangeArrowheads="1"/>
          </p:cNvSpPr>
          <p:nvPr/>
        </p:nvSpPr>
        <p:spPr bwMode="auto">
          <a:xfrm>
            <a:off x="3059731" y="3317629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39" name="Oval 12"/>
          <p:cNvSpPr>
            <a:spLocks noChangeArrowheads="1"/>
          </p:cNvSpPr>
          <p:nvPr/>
        </p:nvSpPr>
        <p:spPr bwMode="auto">
          <a:xfrm>
            <a:off x="3059731" y="4079629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0" name="Oval 13"/>
          <p:cNvSpPr>
            <a:spLocks noChangeArrowheads="1"/>
          </p:cNvSpPr>
          <p:nvPr/>
        </p:nvSpPr>
        <p:spPr bwMode="auto">
          <a:xfrm>
            <a:off x="3059731" y="5146429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1" name="Oval 14"/>
          <p:cNvSpPr>
            <a:spLocks noChangeArrowheads="1"/>
          </p:cNvSpPr>
          <p:nvPr/>
        </p:nvSpPr>
        <p:spPr bwMode="auto">
          <a:xfrm>
            <a:off x="5345731" y="4079629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42" name="Line 15"/>
          <p:cNvSpPr>
            <a:spLocks noChangeShapeType="1"/>
          </p:cNvSpPr>
          <p:nvPr/>
        </p:nvSpPr>
        <p:spPr bwMode="auto">
          <a:xfrm>
            <a:off x="1078531" y="2784229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3" name="Line 16"/>
          <p:cNvSpPr>
            <a:spLocks noChangeShapeType="1"/>
          </p:cNvSpPr>
          <p:nvPr/>
        </p:nvSpPr>
        <p:spPr bwMode="auto">
          <a:xfrm>
            <a:off x="1078531" y="5298829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4" name="Line 17"/>
          <p:cNvSpPr>
            <a:spLocks noChangeShapeType="1"/>
          </p:cNvSpPr>
          <p:nvPr/>
        </p:nvSpPr>
        <p:spPr bwMode="auto">
          <a:xfrm>
            <a:off x="1078531" y="4232029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5" name="Line 18"/>
          <p:cNvSpPr>
            <a:spLocks noChangeShapeType="1"/>
          </p:cNvSpPr>
          <p:nvPr/>
        </p:nvSpPr>
        <p:spPr bwMode="auto">
          <a:xfrm>
            <a:off x="1078531" y="3470029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6" name="Line 19"/>
          <p:cNvSpPr>
            <a:spLocks noChangeShapeType="1"/>
          </p:cNvSpPr>
          <p:nvPr/>
        </p:nvSpPr>
        <p:spPr bwMode="auto">
          <a:xfrm>
            <a:off x="3364531" y="4232029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7" name="Line 20"/>
          <p:cNvSpPr>
            <a:spLocks noChangeShapeType="1"/>
          </p:cNvSpPr>
          <p:nvPr/>
        </p:nvSpPr>
        <p:spPr bwMode="auto">
          <a:xfrm>
            <a:off x="1078531" y="2784229"/>
            <a:ext cx="1981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8" name="Line 21"/>
          <p:cNvSpPr>
            <a:spLocks noChangeShapeType="1"/>
          </p:cNvSpPr>
          <p:nvPr/>
        </p:nvSpPr>
        <p:spPr bwMode="auto">
          <a:xfrm>
            <a:off x="1078531" y="2784229"/>
            <a:ext cx="19812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49" name="Line 22"/>
          <p:cNvSpPr>
            <a:spLocks noChangeShapeType="1"/>
          </p:cNvSpPr>
          <p:nvPr/>
        </p:nvSpPr>
        <p:spPr bwMode="auto">
          <a:xfrm>
            <a:off x="1078531" y="2784229"/>
            <a:ext cx="198120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0" name="Line 23"/>
          <p:cNvSpPr>
            <a:spLocks noChangeShapeType="1"/>
          </p:cNvSpPr>
          <p:nvPr/>
        </p:nvSpPr>
        <p:spPr bwMode="auto">
          <a:xfrm flipV="1">
            <a:off x="1078531" y="2784229"/>
            <a:ext cx="19812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1" name="Line 24"/>
          <p:cNvSpPr>
            <a:spLocks noChangeShapeType="1"/>
          </p:cNvSpPr>
          <p:nvPr/>
        </p:nvSpPr>
        <p:spPr bwMode="auto">
          <a:xfrm>
            <a:off x="1078531" y="3470029"/>
            <a:ext cx="19812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2" name="Line 25"/>
          <p:cNvSpPr>
            <a:spLocks noChangeShapeType="1"/>
          </p:cNvSpPr>
          <p:nvPr/>
        </p:nvSpPr>
        <p:spPr bwMode="auto">
          <a:xfrm>
            <a:off x="1078531" y="3470029"/>
            <a:ext cx="1981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3" name="Line 26"/>
          <p:cNvSpPr>
            <a:spLocks noChangeShapeType="1"/>
          </p:cNvSpPr>
          <p:nvPr/>
        </p:nvSpPr>
        <p:spPr bwMode="auto">
          <a:xfrm>
            <a:off x="1078531" y="4232029"/>
            <a:ext cx="19812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4" name="Line 27"/>
          <p:cNvSpPr>
            <a:spLocks noChangeShapeType="1"/>
          </p:cNvSpPr>
          <p:nvPr/>
        </p:nvSpPr>
        <p:spPr bwMode="auto">
          <a:xfrm flipV="1">
            <a:off x="1078531" y="3470029"/>
            <a:ext cx="1981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5" name="Line 28"/>
          <p:cNvSpPr>
            <a:spLocks noChangeShapeType="1"/>
          </p:cNvSpPr>
          <p:nvPr/>
        </p:nvSpPr>
        <p:spPr bwMode="auto">
          <a:xfrm flipV="1">
            <a:off x="1078531" y="2813537"/>
            <a:ext cx="1957754" cy="141849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6" name="Line 29"/>
          <p:cNvSpPr>
            <a:spLocks noChangeShapeType="1"/>
          </p:cNvSpPr>
          <p:nvPr/>
        </p:nvSpPr>
        <p:spPr bwMode="auto">
          <a:xfrm flipV="1">
            <a:off x="1078707" y="4232027"/>
            <a:ext cx="1957578" cy="10662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7" name="Line 30"/>
          <p:cNvSpPr>
            <a:spLocks noChangeShapeType="1"/>
          </p:cNvSpPr>
          <p:nvPr/>
        </p:nvSpPr>
        <p:spPr bwMode="auto">
          <a:xfrm flipV="1">
            <a:off x="1078531" y="3470029"/>
            <a:ext cx="19812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8" name="Line 31"/>
          <p:cNvSpPr>
            <a:spLocks noChangeShapeType="1"/>
          </p:cNvSpPr>
          <p:nvPr/>
        </p:nvSpPr>
        <p:spPr bwMode="auto">
          <a:xfrm flipV="1">
            <a:off x="1078531" y="2784229"/>
            <a:ext cx="1981200" cy="251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59" name="Line 32"/>
          <p:cNvSpPr>
            <a:spLocks noChangeShapeType="1"/>
          </p:cNvSpPr>
          <p:nvPr/>
        </p:nvSpPr>
        <p:spPr bwMode="auto">
          <a:xfrm>
            <a:off x="3364531" y="2784229"/>
            <a:ext cx="19812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60" name="Line 33"/>
          <p:cNvSpPr>
            <a:spLocks noChangeShapeType="1"/>
          </p:cNvSpPr>
          <p:nvPr/>
        </p:nvSpPr>
        <p:spPr bwMode="auto">
          <a:xfrm>
            <a:off x="3364531" y="3470029"/>
            <a:ext cx="19812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61" name="Line 34"/>
          <p:cNvSpPr>
            <a:spLocks noChangeShapeType="1"/>
          </p:cNvSpPr>
          <p:nvPr/>
        </p:nvSpPr>
        <p:spPr bwMode="auto">
          <a:xfrm flipV="1">
            <a:off x="3364531" y="4232029"/>
            <a:ext cx="19812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662" name="Text Box 35"/>
          <p:cNvSpPr txBox="1">
            <a:spLocks noChangeArrowheads="1"/>
          </p:cNvSpPr>
          <p:nvPr/>
        </p:nvSpPr>
        <p:spPr bwMode="auto">
          <a:xfrm>
            <a:off x="316531" y="240322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26663" name="Text Box 36"/>
          <p:cNvSpPr txBox="1">
            <a:spLocks noChangeArrowheads="1"/>
          </p:cNvSpPr>
          <p:nvPr/>
        </p:nvSpPr>
        <p:spPr bwMode="auto">
          <a:xfrm>
            <a:off x="316531" y="308902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2</a:t>
            </a:r>
          </a:p>
        </p:txBody>
      </p:sp>
      <p:sp>
        <p:nvSpPr>
          <p:cNvPr id="26664" name="Text Box 37"/>
          <p:cNvSpPr txBox="1">
            <a:spLocks noChangeArrowheads="1"/>
          </p:cNvSpPr>
          <p:nvPr/>
        </p:nvSpPr>
        <p:spPr bwMode="auto">
          <a:xfrm>
            <a:off x="316531" y="3851029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3</a:t>
            </a:r>
          </a:p>
        </p:txBody>
      </p:sp>
      <p:sp>
        <p:nvSpPr>
          <p:cNvPr id="26665" name="Text Box 38"/>
          <p:cNvSpPr txBox="1">
            <a:spLocks noChangeArrowheads="1"/>
          </p:cNvSpPr>
          <p:nvPr/>
        </p:nvSpPr>
        <p:spPr bwMode="auto">
          <a:xfrm>
            <a:off x="316531" y="4841629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n</a:t>
            </a:r>
          </a:p>
        </p:txBody>
      </p:sp>
      <p:sp>
        <p:nvSpPr>
          <p:cNvPr id="26666" name="Oval 39"/>
          <p:cNvSpPr>
            <a:spLocks noChangeArrowheads="1"/>
          </p:cNvSpPr>
          <p:nvPr/>
        </p:nvSpPr>
        <p:spPr bwMode="auto">
          <a:xfrm>
            <a:off x="3161331" y="484162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67" name="Oval 40"/>
          <p:cNvSpPr>
            <a:spLocks noChangeArrowheads="1"/>
          </p:cNvSpPr>
          <p:nvPr/>
        </p:nvSpPr>
        <p:spPr bwMode="auto">
          <a:xfrm>
            <a:off x="3161331" y="461302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68" name="Oval 41"/>
          <p:cNvSpPr>
            <a:spLocks noChangeArrowheads="1"/>
          </p:cNvSpPr>
          <p:nvPr/>
        </p:nvSpPr>
        <p:spPr bwMode="auto">
          <a:xfrm>
            <a:off x="913431" y="484162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69" name="Oval 42"/>
          <p:cNvSpPr>
            <a:spLocks noChangeArrowheads="1"/>
          </p:cNvSpPr>
          <p:nvPr/>
        </p:nvSpPr>
        <p:spPr bwMode="auto">
          <a:xfrm>
            <a:off x="913431" y="4613029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670" name="Text Box 43"/>
          <p:cNvSpPr txBox="1">
            <a:spLocks noChangeArrowheads="1"/>
          </p:cNvSpPr>
          <p:nvPr/>
        </p:nvSpPr>
        <p:spPr bwMode="auto">
          <a:xfrm>
            <a:off x="2790100" y="2350475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i="1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h</a:t>
            </a:r>
            <a:r>
              <a:rPr kumimoji="1" lang="en-US" altLang="ko-KR" b="1" baseline="-25000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26671" name="Text Box 44"/>
          <p:cNvSpPr txBox="1">
            <a:spLocks noChangeArrowheads="1"/>
          </p:cNvSpPr>
          <p:nvPr/>
        </p:nvSpPr>
        <p:spPr bwMode="auto">
          <a:xfrm>
            <a:off x="2790100" y="2983521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i="1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h</a:t>
            </a:r>
            <a:r>
              <a:rPr kumimoji="1" lang="en-US" altLang="ko-KR" b="1" baseline="-25000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2</a:t>
            </a:r>
          </a:p>
        </p:txBody>
      </p:sp>
      <p:sp>
        <p:nvSpPr>
          <p:cNvPr id="26672" name="Text Box 45"/>
          <p:cNvSpPr txBox="1">
            <a:spLocks noChangeArrowheads="1"/>
          </p:cNvSpPr>
          <p:nvPr/>
        </p:nvSpPr>
        <p:spPr bwMode="auto">
          <a:xfrm>
            <a:off x="2790100" y="3757244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i="1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h</a:t>
            </a:r>
            <a:r>
              <a:rPr kumimoji="1" lang="en-US" altLang="ko-KR" b="1" baseline="-25000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3</a:t>
            </a:r>
          </a:p>
        </p:txBody>
      </p:sp>
      <p:sp>
        <p:nvSpPr>
          <p:cNvPr id="26673" name="Text Box 46"/>
          <p:cNvSpPr txBox="1">
            <a:spLocks noChangeArrowheads="1"/>
          </p:cNvSpPr>
          <p:nvPr/>
        </p:nvSpPr>
        <p:spPr bwMode="auto">
          <a:xfrm>
            <a:off x="2790100" y="4788875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i="1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h</a:t>
            </a:r>
            <a:r>
              <a:rPr kumimoji="1" lang="en-US" altLang="ko-KR" b="1" baseline="-25000" dirty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m</a:t>
            </a:r>
          </a:p>
        </p:txBody>
      </p:sp>
      <p:sp>
        <p:nvSpPr>
          <p:cNvPr id="26674" name="Text Box 47"/>
          <p:cNvSpPr txBox="1">
            <a:spLocks noChangeArrowheads="1"/>
          </p:cNvSpPr>
          <p:nvPr/>
        </p:nvSpPr>
        <p:spPr bwMode="auto">
          <a:xfrm>
            <a:off x="5210915" y="4431321"/>
            <a:ext cx="580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f(x)</a:t>
            </a:r>
            <a:endParaRPr kumimoji="1" lang="en-US" altLang="ko-KR" b="1" baseline="-25000" dirty="0">
              <a:solidFill>
                <a:srgbClr val="FF33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75" name="Text Box 48"/>
          <p:cNvSpPr txBox="1">
            <a:spLocks noChangeArrowheads="1"/>
          </p:cNvSpPr>
          <p:nvPr/>
        </p:nvSpPr>
        <p:spPr bwMode="auto">
          <a:xfrm>
            <a:off x="3897931" y="2936628"/>
            <a:ext cx="43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굴림" pitchFamily="50" charset="-127"/>
                <a:ea typeface="굴림" pitchFamily="50" charset="-127"/>
              </a:rPr>
              <a:t>W</a:t>
            </a:r>
            <a:r>
              <a:rPr kumimoji="1" lang="en-US" altLang="ko-KR" sz="1400" b="1" baseline="-25000" dirty="0">
                <a:latin typeface="굴림" pitchFamily="50" charset="-127"/>
                <a:ea typeface="굴림" pitchFamily="50" charset="-127"/>
              </a:rPr>
              <a:t>1</a:t>
            </a:r>
            <a:endParaRPr kumimoji="1"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76" name="Text Box 49"/>
          <p:cNvSpPr txBox="1">
            <a:spLocks noChangeArrowheads="1"/>
          </p:cNvSpPr>
          <p:nvPr/>
        </p:nvSpPr>
        <p:spPr bwMode="auto">
          <a:xfrm>
            <a:off x="3897931" y="3446582"/>
            <a:ext cx="4396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굴림" pitchFamily="50" charset="-127"/>
                <a:ea typeface="굴림" pitchFamily="50" charset="-127"/>
              </a:rPr>
              <a:t>W</a:t>
            </a:r>
            <a:r>
              <a:rPr kumimoji="1" lang="en-US" altLang="ko-KR" sz="1400" b="1" baseline="-25000" dirty="0">
                <a:latin typeface="굴림" pitchFamily="50" charset="-127"/>
                <a:ea typeface="굴림" pitchFamily="50" charset="-127"/>
              </a:rPr>
              <a:t>2</a:t>
            </a:r>
            <a:endParaRPr kumimoji="1"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77" name="Text Box 50"/>
          <p:cNvSpPr txBox="1">
            <a:spLocks noChangeArrowheads="1"/>
          </p:cNvSpPr>
          <p:nvPr/>
        </p:nvSpPr>
        <p:spPr bwMode="auto">
          <a:xfrm>
            <a:off x="3897931" y="3921367"/>
            <a:ext cx="4630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굴림" pitchFamily="50" charset="-127"/>
                <a:ea typeface="굴림" pitchFamily="50" charset="-127"/>
              </a:rPr>
              <a:t>W</a:t>
            </a:r>
            <a:r>
              <a:rPr kumimoji="1" lang="en-US" altLang="ko-KR" sz="1400" b="1" baseline="-25000" dirty="0">
                <a:latin typeface="굴림" pitchFamily="50" charset="-127"/>
                <a:ea typeface="굴림" pitchFamily="50" charset="-127"/>
              </a:rPr>
              <a:t>3</a:t>
            </a:r>
            <a:endParaRPr kumimoji="1"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78" name="Text Box 51"/>
          <p:cNvSpPr txBox="1">
            <a:spLocks noChangeArrowheads="1"/>
          </p:cNvSpPr>
          <p:nvPr/>
        </p:nvSpPr>
        <p:spPr bwMode="auto">
          <a:xfrm>
            <a:off x="3897931" y="4495798"/>
            <a:ext cx="4865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400" b="1" dirty="0">
                <a:latin typeface="굴림" pitchFamily="50" charset="-127"/>
                <a:ea typeface="굴림" pitchFamily="50" charset="-127"/>
              </a:rPr>
              <a:t>W</a:t>
            </a:r>
            <a:r>
              <a:rPr kumimoji="1" lang="en-US" altLang="ko-KR" sz="1400" b="1" baseline="-25000" dirty="0">
                <a:latin typeface="굴림" pitchFamily="50" charset="-127"/>
                <a:ea typeface="굴림" pitchFamily="50" charset="-127"/>
              </a:rPr>
              <a:t>m</a:t>
            </a:r>
            <a:endParaRPr kumimoji="1" lang="en-US" altLang="ko-KR" sz="1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RBFN architecture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72554" y="1559169"/>
            <a:ext cx="28252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compo-nents of the input vector </a:t>
            </a:r>
            <a:r>
              <a:rPr lang="en-US" sz="2400" b="1" i="1" dirty="0"/>
              <a:t>x</a:t>
            </a:r>
            <a:r>
              <a:rPr lang="en-US" sz="2400" dirty="0"/>
              <a:t> feeds forward to </a:t>
            </a:r>
            <a:r>
              <a:rPr lang="en-US" sz="2400" i="1" dirty="0"/>
              <a:t>m</a:t>
            </a:r>
            <a:r>
              <a:rPr lang="en-US" sz="2400" dirty="0"/>
              <a:t> basis functions whose outputs are linearly combined with weights </a:t>
            </a:r>
            <a:r>
              <a:rPr lang="en-US" sz="2400" b="1" i="1" dirty="0"/>
              <a:t>w</a:t>
            </a:r>
            <a:r>
              <a:rPr lang="en-US" sz="2400" dirty="0"/>
              <a:t> (i.e. dot product </a:t>
            </a:r>
            <a:r>
              <a:rPr lang="en-US" sz="2400" b="1" i="1" dirty="0"/>
              <a:t>x</a:t>
            </a:r>
            <a:r>
              <a:rPr lang="en-US" sz="2400" dirty="0"/>
              <a:t>∙</a:t>
            </a:r>
            <a:r>
              <a:rPr lang="en-US" sz="2400" b="1" i="1" dirty="0"/>
              <a:t>w</a:t>
            </a:r>
            <a:r>
              <a:rPr lang="en-US" sz="2400" dirty="0"/>
              <a:t>) into the network output f(</a:t>
            </a:r>
            <a:r>
              <a:rPr lang="en-US" sz="2400" b="1" i="1" dirty="0"/>
              <a:t>x</a:t>
            </a:r>
            <a:r>
              <a:rPr lang="en-US" sz="2400" dirty="0"/>
              <a:t>).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1078528" y="2016368"/>
            <a:ext cx="1289539" cy="328246"/>
          </a:xfrm>
          <a:prstGeom prst="wedgeRectCallout">
            <a:avLst>
              <a:gd name="adj1" fmla="val 35531"/>
              <a:gd name="adj2" fmla="val 125366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weights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18923" y="6581001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Pavel </a:t>
            </a:r>
            <a:r>
              <a:rPr lang="cs-CZ" sz="1200"/>
              <a:t>Kordík, Data Mining lecture, FEL, ČVUT, 2009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76616" y="3282462"/>
            <a:ext cx="4767384" cy="357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5" name="Group 64"/>
          <p:cNvGrpSpPr/>
          <p:nvPr/>
        </p:nvGrpSpPr>
        <p:grpSpPr>
          <a:xfrm>
            <a:off x="1130553" y="418332"/>
            <a:ext cx="3617490" cy="3256446"/>
            <a:chOff x="157538" y="383163"/>
            <a:chExt cx="3617490" cy="3256446"/>
          </a:xfrm>
        </p:grpSpPr>
        <p:grpSp>
          <p:nvGrpSpPr>
            <p:cNvPr id="6" name="Group 119"/>
            <p:cNvGrpSpPr/>
            <p:nvPr/>
          </p:nvGrpSpPr>
          <p:grpSpPr>
            <a:xfrm>
              <a:off x="157538" y="1957684"/>
              <a:ext cx="597877" cy="597877"/>
              <a:chOff x="5310553" y="2403230"/>
              <a:chExt cx="597877" cy="5978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Content Placeholder 5" descr="gaussia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9" name="Group 120"/>
            <p:cNvGrpSpPr/>
            <p:nvPr/>
          </p:nvGrpSpPr>
          <p:grpSpPr>
            <a:xfrm>
              <a:off x="912034" y="1947746"/>
              <a:ext cx="597877" cy="597877"/>
              <a:chOff x="5310553" y="2403230"/>
              <a:chExt cx="597877" cy="597877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Content Placeholder 5" descr="gaussia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12" name="Group 123"/>
            <p:cNvGrpSpPr/>
            <p:nvPr/>
          </p:nvGrpSpPr>
          <p:grpSpPr>
            <a:xfrm>
              <a:off x="1676597" y="1947746"/>
              <a:ext cx="597877" cy="597877"/>
              <a:chOff x="5310553" y="2403230"/>
              <a:chExt cx="597877" cy="59787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Content Placeholder 5" descr="gaussia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15" name="Group 126"/>
            <p:cNvGrpSpPr/>
            <p:nvPr/>
          </p:nvGrpSpPr>
          <p:grpSpPr>
            <a:xfrm>
              <a:off x="2426874" y="1957684"/>
              <a:ext cx="597877" cy="597877"/>
              <a:chOff x="5310553" y="2403230"/>
              <a:chExt cx="597877" cy="597877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7" name="Content Placeholder 5" descr="gaussia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18" name="Group 129"/>
            <p:cNvGrpSpPr/>
            <p:nvPr/>
          </p:nvGrpSpPr>
          <p:grpSpPr>
            <a:xfrm>
              <a:off x="3177151" y="1947746"/>
              <a:ext cx="597877" cy="597877"/>
              <a:chOff x="5310553" y="2403230"/>
              <a:chExt cx="597877" cy="59787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" name="Content Placeholder 5" descr="gaussian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sp>
          <p:nvSpPr>
            <p:cNvPr id="21" name="Oval 20"/>
            <p:cNvSpPr/>
            <p:nvPr/>
          </p:nvSpPr>
          <p:spPr>
            <a:xfrm>
              <a:off x="1118285" y="3372909"/>
              <a:ext cx="26670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566086" y="3372909"/>
              <a:ext cx="26670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>
              <a:stCxn id="21" idx="0"/>
            </p:cNvCxnSpPr>
            <p:nvPr/>
          </p:nvCxnSpPr>
          <p:spPr>
            <a:xfrm rot="16200000" flipV="1">
              <a:off x="445382" y="2566656"/>
              <a:ext cx="817348" cy="795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0"/>
            </p:cNvCxnSpPr>
            <p:nvPr/>
          </p:nvCxnSpPr>
          <p:spPr>
            <a:xfrm rot="16200000" flipV="1">
              <a:off x="817661" y="2938935"/>
              <a:ext cx="827286" cy="406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0"/>
            </p:cNvCxnSpPr>
            <p:nvPr/>
          </p:nvCxnSpPr>
          <p:spPr>
            <a:xfrm rot="5400000" flipH="1" flipV="1">
              <a:off x="1199942" y="2597316"/>
              <a:ext cx="827286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0"/>
            </p:cNvCxnSpPr>
            <p:nvPr/>
          </p:nvCxnSpPr>
          <p:spPr>
            <a:xfrm rot="5400000" flipH="1" flipV="1">
              <a:off x="1580050" y="2227146"/>
              <a:ext cx="817348" cy="1474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0"/>
            </p:cNvCxnSpPr>
            <p:nvPr/>
          </p:nvCxnSpPr>
          <p:spPr>
            <a:xfrm rot="5400000" flipH="1" flipV="1">
              <a:off x="1950219" y="1847039"/>
              <a:ext cx="827286" cy="2224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0"/>
            </p:cNvCxnSpPr>
            <p:nvPr/>
          </p:nvCxnSpPr>
          <p:spPr>
            <a:xfrm rot="16200000" flipV="1">
              <a:off x="1169283" y="1842755"/>
              <a:ext cx="817348" cy="2242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0"/>
            </p:cNvCxnSpPr>
            <p:nvPr/>
          </p:nvCxnSpPr>
          <p:spPr>
            <a:xfrm rot="16200000" flipV="1">
              <a:off x="1541562" y="2215034"/>
              <a:ext cx="827286" cy="1488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0"/>
            </p:cNvCxnSpPr>
            <p:nvPr/>
          </p:nvCxnSpPr>
          <p:spPr>
            <a:xfrm rot="16200000" flipV="1">
              <a:off x="1923843" y="2597316"/>
              <a:ext cx="827286" cy="723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0"/>
            </p:cNvCxnSpPr>
            <p:nvPr/>
          </p:nvCxnSpPr>
          <p:spPr>
            <a:xfrm rot="5400000" flipH="1" flipV="1">
              <a:off x="2303950" y="2951047"/>
              <a:ext cx="817348" cy="26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0"/>
            </p:cNvCxnSpPr>
            <p:nvPr/>
          </p:nvCxnSpPr>
          <p:spPr>
            <a:xfrm rot="5400000" flipH="1" flipV="1">
              <a:off x="2674120" y="2570939"/>
              <a:ext cx="827286" cy="776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161"/>
            <p:cNvGrpSpPr/>
            <p:nvPr/>
          </p:nvGrpSpPr>
          <p:grpSpPr>
            <a:xfrm>
              <a:off x="965143" y="821521"/>
              <a:ext cx="597877" cy="597877"/>
              <a:chOff x="5117865" y="2614246"/>
              <a:chExt cx="597877" cy="59787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5117865" y="2614246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42791" y="2625969"/>
                <a:ext cx="3722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/>
                  <a:t>Σ</a:t>
                </a:r>
                <a:endParaRPr lang="en-US" sz="3200" dirty="0"/>
              </a:p>
            </p:txBody>
          </p:sp>
        </p:grpSp>
        <p:grpSp>
          <p:nvGrpSpPr>
            <p:cNvPr id="37" name="Group 162"/>
            <p:cNvGrpSpPr/>
            <p:nvPr/>
          </p:nvGrpSpPr>
          <p:grpSpPr>
            <a:xfrm>
              <a:off x="2426874" y="796098"/>
              <a:ext cx="597877" cy="597877"/>
              <a:chOff x="5117865" y="2614246"/>
              <a:chExt cx="597877" cy="597877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117865" y="2614246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42791" y="2625969"/>
                <a:ext cx="3722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200"/>
                  <a:t>Σ</a:t>
                </a:r>
                <a:endParaRPr lang="en-US" sz="3200" dirty="0"/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 rot="5400000" flipH="1" flipV="1">
              <a:off x="591136" y="1284739"/>
              <a:ext cx="538286" cy="8076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973353" y="1657018"/>
              <a:ext cx="528348" cy="53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079147" y="1288985"/>
              <a:ext cx="555150" cy="7623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2449317" y="1669092"/>
              <a:ext cx="565088" cy="12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2824067" y="1295722"/>
              <a:ext cx="553771" cy="750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1066898" y="624337"/>
              <a:ext cx="39436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2539931" y="579553"/>
              <a:ext cx="39436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" idx="0"/>
              <a:endCxn id="38" idx="4"/>
            </p:cNvCxnSpPr>
            <p:nvPr/>
          </p:nvCxnSpPr>
          <p:spPr>
            <a:xfrm rot="5400000" flipH="1" flipV="1">
              <a:off x="1309291" y="541162"/>
              <a:ext cx="563709" cy="2269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0" idx="0"/>
              <a:endCxn id="38" idx="4"/>
            </p:cNvCxnSpPr>
            <p:nvPr/>
          </p:nvCxnSpPr>
          <p:spPr>
            <a:xfrm rot="5400000" flipH="1" flipV="1">
              <a:off x="1691508" y="913441"/>
              <a:ext cx="553771" cy="1514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3" idx="0"/>
              <a:endCxn id="35" idx="4"/>
            </p:cNvCxnSpPr>
            <p:nvPr/>
          </p:nvCxnSpPr>
          <p:spPr>
            <a:xfrm rot="16200000" flipV="1">
              <a:off x="1355635" y="1327845"/>
              <a:ext cx="528348" cy="7114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6" idx="0"/>
              <a:endCxn id="36" idx="2"/>
            </p:cNvCxnSpPr>
            <p:nvPr/>
          </p:nvCxnSpPr>
          <p:spPr>
            <a:xfrm rot="16200000" flipV="1">
              <a:off x="1731164" y="963034"/>
              <a:ext cx="539665" cy="14496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9" idx="0"/>
              <a:endCxn id="36" idx="2"/>
            </p:cNvCxnSpPr>
            <p:nvPr/>
          </p:nvCxnSpPr>
          <p:spPr>
            <a:xfrm rot="16200000" flipV="1">
              <a:off x="2111271" y="582927"/>
              <a:ext cx="529727" cy="21999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2563" name="Object 3"/>
          <p:cNvGraphicFramePr>
            <a:graphicFrameLocks noChangeAspect="1"/>
          </p:cNvGraphicFramePr>
          <p:nvPr/>
        </p:nvGraphicFramePr>
        <p:xfrm>
          <a:off x="407255" y="4158516"/>
          <a:ext cx="3695822" cy="241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66" name="Picture" r:id="rId6" imgW="2876400" imgH="2162160" progId="Word.Picture.8">
                  <p:embed/>
                </p:oleObj>
              </mc:Choice>
              <mc:Fallback>
                <p:oleObj name="Picture" r:id="rId6" imgW="2876400" imgH="2162160" progId="Word.Picture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358" t="21146" r="9537" b="4230"/>
                      <a:stretch>
                        <a:fillRect/>
                      </a:stretch>
                    </p:blipFill>
                    <p:spPr bwMode="auto">
                      <a:xfrm>
                        <a:off x="407255" y="4158516"/>
                        <a:ext cx="3695822" cy="2417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Freeform 53"/>
          <p:cNvSpPr/>
          <p:nvPr/>
        </p:nvSpPr>
        <p:spPr>
          <a:xfrm>
            <a:off x="4607169" y="2227385"/>
            <a:ext cx="2508738" cy="1981200"/>
          </a:xfrm>
          <a:custGeom>
            <a:avLst/>
            <a:gdLst>
              <a:gd name="connsiteX0" fmla="*/ 0 w 2508738"/>
              <a:gd name="connsiteY0" fmla="*/ 0 h 1981200"/>
              <a:gd name="connsiteX1" fmla="*/ 2074984 w 2508738"/>
              <a:gd name="connsiteY1" fmla="*/ 410307 h 1981200"/>
              <a:gd name="connsiteX2" fmla="*/ 2508738 w 2508738"/>
              <a:gd name="connsiteY2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738" h="1981200">
                <a:moveTo>
                  <a:pt x="0" y="0"/>
                </a:moveTo>
                <a:cubicBezTo>
                  <a:pt x="828430" y="40053"/>
                  <a:pt x="1656861" y="80107"/>
                  <a:pt x="2074984" y="410307"/>
                </a:cubicBezTo>
                <a:cubicBezTo>
                  <a:pt x="2493107" y="740507"/>
                  <a:pt x="2500922" y="1360853"/>
                  <a:pt x="2508738" y="1981200"/>
                </a:cubicBezTo>
              </a:path>
            </a:pathLst>
          </a:custGeom>
          <a:ln w="698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ight Brace 55"/>
          <p:cNvSpPr/>
          <p:nvPr/>
        </p:nvSpPr>
        <p:spPr>
          <a:xfrm rot="5400000">
            <a:off x="3936785" y="2037650"/>
            <a:ext cx="234462" cy="1340768"/>
          </a:xfrm>
          <a:prstGeom prst="rightBrace">
            <a:avLst>
              <a:gd name="adj1" fmla="val 60930"/>
              <a:gd name="adj2" fmla="val 50000"/>
            </a:avLst>
          </a:prstGeom>
          <a:ln w="666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2497015" y="2942492"/>
            <a:ext cx="1576754" cy="1324708"/>
          </a:xfrm>
          <a:custGeom>
            <a:avLst/>
            <a:gdLst>
              <a:gd name="connsiteX0" fmla="*/ 1371600 w 1547446"/>
              <a:gd name="connsiteY0" fmla="*/ 0 h 1324708"/>
              <a:gd name="connsiteX1" fmla="*/ 1359877 w 1547446"/>
              <a:gd name="connsiteY1" fmla="*/ 867508 h 1324708"/>
              <a:gd name="connsiteX2" fmla="*/ 246185 w 1547446"/>
              <a:gd name="connsiteY2" fmla="*/ 1043354 h 1324708"/>
              <a:gd name="connsiteX3" fmla="*/ 0 w 1547446"/>
              <a:gd name="connsiteY3" fmla="*/ 1324708 h 1324708"/>
              <a:gd name="connsiteX0" fmla="*/ 1547447 w 1635370"/>
              <a:gd name="connsiteY0" fmla="*/ 0 h 1324708"/>
              <a:gd name="connsiteX1" fmla="*/ 1359877 w 1635370"/>
              <a:gd name="connsiteY1" fmla="*/ 867508 h 1324708"/>
              <a:gd name="connsiteX2" fmla="*/ 246185 w 1635370"/>
              <a:gd name="connsiteY2" fmla="*/ 1043354 h 1324708"/>
              <a:gd name="connsiteX3" fmla="*/ 0 w 1635370"/>
              <a:gd name="connsiteY3" fmla="*/ 1324708 h 1324708"/>
              <a:gd name="connsiteX0" fmla="*/ 1547447 w 1576754"/>
              <a:gd name="connsiteY0" fmla="*/ 0 h 1324708"/>
              <a:gd name="connsiteX1" fmla="*/ 1359877 w 1576754"/>
              <a:gd name="connsiteY1" fmla="*/ 867508 h 1324708"/>
              <a:gd name="connsiteX2" fmla="*/ 246185 w 1576754"/>
              <a:gd name="connsiteY2" fmla="*/ 1043354 h 1324708"/>
              <a:gd name="connsiteX3" fmla="*/ 0 w 1576754"/>
              <a:gd name="connsiteY3" fmla="*/ 1324708 h 132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6754" h="1324708">
                <a:moveTo>
                  <a:pt x="1547447" y="0"/>
                </a:moveTo>
                <a:cubicBezTo>
                  <a:pt x="1518139" y="346808"/>
                  <a:pt x="1576754" y="693616"/>
                  <a:pt x="1359877" y="867508"/>
                </a:cubicBezTo>
                <a:cubicBezTo>
                  <a:pt x="1143000" y="1041400"/>
                  <a:pt x="472831" y="967154"/>
                  <a:pt x="246185" y="1043354"/>
                </a:cubicBezTo>
                <a:cubicBezTo>
                  <a:pt x="19539" y="1119554"/>
                  <a:pt x="9769" y="1222131"/>
                  <a:pt x="0" y="1324708"/>
                </a:cubicBezTo>
              </a:path>
            </a:pathLst>
          </a:cu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820654" y="0"/>
            <a:ext cx="3323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Pavel </a:t>
            </a:r>
            <a:r>
              <a:rPr lang="cs-CZ" sz="1200"/>
              <a:t>Kordík, Data Mining lecture, FEL, ČVUT, 2009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68923"/>
            <a:ext cx="8229600" cy="5967045"/>
          </a:xfrm>
        </p:spPr>
        <p:txBody>
          <a:bodyPr>
            <a:normAutofit/>
          </a:bodyPr>
          <a:lstStyle/>
          <a:p>
            <a:r>
              <a:rPr lang="en-GB" sz="2800" dirty="0">
                <a:cs typeface="Arial" charset="0"/>
              </a:rPr>
              <a:t>The basic architecture for a RBF is a 3-layer network. </a:t>
            </a:r>
          </a:p>
          <a:p>
            <a:pPr algn="just"/>
            <a:r>
              <a:rPr lang="en-GB" sz="2800" dirty="0">
                <a:cs typeface="Arial" charset="0"/>
              </a:rPr>
              <a:t>The </a:t>
            </a:r>
            <a:r>
              <a:rPr lang="en-GB" sz="2800" u="sng" dirty="0">
                <a:cs typeface="Arial" charset="0"/>
              </a:rPr>
              <a:t>input</a:t>
            </a:r>
            <a:r>
              <a:rPr lang="en-GB" sz="2800" dirty="0">
                <a:cs typeface="Arial" charset="0"/>
              </a:rPr>
              <a:t> layer is simply a fan-out layer and does no processing. </a:t>
            </a:r>
          </a:p>
          <a:p>
            <a:pPr algn="just"/>
            <a:r>
              <a:rPr lang="en-GB" sz="2800" dirty="0">
                <a:cs typeface="Arial" charset="0"/>
              </a:rPr>
              <a:t>The </a:t>
            </a:r>
            <a:r>
              <a:rPr lang="en-GB" sz="2800" u="sng" dirty="0">
                <a:cs typeface="Arial" charset="0"/>
              </a:rPr>
              <a:t>hidden</a:t>
            </a:r>
            <a:r>
              <a:rPr lang="en-GB" sz="2800" dirty="0">
                <a:cs typeface="Arial" charset="0"/>
              </a:rPr>
              <a:t> layer performs a non-linear mapping from the input space into a (usually) higher dimensional space in which the patterns become linearly separable. </a:t>
            </a:r>
          </a:p>
          <a:p>
            <a:pPr algn="just"/>
            <a:r>
              <a:rPr lang="en-GB" sz="2800" dirty="0">
                <a:cs typeface="Arial" charset="0"/>
              </a:rPr>
              <a:t>The </a:t>
            </a:r>
            <a:r>
              <a:rPr lang="en-GB" sz="2800" u="sng" dirty="0">
                <a:cs typeface="Arial" charset="0"/>
              </a:rPr>
              <a:t>output</a:t>
            </a:r>
            <a:r>
              <a:rPr lang="en-GB" sz="2800" dirty="0">
                <a:cs typeface="Arial" charset="0"/>
              </a:rPr>
              <a:t> layer </a:t>
            </a:r>
            <a:r>
              <a:rPr lang="en-GB" sz="2800" dirty="0">
                <a:cs typeface="Times New Roman" pitchFamily="18" charset="0"/>
              </a:rPr>
              <a:t>performs a simple weighted sum (i.e. </a:t>
            </a:r>
            <a:r>
              <a:rPr lang="en-GB" sz="2800" b="1" i="1" dirty="0">
                <a:cs typeface="Times New Roman" pitchFamily="18" charset="0"/>
              </a:rPr>
              <a:t>w</a:t>
            </a:r>
            <a:r>
              <a:rPr lang="en-GB" sz="2800" dirty="0">
                <a:cs typeface="Times New Roman" pitchFamily="18" charset="0"/>
              </a:rPr>
              <a:t>∙</a:t>
            </a:r>
            <a:r>
              <a:rPr lang="en-GB" sz="2800" b="1" i="1" dirty="0">
                <a:cs typeface="Times New Roman" pitchFamily="18" charset="0"/>
              </a:rPr>
              <a:t>x</a:t>
            </a:r>
            <a:r>
              <a:rPr lang="en-GB" sz="2800" dirty="0">
                <a:cs typeface="Times New Roman" pitchFamily="18" charset="0"/>
              </a:rPr>
              <a:t>).</a:t>
            </a:r>
          </a:p>
          <a:p>
            <a:pPr lvl="1" algn="just"/>
            <a:r>
              <a:rPr lang="en-GB" sz="2400" dirty="0">
                <a:cs typeface="Arial" charset="0"/>
              </a:rPr>
              <a:t>If the RBFN is used for regression then this output is fine. </a:t>
            </a:r>
          </a:p>
          <a:p>
            <a:pPr lvl="1" algn="just"/>
            <a:r>
              <a:rPr lang="en-GB" sz="2400" dirty="0">
                <a:cs typeface="Arial" charset="0"/>
              </a:rPr>
              <a:t>However, if pattern classification is required, then a hard-limiter or sigmoid function could be placed on the output neurons to give 0/1 output values</a:t>
            </a:r>
            <a:endParaRPr lang="en-GB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cs typeface="Arial" charset="0"/>
              </a:rPr>
              <a:t>The unique feature of the RBF network is the process performed in the hidden layer. </a:t>
            </a:r>
          </a:p>
          <a:p>
            <a:pPr algn="just"/>
            <a:r>
              <a:rPr lang="en-GB" dirty="0">
                <a:cs typeface="Arial" charset="0"/>
              </a:rPr>
              <a:t>The idea is that the patterns in the input space form clusters. </a:t>
            </a:r>
          </a:p>
          <a:p>
            <a:pPr algn="just"/>
            <a:r>
              <a:rPr lang="en-GB" dirty="0">
                <a:cs typeface="Arial" charset="0"/>
              </a:rPr>
              <a:t>If the centres of these clusters are known, then the distance from the cluster centre can be measured.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69" y="32238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>
                <a:cs typeface="Arial" charset="0"/>
              </a:rPr>
              <a:t>Furthermore, this distance measure is made non-linear, so that if a pattern is in an area that is close to a cluster centre it gives a value close to 1.</a:t>
            </a:r>
          </a:p>
          <a:p>
            <a:pPr algn="just"/>
            <a:r>
              <a:rPr lang="en-GB" sz="2800" dirty="0">
                <a:cs typeface="Arial" charset="0"/>
              </a:rPr>
              <a:t>Beyond this area, the value drops dramatically. </a:t>
            </a:r>
          </a:p>
          <a:p>
            <a:pPr algn="just"/>
            <a:r>
              <a:rPr lang="en-GB" sz="2800" dirty="0">
                <a:cs typeface="Arial" charset="0"/>
              </a:rPr>
              <a:t>The notion is that this area is radially symmetrical around the cluster centre, so that the non-linear function becomes known as the </a:t>
            </a:r>
            <a:r>
              <a:rPr lang="en-GB" sz="2800" b="1" dirty="0">
                <a:cs typeface="Arial" charset="0"/>
              </a:rPr>
              <a:t>radial-basis function</a:t>
            </a:r>
            <a:r>
              <a:rPr lang="en-GB" sz="2800" dirty="0">
                <a:cs typeface="Arial" charset="0"/>
              </a:rPr>
              <a:t>. </a:t>
            </a:r>
          </a:p>
          <a:p>
            <a:endParaRPr lang="en-US" dirty="0"/>
          </a:p>
        </p:txBody>
      </p:sp>
      <p:pic>
        <p:nvPicPr>
          <p:cNvPr id="4" name="Content Placeholder 5" descr="gaussia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05085" y="3691365"/>
            <a:ext cx="3895899" cy="247497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3809997" y="6084278"/>
            <a:ext cx="11723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4500958" y="6084280"/>
            <a:ext cx="117231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892058" y="6166337"/>
            <a:ext cx="640080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261975" y="5419023"/>
            <a:ext cx="1213276" cy="158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9408" y="4813179"/>
            <a:ext cx="689371" cy="158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132382" y="5410197"/>
            <a:ext cx="1175827" cy="821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>
            <a:off x="5638799" y="4325816"/>
            <a:ext cx="1406770" cy="940894"/>
          </a:xfrm>
          <a:prstGeom prst="wedgeRectCallout">
            <a:avLst>
              <a:gd name="adj1" fmla="val -108145"/>
              <a:gd name="adj2" fmla="val 47414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non-linearly transformed distance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2970564" y="6365631"/>
            <a:ext cx="3812471" cy="351693"/>
          </a:xfrm>
          <a:prstGeom prst="wedgeRectCallout">
            <a:avLst>
              <a:gd name="adj1" fmla="val -17436"/>
              <a:gd name="adj2" fmla="val -82457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distance from the center of the cluster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53393" y="4958635"/>
            <a:ext cx="403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 flipV="1">
            <a:off x="786793" y="1902611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67356" y="2101135"/>
            <a:ext cx="833338" cy="83333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2304931" y="2244742"/>
            <a:ext cx="520021" cy="52002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33998" y="2348320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863660" y="2442104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969168" y="2442104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69875" y="2313150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887106" y="2547612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004337" y="2582781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746429" y="2477273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98829" y="2653120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074675" y="2453827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2086398" y="2700012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168460" y="2535889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21568" y="2348319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215352" y="2700012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309137" y="2606227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2238798" y="2406935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309135" y="2430381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039506" y="2793797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2191905" y="2465550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2109844" y="2617950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969167" y="2641396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734705" y="2571058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1851936" y="2723458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438089" y="2594504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84982" y="2360043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567044" y="2535889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461536" y="2524166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625659" y="2406935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2637382" y="2488997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508428" y="2418658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625659" y="2629673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121568" y="2594504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2203628" y="2289704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719444" y="2524166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676091" y="2676566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004337" y="2207643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2344306" y="2500720"/>
            <a:ext cx="58616" cy="5861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722983" y="4095058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1840214" y="413022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1816767" y="391921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156737" y="4188844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2086398" y="4446751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2133291" y="391921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367752" y="438813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391198" y="4071612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84275" y="423573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508429" y="377853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356029" y="4552258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191906" y="366130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2133291" y="469293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2613937" y="397782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1933998" y="371992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2344306" y="376681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2531875" y="447019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2531875" y="4259181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789783" y="403644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3094583" y="359096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69875" y="4306074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16"/>
          <p:cNvSpPr>
            <a:spLocks noChangeArrowheads="1"/>
          </p:cNvSpPr>
          <p:nvPr/>
        </p:nvSpPr>
        <p:spPr bwMode="auto">
          <a:xfrm>
            <a:off x="1508741" y="3461011"/>
            <a:ext cx="1398274" cy="139827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965629" y="388404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473260" y="3403396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3059414" y="371992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3071137" y="343856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2848398" y="3356504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2602214" y="326272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2707721" y="3473735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2871845" y="353235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930460" y="373164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2813229" y="367302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02214" y="369647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2672552" y="384887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414644" y="3614412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2449814" y="387232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16"/>
          <p:cNvSpPr>
            <a:spLocks noChangeArrowheads="1"/>
          </p:cNvSpPr>
          <p:nvPr/>
        </p:nvSpPr>
        <p:spPr bwMode="auto">
          <a:xfrm>
            <a:off x="2259018" y="3167934"/>
            <a:ext cx="974016" cy="97401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Oval 16"/>
          <p:cNvSpPr>
            <a:spLocks noChangeArrowheads="1"/>
          </p:cNvSpPr>
          <p:nvPr/>
        </p:nvSpPr>
        <p:spPr bwMode="auto">
          <a:xfrm>
            <a:off x="2927232" y="3449287"/>
            <a:ext cx="952798" cy="95279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3270429" y="3708196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2004337" y="4212289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2989075" y="3356504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3211814" y="398955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446275" y="3954381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598675" y="4106781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3751075" y="3966104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3598675" y="3848873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457998" y="4200566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3270429" y="414195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3469721" y="368475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3457998" y="4059888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610398" y="3649581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3106306" y="409505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3282152" y="352062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3340767" y="3837150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3094583" y="3825427"/>
            <a:ext cx="58616" cy="58616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19"/>
          <p:cNvGrpSpPr/>
          <p:nvPr/>
        </p:nvGrpSpPr>
        <p:grpSpPr>
          <a:xfrm>
            <a:off x="5069509" y="4759499"/>
            <a:ext cx="597877" cy="597877"/>
            <a:chOff x="5310553" y="2403230"/>
            <a:chExt cx="597877" cy="597877"/>
          </a:xfrm>
        </p:grpSpPr>
        <p:sp>
          <p:nvSpPr>
            <p:cNvPr id="118" name="Oval 117"/>
            <p:cNvSpPr/>
            <p:nvPr/>
          </p:nvSpPr>
          <p:spPr>
            <a:xfrm>
              <a:off x="5310553" y="2403230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9" name="Content Placeholder 5" descr="gaussi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454" y="2542501"/>
              <a:ext cx="466361" cy="296268"/>
            </a:xfrm>
            <a:prstGeom prst="rect">
              <a:avLst/>
            </a:prstGeom>
          </p:spPr>
        </p:pic>
      </p:grpSp>
      <p:grpSp>
        <p:nvGrpSpPr>
          <p:cNvPr id="3" name="Group 120"/>
          <p:cNvGrpSpPr/>
          <p:nvPr/>
        </p:nvGrpSpPr>
        <p:grpSpPr>
          <a:xfrm>
            <a:off x="5824005" y="4749561"/>
            <a:ext cx="597877" cy="597877"/>
            <a:chOff x="5310553" y="2403230"/>
            <a:chExt cx="597877" cy="597877"/>
          </a:xfrm>
        </p:grpSpPr>
        <p:sp>
          <p:nvSpPr>
            <p:cNvPr id="122" name="Oval 121"/>
            <p:cNvSpPr/>
            <p:nvPr/>
          </p:nvSpPr>
          <p:spPr>
            <a:xfrm>
              <a:off x="5310553" y="2403230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Content Placeholder 5" descr="gaussi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454" y="2542501"/>
              <a:ext cx="466361" cy="296268"/>
            </a:xfrm>
            <a:prstGeom prst="rect">
              <a:avLst/>
            </a:prstGeom>
          </p:spPr>
        </p:pic>
      </p:grpSp>
      <p:grpSp>
        <p:nvGrpSpPr>
          <p:cNvPr id="4" name="Group 123"/>
          <p:cNvGrpSpPr/>
          <p:nvPr/>
        </p:nvGrpSpPr>
        <p:grpSpPr>
          <a:xfrm>
            <a:off x="6588568" y="4749561"/>
            <a:ext cx="597877" cy="597877"/>
            <a:chOff x="5310553" y="2403230"/>
            <a:chExt cx="597877" cy="597877"/>
          </a:xfrm>
        </p:grpSpPr>
        <p:sp>
          <p:nvSpPr>
            <p:cNvPr id="125" name="Oval 124"/>
            <p:cNvSpPr/>
            <p:nvPr/>
          </p:nvSpPr>
          <p:spPr>
            <a:xfrm>
              <a:off x="5310553" y="2403230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6" name="Content Placeholder 5" descr="gaussi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454" y="2542501"/>
              <a:ext cx="466361" cy="296268"/>
            </a:xfrm>
            <a:prstGeom prst="rect">
              <a:avLst/>
            </a:prstGeom>
          </p:spPr>
        </p:pic>
      </p:grpSp>
      <p:grpSp>
        <p:nvGrpSpPr>
          <p:cNvPr id="7" name="Group 126"/>
          <p:cNvGrpSpPr/>
          <p:nvPr/>
        </p:nvGrpSpPr>
        <p:grpSpPr>
          <a:xfrm>
            <a:off x="7338845" y="4759499"/>
            <a:ext cx="597877" cy="597877"/>
            <a:chOff x="5310553" y="2403230"/>
            <a:chExt cx="597877" cy="597877"/>
          </a:xfrm>
        </p:grpSpPr>
        <p:sp>
          <p:nvSpPr>
            <p:cNvPr id="128" name="Oval 127"/>
            <p:cNvSpPr/>
            <p:nvPr/>
          </p:nvSpPr>
          <p:spPr>
            <a:xfrm>
              <a:off x="5310553" y="2403230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9" name="Content Placeholder 5" descr="gaussi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454" y="2542501"/>
              <a:ext cx="466361" cy="296268"/>
            </a:xfrm>
            <a:prstGeom prst="rect">
              <a:avLst/>
            </a:prstGeom>
          </p:spPr>
        </p:pic>
      </p:grpSp>
      <p:grpSp>
        <p:nvGrpSpPr>
          <p:cNvPr id="8" name="Group 129"/>
          <p:cNvGrpSpPr/>
          <p:nvPr/>
        </p:nvGrpSpPr>
        <p:grpSpPr>
          <a:xfrm>
            <a:off x="8089122" y="4749561"/>
            <a:ext cx="597877" cy="597877"/>
            <a:chOff x="5310553" y="2403230"/>
            <a:chExt cx="597877" cy="597877"/>
          </a:xfrm>
        </p:grpSpPr>
        <p:sp>
          <p:nvSpPr>
            <p:cNvPr id="131" name="Oval 130"/>
            <p:cNvSpPr/>
            <p:nvPr/>
          </p:nvSpPr>
          <p:spPr>
            <a:xfrm>
              <a:off x="5310553" y="2403230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2" name="Content Placeholder 5" descr="gaussian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3454" y="2542501"/>
              <a:ext cx="466361" cy="296268"/>
            </a:xfrm>
            <a:prstGeom prst="rect">
              <a:avLst/>
            </a:prstGeom>
          </p:spPr>
        </p:pic>
      </p:grpSp>
      <p:sp>
        <p:nvSpPr>
          <p:cNvPr id="134" name="Oval 133"/>
          <p:cNvSpPr/>
          <p:nvPr/>
        </p:nvSpPr>
        <p:spPr>
          <a:xfrm>
            <a:off x="6030256" y="6174724"/>
            <a:ext cx="266700" cy="2667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7478057" y="6174724"/>
            <a:ext cx="266700" cy="2667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Connector 137"/>
          <p:cNvCxnSpPr>
            <a:stCxn id="134" idx="0"/>
          </p:cNvCxnSpPr>
          <p:nvPr/>
        </p:nvCxnSpPr>
        <p:spPr>
          <a:xfrm rot="16200000" flipV="1">
            <a:off x="5357353" y="5368471"/>
            <a:ext cx="817348" cy="7951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4" idx="0"/>
          </p:cNvCxnSpPr>
          <p:nvPr/>
        </p:nvCxnSpPr>
        <p:spPr>
          <a:xfrm rot="16200000" flipV="1">
            <a:off x="5729632" y="5740750"/>
            <a:ext cx="827286" cy="40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4" idx="0"/>
          </p:cNvCxnSpPr>
          <p:nvPr/>
        </p:nvCxnSpPr>
        <p:spPr>
          <a:xfrm rot="5400000" flipH="1" flipV="1">
            <a:off x="6111913" y="5399131"/>
            <a:ext cx="827286" cy="723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4" idx="0"/>
          </p:cNvCxnSpPr>
          <p:nvPr/>
        </p:nvCxnSpPr>
        <p:spPr>
          <a:xfrm rot="5400000" flipH="1" flipV="1">
            <a:off x="6492021" y="5028961"/>
            <a:ext cx="817348" cy="1474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4" idx="0"/>
          </p:cNvCxnSpPr>
          <p:nvPr/>
        </p:nvCxnSpPr>
        <p:spPr>
          <a:xfrm rot="5400000" flipH="1" flipV="1">
            <a:off x="6862190" y="4648854"/>
            <a:ext cx="827286" cy="22244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6" idx="0"/>
          </p:cNvCxnSpPr>
          <p:nvPr/>
        </p:nvCxnSpPr>
        <p:spPr>
          <a:xfrm rot="16200000" flipV="1">
            <a:off x="6081254" y="4644570"/>
            <a:ext cx="817348" cy="2242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36" idx="0"/>
          </p:cNvCxnSpPr>
          <p:nvPr/>
        </p:nvCxnSpPr>
        <p:spPr>
          <a:xfrm rot="16200000" flipV="1">
            <a:off x="6453533" y="5016849"/>
            <a:ext cx="827286" cy="148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36" idx="0"/>
          </p:cNvCxnSpPr>
          <p:nvPr/>
        </p:nvCxnSpPr>
        <p:spPr>
          <a:xfrm rot="16200000" flipV="1">
            <a:off x="6835814" y="5399131"/>
            <a:ext cx="827286" cy="723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36" idx="0"/>
          </p:cNvCxnSpPr>
          <p:nvPr/>
        </p:nvCxnSpPr>
        <p:spPr>
          <a:xfrm rot="5400000" flipH="1" flipV="1">
            <a:off x="7215921" y="5752862"/>
            <a:ext cx="817348" cy="26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36" idx="0"/>
          </p:cNvCxnSpPr>
          <p:nvPr/>
        </p:nvCxnSpPr>
        <p:spPr>
          <a:xfrm rot="5400000" flipH="1" flipV="1">
            <a:off x="7586091" y="5372754"/>
            <a:ext cx="827286" cy="776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61"/>
          <p:cNvGrpSpPr/>
          <p:nvPr/>
        </p:nvGrpSpPr>
        <p:grpSpPr>
          <a:xfrm>
            <a:off x="5877114" y="3623336"/>
            <a:ext cx="597877" cy="597877"/>
            <a:chOff x="5117865" y="2614246"/>
            <a:chExt cx="597877" cy="597877"/>
          </a:xfrm>
        </p:grpSpPr>
        <p:sp>
          <p:nvSpPr>
            <p:cNvPr id="159" name="Oval 158"/>
            <p:cNvSpPr/>
            <p:nvPr/>
          </p:nvSpPr>
          <p:spPr>
            <a:xfrm>
              <a:off x="5117865" y="2614246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242791" y="2625969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Σ</a:t>
              </a:r>
              <a:endParaRPr lang="en-US" sz="3200" dirty="0"/>
            </a:p>
          </p:txBody>
        </p:sp>
      </p:grpSp>
      <p:grpSp>
        <p:nvGrpSpPr>
          <p:cNvPr id="10" name="Group 162"/>
          <p:cNvGrpSpPr/>
          <p:nvPr/>
        </p:nvGrpSpPr>
        <p:grpSpPr>
          <a:xfrm>
            <a:off x="7338845" y="3597913"/>
            <a:ext cx="597877" cy="597877"/>
            <a:chOff x="5117865" y="2614246"/>
            <a:chExt cx="597877" cy="597877"/>
          </a:xfrm>
        </p:grpSpPr>
        <p:sp>
          <p:nvSpPr>
            <p:cNvPr id="164" name="Oval 163"/>
            <p:cNvSpPr/>
            <p:nvPr/>
          </p:nvSpPr>
          <p:spPr>
            <a:xfrm>
              <a:off x="5117865" y="2614246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242791" y="2625969"/>
              <a:ext cx="3722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Σ</a:t>
              </a:r>
              <a:endParaRPr lang="en-US" sz="3200" dirty="0"/>
            </a:p>
          </p:txBody>
        </p:sp>
      </p:grpSp>
      <p:cxnSp>
        <p:nvCxnSpPr>
          <p:cNvPr id="167" name="Straight Connector 166"/>
          <p:cNvCxnSpPr/>
          <p:nvPr/>
        </p:nvCxnSpPr>
        <p:spPr>
          <a:xfrm rot="5400000" flipH="1" flipV="1">
            <a:off x="5503107" y="4086554"/>
            <a:ext cx="538286" cy="807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 flipH="1" flipV="1">
            <a:off x="5885324" y="4458833"/>
            <a:ext cx="528348" cy="531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 flipH="1" flipV="1">
            <a:off x="6991118" y="4090800"/>
            <a:ext cx="555150" cy="762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rot="5400000" flipH="1" flipV="1">
            <a:off x="7361288" y="4470907"/>
            <a:ext cx="565088" cy="120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V="1">
            <a:off x="7736038" y="4097537"/>
            <a:ext cx="553771" cy="750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5400000" flipH="1" flipV="1">
            <a:off x="5978869" y="3426152"/>
            <a:ext cx="3943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rot="5400000" flipH="1" flipV="1">
            <a:off x="7451902" y="3381368"/>
            <a:ext cx="39436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5581299" y="2892876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 1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7053608" y="2860430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5D00"/>
                </a:solidFill>
              </a:rPr>
              <a:t>Category 2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797968" y="1978987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Category 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329045" y="3045788"/>
            <a:ext cx="1202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5D00"/>
                </a:solidFill>
              </a:rPr>
              <a:t>Category 2</a:t>
            </a:r>
          </a:p>
        </p:txBody>
      </p:sp>
      <p:sp>
        <p:nvSpPr>
          <p:cNvPr id="185" name="Title 54"/>
          <p:cNvSpPr>
            <a:spLocks noGrp="1"/>
          </p:cNvSpPr>
          <p:nvPr>
            <p:ph type="title"/>
          </p:nvPr>
        </p:nvSpPr>
        <p:spPr>
          <a:xfrm>
            <a:off x="488359" y="173140"/>
            <a:ext cx="8229600" cy="1143000"/>
          </a:xfrm>
        </p:spPr>
        <p:txBody>
          <a:bodyPr/>
          <a:lstStyle/>
          <a:p>
            <a:r>
              <a:rPr lang="en-US" dirty="0"/>
              <a:t>RBFN for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80" grpId="0" animBg="1"/>
      <p:bldP spid="95" grpId="0" animBg="1"/>
      <p:bldP spid="96" grpId="0" animBg="1"/>
      <p:bldP spid="181" grpId="0"/>
      <p:bldP spid="182" grpId="0"/>
      <p:bldP spid="183" grpId="0"/>
      <p:bldP spid="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RBFN for regression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604033" y="1352527"/>
            <a:ext cx="3299534" cy="2918683"/>
            <a:chOff x="5069509" y="3241485"/>
            <a:chExt cx="3617490" cy="3199939"/>
          </a:xfrm>
        </p:grpSpPr>
        <p:grpSp>
          <p:nvGrpSpPr>
            <p:cNvPr id="4" name="Group 119"/>
            <p:cNvGrpSpPr/>
            <p:nvPr/>
          </p:nvGrpSpPr>
          <p:grpSpPr>
            <a:xfrm>
              <a:off x="5069509" y="4759499"/>
              <a:ext cx="597877" cy="597877"/>
              <a:chOff x="5310553" y="2403230"/>
              <a:chExt cx="597877" cy="59787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" name="Content Placeholder 5" descr="gaussia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7" name="Group 120"/>
            <p:cNvGrpSpPr/>
            <p:nvPr/>
          </p:nvGrpSpPr>
          <p:grpSpPr>
            <a:xfrm>
              <a:off x="5824005" y="4749561"/>
              <a:ext cx="597877" cy="597877"/>
              <a:chOff x="5310553" y="2403230"/>
              <a:chExt cx="597877" cy="59787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Content Placeholder 5" descr="gaussia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10" name="Group 123"/>
            <p:cNvGrpSpPr/>
            <p:nvPr/>
          </p:nvGrpSpPr>
          <p:grpSpPr>
            <a:xfrm>
              <a:off x="6588568" y="4749561"/>
              <a:ext cx="597877" cy="597877"/>
              <a:chOff x="5310553" y="2403230"/>
              <a:chExt cx="597877" cy="59787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Content Placeholder 5" descr="gaussia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13" name="Group 126"/>
            <p:cNvGrpSpPr/>
            <p:nvPr/>
          </p:nvGrpSpPr>
          <p:grpSpPr>
            <a:xfrm>
              <a:off x="7338845" y="4759499"/>
              <a:ext cx="597877" cy="597877"/>
              <a:chOff x="5310553" y="2403230"/>
              <a:chExt cx="597877" cy="59787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5" name="Content Placeholder 5" descr="gaussia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grpSp>
          <p:nvGrpSpPr>
            <p:cNvPr id="16" name="Group 129"/>
            <p:cNvGrpSpPr/>
            <p:nvPr/>
          </p:nvGrpSpPr>
          <p:grpSpPr>
            <a:xfrm>
              <a:off x="8089122" y="4749561"/>
              <a:ext cx="597877" cy="597877"/>
              <a:chOff x="5310553" y="2403230"/>
              <a:chExt cx="597877" cy="597877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5310553" y="2403230"/>
                <a:ext cx="597877" cy="59787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8" name="Content Placeholder 5" descr="gaussian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383454" y="2542501"/>
                <a:ext cx="466361" cy="296268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6030256" y="6174724"/>
              <a:ext cx="26670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478057" y="6174724"/>
              <a:ext cx="266700" cy="2667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>
              <a:stCxn id="19" idx="0"/>
            </p:cNvCxnSpPr>
            <p:nvPr/>
          </p:nvCxnSpPr>
          <p:spPr>
            <a:xfrm rot="16200000" flipV="1">
              <a:off x="5357353" y="5368471"/>
              <a:ext cx="817348" cy="7951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0"/>
            </p:cNvCxnSpPr>
            <p:nvPr/>
          </p:nvCxnSpPr>
          <p:spPr>
            <a:xfrm rot="16200000" flipV="1">
              <a:off x="5729632" y="5740750"/>
              <a:ext cx="827286" cy="406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9" idx="0"/>
            </p:cNvCxnSpPr>
            <p:nvPr/>
          </p:nvCxnSpPr>
          <p:spPr>
            <a:xfrm rot="5400000" flipH="1" flipV="1">
              <a:off x="6111913" y="5399131"/>
              <a:ext cx="827286" cy="723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</p:cNvCxnSpPr>
            <p:nvPr/>
          </p:nvCxnSpPr>
          <p:spPr>
            <a:xfrm rot="5400000" flipH="1" flipV="1">
              <a:off x="6492021" y="5028961"/>
              <a:ext cx="817348" cy="1474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0"/>
            </p:cNvCxnSpPr>
            <p:nvPr/>
          </p:nvCxnSpPr>
          <p:spPr>
            <a:xfrm rot="5400000" flipH="1" flipV="1">
              <a:off x="6862190" y="4648854"/>
              <a:ext cx="827286" cy="2224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0"/>
            </p:cNvCxnSpPr>
            <p:nvPr/>
          </p:nvCxnSpPr>
          <p:spPr>
            <a:xfrm rot="16200000" flipV="1">
              <a:off x="6081254" y="4644570"/>
              <a:ext cx="817348" cy="2242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0"/>
            </p:cNvCxnSpPr>
            <p:nvPr/>
          </p:nvCxnSpPr>
          <p:spPr>
            <a:xfrm rot="16200000" flipV="1">
              <a:off x="6453533" y="5016849"/>
              <a:ext cx="827286" cy="14884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0"/>
            </p:cNvCxnSpPr>
            <p:nvPr/>
          </p:nvCxnSpPr>
          <p:spPr>
            <a:xfrm rot="16200000" flipV="1">
              <a:off x="6835814" y="5399131"/>
              <a:ext cx="827286" cy="7239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0"/>
            </p:cNvCxnSpPr>
            <p:nvPr/>
          </p:nvCxnSpPr>
          <p:spPr>
            <a:xfrm rot="5400000" flipH="1" flipV="1">
              <a:off x="7215921" y="5752862"/>
              <a:ext cx="817348" cy="26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0" idx="0"/>
            </p:cNvCxnSpPr>
            <p:nvPr/>
          </p:nvCxnSpPr>
          <p:spPr>
            <a:xfrm rot="5400000" flipH="1" flipV="1">
              <a:off x="7586091" y="5372754"/>
              <a:ext cx="827286" cy="7766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588568" y="3635059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6690323" y="3437875"/>
              <a:ext cx="39436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6645613" y="3714664"/>
              <a:ext cx="490875" cy="435305"/>
              <a:chOff x="342900" y="2359743"/>
              <a:chExt cx="4038600" cy="3581400"/>
            </a:xfrm>
          </p:grpSpPr>
          <p:sp>
            <p:nvSpPr>
              <p:cNvPr id="46" name="Line 5"/>
              <p:cNvSpPr>
                <a:spLocks noChangeShapeType="1"/>
              </p:cNvSpPr>
              <p:nvPr/>
            </p:nvSpPr>
            <p:spPr bwMode="auto">
              <a:xfrm>
                <a:off x="342900" y="4129454"/>
                <a:ext cx="4038600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7" name="Line 6"/>
              <p:cNvSpPr>
                <a:spLocks noChangeShapeType="1"/>
              </p:cNvSpPr>
              <p:nvPr/>
            </p:nvSpPr>
            <p:spPr bwMode="auto">
              <a:xfrm flipH="1" flipV="1">
                <a:off x="2297723" y="2359743"/>
                <a:ext cx="0" cy="35814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V="1">
                <a:off x="1028700" y="2971800"/>
                <a:ext cx="2438400" cy="2385576"/>
              </a:xfrm>
              <a:prstGeom prst="line">
                <a:avLst/>
              </a:prstGeom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>
              <a:stCxn id="5" idx="0"/>
              <a:endCxn id="32" idx="4"/>
            </p:cNvCxnSpPr>
            <p:nvPr/>
          </p:nvCxnSpPr>
          <p:spPr>
            <a:xfrm rot="5400000" flipH="1" flipV="1">
              <a:off x="5864696" y="3736689"/>
              <a:ext cx="526563" cy="15190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8" idx="0"/>
              <a:endCxn id="32" idx="4"/>
            </p:cNvCxnSpPr>
            <p:nvPr/>
          </p:nvCxnSpPr>
          <p:spPr>
            <a:xfrm rot="5400000" flipH="1" flipV="1">
              <a:off x="6246913" y="4108968"/>
              <a:ext cx="516625" cy="7645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1" idx="0"/>
              <a:endCxn id="32" idx="4"/>
            </p:cNvCxnSpPr>
            <p:nvPr/>
          </p:nvCxnSpPr>
          <p:spPr>
            <a:xfrm rot="5400000" flipH="1" flipV="1">
              <a:off x="6629195" y="4491249"/>
              <a:ext cx="516625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4" idx="0"/>
              <a:endCxn id="32" idx="4"/>
            </p:cNvCxnSpPr>
            <p:nvPr/>
          </p:nvCxnSpPr>
          <p:spPr>
            <a:xfrm rot="16200000" flipV="1">
              <a:off x="6999365" y="4121079"/>
              <a:ext cx="526563" cy="7502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7" idx="0"/>
              <a:endCxn id="32" idx="4"/>
            </p:cNvCxnSpPr>
            <p:nvPr/>
          </p:nvCxnSpPr>
          <p:spPr>
            <a:xfrm rot="16200000" flipV="1">
              <a:off x="7379472" y="3740972"/>
              <a:ext cx="516625" cy="15005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4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475" y="2543390"/>
            <a:ext cx="4918650" cy="346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156919" y="6114440"/>
            <a:ext cx="674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i="1" dirty="0"/>
              <a:t>http://diwww.epfl.ch/mantra/tutorial/english/rbf/html/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problem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115411" y="5257800"/>
            <a:ext cx="330297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>
            <a:off x="1463129" y="3607105"/>
            <a:ext cx="330297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5896711" y="5259388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5822893" y="5334794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3989329" y="5339556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67776" y="4343400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967776" y="2514600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915511" y="5414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47456" y="54133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66090" y="4160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66090" y="2331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Oval 60"/>
          <p:cNvSpPr/>
          <p:nvPr/>
        </p:nvSpPr>
        <p:spPr>
          <a:xfrm>
            <a:off x="3915511" y="4206339"/>
            <a:ext cx="274122" cy="274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5761238" y="2379127"/>
            <a:ext cx="274122" cy="274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5747456" y="4206339"/>
            <a:ext cx="274122" cy="27412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3915511" y="2377539"/>
            <a:ext cx="274122" cy="27412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784"/>
            <a:ext cx="8229600" cy="1143000"/>
          </a:xfrm>
        </p:spPr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524"/>
            <a:ext cx="8229600" cy="4525963"/>
          </a:xfrm>
        </p:spPr>
        <p:txBody>
          <a:bodyPr/>
          <a:lstStyle/>
          <a:p>
            <a:r>
              <a:rPr lang="en-US" dirty="0"/>
              <a:t>MLP, the most famous type of neural network</a:t>
            </a:r>
          </a:p>
        </p:txBody>
      </p:sp>
      <p:pic>
        <p:nvPicPr>
          <p:cNvPr id="4" name="Picture 3" descr="2layer_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0882" y="3319093"/>
            <a:ext cx="4690909" cy="3275351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1409215" y="2581831"/>
            <a:ext cx="1290917" cy="462045"/>
          </a:xfrm>
          <a:prstGeom prst="wedgeRectCallout">
            <a:avLst>
              <a:gd name="adj1" fmla="val 30195"/>
              <a:gd name="adj2" fmla="val 87849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3009900" y="2581831"/>
            <a:ext cx="1447800" cy="462045"/>
          </a:xfrm>
          <a:prstGeom prst="wedgeRectCallout">
            <a:avLst>
              <a:gd name="adj1" fmla="val 16661"/>
              <a:gd name="adj2" fmla="val 150713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hidden layer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876800" y="2581831"/>
            <a:ext cx="1485900" cy="462045"/>
          </a:xfrm>
          <a:prstGeom prst="wedgeRectCallout">
            <a:avLst>
              <a:gd name="adj1" fmla="val 10195"/>
              <a:gd name="adj2" fmla="val 257813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layer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685"/>
            <a:ext cx="8229600" cy="1143000"/>
          </a:xfrm>
        </p:spPr>
        <p:txBody>
          <a:bodyPr/>
          <a:lstStyle/>
          <a:p>
            <a:r>
              <a:rPr lang="en-US" dirty="0"/>
              <a:t>XOR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355"/>
            <a:ext cx="8229600" cy="3100753"/>
          </a:xfrm>
        </p:spPr>
        <p:txBody>
          <a:bodyPr/>
          <a:lstStyle/>
          <a:p>
            <a:r>
              <a:rPr lang="en-US" dirty="0"/>
              <a:t>2 inputs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2 hidden units (with outputs </a:t>
            </a:r>
            <a:r>
              <a:rPr lang="el-GR"/>
              <a:t>φ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l-GR"/>
              <a:t>φ</a:t>
            </a:r>
            <a:r>
              <a:rPr lang="en-US" baseline="-25000" dirty="0"/>
              <a:t>2</a:t>
            </a:r>
            <a:r>
              <a:rPr lang="en-US" dirty="0"/>
              <a:t>), one output</a:t>
            </a:r>
          </a:p>
          <a:p>
            <a:r>
              <a:rPr lang="en-US" dirty="0"/>
              <a:t>The parameters for two hidden units are set as</a:t>
            </a:r>
          </a:p>
          <a:p>
            <a:pPr lvl="1"/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dirty="0"/>
              <a:t> = &lt;0,0&gt;, </a:t>
            </a:r>
            <a:r>
              <a:rPr lang="en-US" i="1" dirty="0"/>
              <a:t>c</a:t>
            </a:r>
            <a:r>
              <a:rPr lang="en-US" i="1" baseline="-25000" dirty="0"/>
              <a:t>2</a:t>
            </a:r>
            <a:r>
              <a:rPr lang="en-US" dirty="0"/>
              <a:t> = &lt;1,1&gt;</a:t>
            </a:r>
          </a:p>
          <a:p>
            <a:pPr lvl="1"/>
            <a:r>
              <a:rPr lang="en-US" dirty="0"/>
              <a:t>the value of radius </a:t>
            </a:r>
            <a:r>
              <a:rPr lang="en-US" i="1" dirty="0"/>
              <a:t>r</a:t>
            </a:r>
            <a:r>
              <a:rPr lang="en-US" dirty="0"/>
              <a:t> is chosen such that 2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609494" y="4482040"/>
          <a:ext cx="1849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φ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φ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54"/>
          <p:cNvGrpSpPr/>
          <p:nvPr/>
        </p:nvGrpSpPr>
        <p:grpSpPr>
          <a:xfrm>
            <a:off x="1877157" y="4433164"/>
            <a:ext cx="2517527" cy="1987174"/>
            <a:chOff x="2321173" y="1963558"/>
            <a:chExt cx="2517527" cy="1987174"/>
          </a:xfrm>
        </p:grpSpPr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2754922" y="233289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754922" y="327660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4533900" y="2787134"/>
              <a:ext cx="304800" cy="3048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2356343" y="2148224"/>
              <a:ext cx="3868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b="1" dirty="0">
                  <a:solidFill>
                    <a:schemeClr val="accent2"/>
                  </a:solidFill>
                  <a:latin typeface="굴림" pitchFamily="50" charset="-127"/>
                  <a:ea typeface="굴림" pitchFamily="50" charset="-127"/>
                </a:rPr>
                <a:t>x</a:t>
              </a:r>
              <a:r>
                <a:rPr kumimoji="1" lang="en-US" altLang="ko-KR" b="1" baseline="-25000" dirty="0">
                  <a:solidFill>
                    <a:schemeClr val="accent2"/>
                  </a:solidFill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2321173" y="3091934"/>
              <a:ext cx="4220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b="1" dirty="0">
                  <a:solidFill>
                    <a:schemeClr val="accent2"/>
                  </a:solidFill>
                  <a:latin typeface="굴림" pitchFamily="50" charset="-127"/>
                  <a:ea typeface="굴림" pitchFamily="50" charset="-127"/>
                </a:rPr>
                <a:t>x</a:t>
              </a:r>
              <a:r>
                <a:rPr kumimoji="1" lang="en-US" altLang="ko-KR" b="1" baseline="-25000" dirty="0">
                  <a:solidFill>
                    <a:schemeClr val="accent2"/>
                  </a:solidFill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sp>
          <p:nvSpPr>
            <p:cNvPr id="61" name="Oval 10"/>
            <p:cNvSpPr>
              <a:spLocks noChangeArrowheads="1"/>
            </p:cNvSpPr>
            <p:nvPr/>
          </p:nvSpPr>
          <p:spPr bwMode="auto">
            <a:xfrm>
              <a:off x="3681051" y="233289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Text Box 43"/>
            <p:cNvSpPr txBox="1">
              <a:spLocks noChangeArrowheads="1"/>
            </p:cNvSpPr>
            <p:nvPr/>
          </p:nvSpPr>
          <p:spPr bwMode="auto">
            <a:xfrm>
              <a:off x="3619500" y="1963558"/>
              <a:ext cx="4103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b="1" i="1" dirty="0">
                  <a:solidFill>
                    <a:schemeClr val="folHlink"/>
                  </a:solidFill>
                  <a:latin typeface="굴림" pitchFamily="50" charset="-127"/>
                  <a:ea typeface="굴림" pitchFamily="50" charset="-127"/>
                </a:rPr>
                <a:t>h</a:t>
              </a:r>
              <a:r>
                <a:rPr kumimoji="1" lang="en-US" altLang="ko-KR" b="1" baseline="-25000" dirty="0">
                  <a:solidFill>
                    <a:schemeClr val="folHlink"/>
                  </a:solidFill>
                  <a:latin typeface="굴림" pitchFamily="50" charset="-127"/>
                  <a:ea typeface="굴림" pitchFamily="50" charset="-127"/>
                </a:rPr>
                <a:t>1</a:t>
              </a:r>
            </a:p>
          </p:txBody>
        </p:sp>
        <p:sp>
          <p:nvSpPr>
            <p:cNvPr id="63" name="Oval 10"/>
            <p:cNvSpPr>
              <a:spLocks noChangeArrowheads="1"/>
            </p:cNvSpPr>
            <p:nvPr/>
          </p:nvSpPr>
          <p:spPr bwMode="auto">
            <a:xfrm>
              <a:off x="3681051" y="3276600"/>
              <a:ext cx="304800" cy="304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3619500" y="3581400"/>
              <a:ext cx="4103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atinLnBrk="1">
                <a:spcBef>
                  <a:spcPct val="50000"/>
                </a:spcBef>
              </a:pPr>
              <a:r>
                <a:rPr kumimoji="1" lang="en-US" altLang="ko-KR" b="1" i="1" dirty="0">
                  <a:solidFill>
                    <a:schemeClr val="folHlink"/>
                  </a:solidFill>
                  <a:latin typeface="굴림" pitchFamily="50" charset="-127"/>
                  <a:ea typeface="굴림" pitchFamily="50" charset="-127"/>
                </a:rPr>
                <a:t>h</a:t>
              </a:r>
              <a:r>
                <a:rPr kumimoji="1" lang="en-US" altLang="ko-KR" b="1" baseline="-25000" dirty="0">
                  <a:solidFill>
                    <a:schemeClr val="folHlink"/>
                  </a:solidFill>
                  <a:latin typeface="굴림" pitchFamily="50" charset="-127"/>
                  <a:ea typeface="굴림" pitchFamily="50" charset="-127"/>
                </a:rPr>
                <a:t>2</a:t>
              </a:r>
            </a:p>
          </p:txBody>
        </p:sp>
        <p:cxnSp>
          <p:nvCxnSpPr>
            <p:cNvPr id="65" name="Straight Connector 64"/>
            <p:cNvCxnSpPr>
              <a:stCxn id="56" idx="6"/>
              <a:endCxn id="61" idx="2"/>
            </p:cNvCxnSpPr>
            <p:nvPr/>
          </p:nvCxnSpPr>
          <p:spPr>
            <a:xfrm>
              <a:off x="3059722" y="2485290"/>
              <a:ext cx="62132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7" idx="6"/>
              <a:endCxn id="63" idx="2"/>
            </p:cNvCxnSpPr>
            <p:nvPr/>
          </p:nvCxnSpPr>
          <p:spPr>
            <a:xfrm>
              <a:off x="3059722" y="3429000"/>
              <a:ext cx="621329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6" idx="6"/>
              <a:endCxn id="63" idx="2"/>
            </p:cNvCxnSpPr>
            <p:nvPr/>
          </p:nvCxnSpPr>
          <p:spPr>
            <a:xfrm>
              <a:off x="3059722" y="2485290"/>
              <a:ext cx="621329" cy="943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7" idx="6"/>
              <a:endCxn id="61" idx="2"/>
            </p:cNvCxnSpPr>
            <p:nvPr/>
          </p:nvCxnSpPr>
          <p:spPr>
            <a:xfrm flipV="1">
              <a:off x="3059722" y="2485290"/>
              <a:ext cx="621329" cy="9437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1" idx="6"/>
              <a:endCxn id="58" idx="2"/>
            </p:cNvCxnSpPr>
            <p:nvPr/>
          </p:nvCxnSpPr>
          <p:spPr>
            <a:xfrm>
              <a:off x="3985851" y="2485290"/>
              <a:ext cx="548049" cy="4542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3" idx="6"/>
              <a:endCxn id="58" idx="2"/>
            </p:cNvCxnSpPr>
            <p:nvPr/>
          </p:nvCxnSpPr>
          <p:spPr>
            <a:xfrm flipV="1">
              <a:off x="3985851" y="2939534"/>
              <a:ext cx="548049" cy="4894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962400" y="224491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/>
                <a:t>φ</a:t>
              </a:r>
              <a:r>
                <a:rPr lang="en-US" b="1" baseline="-25000" dirty="0"/>
                <a:t>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932938" y="3299991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/>
                <a:t>φ</a:t>
              </a:r>
              <a:r>
                <a:rPr lang="en-US" b="1" baseline="-25000" dirty="0"/>
                <a:t>2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>
            <a:off x="5450417" y="3835532"/>
            <a:ext cx="330297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>
            <a:off x="3798135" y="2184837"/>
            <a:ext cx="330297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8231717" y="3837120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8157899" y="3912526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6200000" flipH="1">
            <a:off x="6324335" y="3917288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302782" y="2921132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302782" y="1092332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50517" y="3992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82462" y="3991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01096" y="27380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001096" y="909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Oval 60"/>
          <p:cNvSpPr/>
          <p:nvPr/>
        </p:nvSpPr>
        <p:spPr>
          <a:xfrm>
            <a:off x="8110026" y="2647010"/>
            <a:ext cx="274122" cy="274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6457723" y="956859"/>
            <a:ext cx="274122" cy="274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rot="16200000" flipH="1">
            <a:off x="6193383" y="1149465"/>
            <a:ext cx="2247899" cy="2133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13997" y="2000679"/>
            <a:ext cx="4764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  <a:p>
            <a:r>
              <a:rPr lang="en-US" dirty="0"/>
              <a:t>1,0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74565" y="861649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15188" y="2551800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5521" y="3826007"/>
            <a:ext cx="330297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>
            <a:off x="-1126761" y="2175312"/>
            <a:ext cx="330297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306821" y="3827595"/>
            <a:ext cx="15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3233003" y="3903001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1399439" y="3907763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77886" y="2911607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77886" y="1082807"/>
            <a:ext cx="149224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25621" y="3983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57566" y="39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" y="2728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00" y="899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1325621" y="2774546"/>
            <a:ext cx="274122" cy="274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171348" y="947334"/>
            <a:ext cx="274122" cy="2741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157566" y="2774546"/>
            <a:ext cx="274122" cy="27412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325621" y="945746"/>
            <a:ext cx="274122" cy="27412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590292" y="882116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9910" y="2726941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0,0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9910" y="850536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0,1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90292" y="2726941"/>
            <a:ext cx="476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1,0</a:t>
            </a:r>
          </a:p>
        </p:txBody>
      </p:sp>
      <p:sp>
        <p:nvSpPr>
          <p:cNvPr id="43" name="Oval 42"/>
          <p:cNvSpPr/>
          <p:nvPr/>
        </p:nvSpPr>
        <p:spPr>
          <a:xfrm>
            <a:off x="6944903" y="2195617"/>
            <a:ext cx="274122" cy="27412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5477" y="4677509"/>
            <a:ext cx="643941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mapped into the feature space &lt; </a:t>
            </a:r>
            <a:r>
              <a:rPr lang="en-US" sz="2000" dirty="0">
                <a:sym typeface="Symbol" pitchFamily="18" charset="2"/>
              </a:rPr>
              <a:t>h</a:t>
            </a:r>
            <a:r>
              <a:rPr lang="en-US" sz="2000" b="1" baseline="-25000" dirty="0">
                <a:sym typeface="Symbol" pitchFamily="18" charset="2"/>
              </a:rPr>
              <a:t>1</a:t>
            </a:r>
            <a:r>
              <a:rPr lang="en-US" sz="2000" dirty="0"/>
              <a:t> , </a:t>
            </a:r>
            <a:r>
              <a:rPr lang="en-US" sz="2000" dirty="0">
                <a:sym typeface="Symbol" pitchFamily="18" charset="2"/>
              </a:rPr>
              <a:t>h</a:t>
            </a:r>
            <a:r>
              <a:rPr lang="en-US" sz="2000" b="1" baseline="-25000" dirty="0">
                <a:sym typeface="Symbol" pitchFamily="18" charset="2"/>
              </a:rPr>
              <a:t>2</a:t>
            </a:r>
            <a:r>
              <a:rPr lang="en-US" sz="2000" dirty="0"/>
              <a:t> &gt;, two classes become linearly separable.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So</a:t>
            </a:r>
            <a:r>
              <a:rPr lang="en-US" sz="2000" i="1" dirty="0"/>
              <a:t> </a:t>
            </a:r>
            <a:r>
              <a:rPr lang="en-US" sz="2000" dirty="0">
                <a:sym typeface="Symbol" pitchFamily="18" charset="2"/>
              </a:rPr>
              <a:t>a linear classifier with h</a:t>
            </a:r>
            <a:r>
              <a:rPr lang="en-US" sz="2000" b="1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dirty="0">
                <a:sym typeface="Bookshelf Symbol 4" pitchFamily="34" charset="2"/>
              </a:rPr>
              <a:t>x</a:t>
            </a:r>
            <a:r>
              <a:rPr lang="en-US" sz="2000" dirty="0">
                <a:sym typeface="Symbol" pitchFamily="18" charset="2"/>
              </a:rPr>
              <a:t>) and h</a:t>
            </a:r>
            <a:r>
              <a:rPr lang="en-US" sz="2000" b="1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dirty="0">
                <a:sym typeface="Bookshelf Symbol 4" pitchFamily="34" charset="2"/>
              </a:rPr>
              <a:t>x</a:t>
            </a:r>
            <a:r>
              <a:rPr lang="en-US" sz="2000" dirty="0">
                <a:sym typeface="Symbol" pitchFamily="18" charset="2"/>
              </a:rPr>
              <a:t>) as inputs can be used to solve the XOR problem.</a:t>
            </a:r>
            <a:r>
              <a:rPr lang="en-US" sz="2400" dirty="0">
                <a:sym typeface="Symbol" pitchFamily="18" charset="2"/>
              </a:rPr>
              <a:t> </a:t>
            </a: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Linear classifier is represented by the output layer.</a:t>
            </a:r>
          </a:p>
        </p:txBody>
      </p:sp>
      <p:graphicFrame>
        <p:nvGraphicFramePr>
          <p:cNvPr id="45" name="Content Placeholder 3"/>
          <p:cNvGraphicFramePr>
            <a:graphicFrameLocks/>
          </p:cNvGraphicFramePr>
          <p:nvPr/>
        </p:nvGraphicFramePr>
        <p:xfrm>
          <a:off x="7018745" y="4578859"/>
          <a:ext cx="18491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φ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φ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16"/>
            <a:ext cx="8229600" cy="1143000"/>
          </a:xfrm>
        </p:spPr>
        <p:txBody>
          <a:bodyPr/>
          <a:lstStyle/>
          <a:p>
            <a:r>
              <a:rPr lang="en-US" dirty="0"/>
              <a:t>RBF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14"/>
            <a:ext cx="8229600" cy="51878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Design decision</a:t>
            </a:r>
          </a:p>
          <a:p>
            <a:pPr lvl="1"/>
            <a:r>
              <a:rPr lang="en-US" dirty="0"/>
              <a:t>number of hidden neurons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max of neurons = number of input patterns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min of neurons = determine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more neurons  – more complex, smaller tolerance</a:t>
            </a:r>
            <a:endParaRPr lang="en-US" dirty="0"/>
          </a:p>
          <a:p>
            <a:r>
              <a:rPr lang="en-US" dirty="0"/>
              <a:t>Parameters to be learnt</a:t>
            </a:r>
          </a:p>
          <a:p>
            <a:pPr lvl="1"/>
            <a:r>
              <a:rPr lang="en-US" dirty="0"/>
              <a:t>centers</a:t>
            </a:r>
          </a:p>
          <a:p>
            <a:pPr lvl="1"/>
            <a:r>
              <a:rPr lang="en-US" dirty="0"/>
              <a:t>radii</a:t>
            </a:r>
          </a:p>
          <a:p>
            <a:pPr lvl="2"/>
            <a:r>
              <a:rPr lang="en-US" dirty="0"/>
              <a:t>A hidden neuron is more sensitive to data points near its center. This sensitivity may be tuned by adjusting the radius. </a:t>
            </a:r>
          </a:p>
          <a:p>
            <a:pPr lvl="2"/>
            <a:r>
              <a:rPr lang="en-US" dirty="0">
                <a:sym typeface="Symbol" pitchFamily="18" charset="2"/>
              </a:rPr>
              <a:t>smaller radius  fits training data better (overfitting)</a:t>
            </a:r>
            <a:endParaRPr lang="en-US" dirty="0"/>
          </a:p>
          <a:p>
            <a:pPr lvl="2"/>
            <a:r>
              <a:rPr lang="en-US" dirty="0"/>
              <a:t>larger radius </a:t>
            </a:r>
            <a:r>
              <a:rPr lang="en-US" dirty="0">
                <a:sym typeface="Symbol" pitchFamily="18" charset="2"/>
              </a:rPr>
              <a:t> less sensitivity, less overfitting, network of smaller size, faster execution</a:t>
            </a:r>
          </a:p>
          <a:p>
            <a:pPr lvl="1"/>
            <a:r>
              <a:rPr lang="en-US" dirty="0"/>
              <a:t>weights between hidden and output layers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7882"/>
            <a:ext cx="8229600" cy="5884433"/>
          </a:xfrm>
        </p:spPr>
        <p:txBody>
          <a:bodyPr/>
          <a:lstStyle/>
          <a:p>
            <a:r>
              <a:rPr lang="en-US" dirty="0"/>
              <a:t>Learning can be divide into two independent tasks: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Center and radii determination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Learning of output layer weights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71500" indent="-514350"/>
            <a:r>
              <a:rPr lang="en-US" dirty="0"/>
              <a:t>Learning strategies for RBF parameters</a:t>
            </a:r>
          </a:p>
          <a:p>
            <a:pPr marL="971550" lvl="1" indent="-514350"/>
            <a:r>
              <a:rPr lang="en-US" dirty="0"/>
              <a:t>Sample center position randomly from the training data</a:t>
            </a:r>
          </a:p>
          <a:p>
            <a:pPr marL="971550" lvl="1" indent="-514350"/>
            <a:r>
              <a:rPr lang="en-US" dirty="0"/>
              <a:t>Self-organized selection of centers</a:t>
            </a:r>
          </a:p>
          <a:p>
            <a:pPr marL="971550" lvl="1" indent="-514350"/>
            <a:r>
              <a:rPr lang="en-US" dirty="0"/>
              <a:t>Both layers are learnt using supervised learning</a:t>
            </a:r>
          </a:p>
          <a:p>
            <a:pPr marL="971550" lvl="1" indent="-514350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centers at random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Choose centers randomly from the training set.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Radius </a:t>
            </a:r>
            <a:r>
              <a:rPr lang="en-US" i="1" dirty="0"/>
              <a:t>r</a:t>
            </a:r>
            <a:r>
              <a:rPr lang="en-US" dirty="0"/>
              <a:t> is calculated as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Weights are found by means of numerical linear algebra approach.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>
                <a:ea typeface="굴림" pitchFamily="50" charset="-127"/>
              </a:rPr>
              <a:t>Requires a large training set for a satisfactory level of performance.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25666" name="Object 0"/>
          <p:cNvGraphicFramePr>
            <a:graphicFrameLocks noChangeAspect="1"/>
          </p:cNvGraphicFramePr>
          <p:nvPr/>
        </p:nvGraphicFramePr>
        <p:xfrm>
          <a:off x="1162871" y="2890190"/>
          <a:ext cx="5727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33" name="Equation" r:id="rId3" imgW="2819160" imgH="419040" progId="Equation.DSMT4">
                  <p:embed/>
                </p:oleObj>
              </mc:Choice>
              <mc:Fallback>
                <p:oleObj name="Equation" r:id="rId3" imgW="2819160" imgH="419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871" y="2890190"/>
                        <a:ext cx="5727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058"/>
            <a:ext cx="8229600" cy="1143000"/>
          </a:xfrm>
        </p:spPr>
        <p:txBody>
          <a:bodyPr/>
          <a:lstStyle/>
          <a:p>
            <a:r>
              <a:rPr lang="en-US" dirty="0"/>
              <a:t>Self-organized selection of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372"/>
            <a:ext cx="8229600" cy="5524048"/>
          </a:xfrm>
        </p:spPr>
        <p:txBody>
          <a:bodyPr>
            <a:normAutofit/>
          </a:bodyPr>
          <a:lstStyle/>
          <a:p>
            <a:r>
              <a:rPr lang="en-US" sz="2800" dirty="0"/>
              <a:t>centers are selected using k-means clustering algorithm</a:t>
            </a:r>
          </a:p>
          <a:p>
            <a:r>
              <a:rPr lang="en-US" sz="2800" dirty="0"/>
              <a:t>radii are usually found using </a:t>
            </a:r>
            <a:r>
              <a:rPr lang="en-US" sz="2800" i="1" dirty="0"/>
              <a:t>k</a:t>
            </a:r>
            <a:r>
              <a:rPr lang="en-US" sz="2800" dirty="0"/>
              <a:t>-NN</a:t>
            </a:r>
          </a:p>
          <a:p>
            <a:pPr lvl="1"/>
            <a:r>
              <a:rPr lang="en-US" sz="2400" dirty="0"/>
              <a:t>find </a:t>
            </a:r>
            <a:r>
              <a:rPr lang="en-US" sz="2400" i="1" dirty="0"/>
              <a:t>k</a:t>
            </a:r>
            <a:r>
              <a:rPr lang="en-US" sz="2400" dirty="0"/>
              <a:t>-nearest centers</a:t>
            </a:r>
          </a:p>
          <a:p>
            <a:pPr lvl="1"/>
            <a:r>
              <a:rPr lang="en-GB" sz="2400" dirty="0">
                <a:cs typeface="Arial" charset="0"/>
              </a:rPr>
              <a:t>The root-mean squared distance between the current cluster centre and its </a:t>
            </a:r>
            <a:r>
              <a:rPr lang="en-GB" sz="2400" i="1" dirty="0">
                <a:cs typeface="Arial" charset="0"/>
              </a:rPr>
              <a:t>k</a:t>
            </a:r>
            <a:r>
              <a:rPr lang="en-GB" sz="2400" dirty="0">
                <a:cs typeface="Arial" charset="0"/>
              </a:rPr>
              <a:t> (typically 2) nearest neighbours is calculated, and this is the value chosen for </a:t>
            </a:r>
            <a:r>
              <a:rPr lang="en-GB" sz="2400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GB" sz="2400" dirty="0">
                <a:cs typeface="Arial" charset="0"/>
              </a:rPr>
              <a:t>. </a:t>
            </a:r>
          </a:p>
          <a:p>
            <a:pPr lvl="1"/>
            <a:endParaRPr lang="en-GB" sz="2400" dirty="0">
              <a:cs typeface="Arial" charset="0"/>
            </a:endParaRPr>
          </a:p>
          <a:p>
            <a:pPr lvl="1"/>
            <a:endParaRPr lang="en-GB" sz="2400" dirty="0">
              <a:cs typeface="Arial" charset="0"/>
            </a:endParaRPr>
          </a:p>
          <a:p>
            <a:pPr lvl="1"/>
            <a:endParaRPr lang="en-GB" sz="2400" dirty="0">
              <a:cs typeface="Arial" charset="0"/>
            </a:endParaRPr>
          </a:p>
          <a:p>
            <a:r>
              <a:rPr lang="en-GB" sz="2800" dirty="0">
                <a:cs typeface="Arial" charset="0"/>
              </a:rPr>
              <a:t>The output layer is learnt using a gradient descent technique</a:t>
            </a:r>
          </a:p>
          <a:p>
            <a:pPr lvl="1"/>
            <a:endParaRPr lang="en-US" dirty="0"/>
          </a:p>
        </p:txBody>
      </p:sp>
      <p:graphicFrame>
        <p:nvGraphicFramePr>
          <p:cNvPr id="626691" name="Object 4"/>
          <p:cNvGraphicFramePr>
            <a:graphicFrameLocks noChangeAspect="1"/>
          </p:cNvGraphicFramePr>
          <p:nvPr/>
        </p:nvGraphicFramePr>
        <p:xfrm>
          <a:off x="3714881" y="4514833"/>
          <a:ext cx="2223340" cy="93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57" name="Equation" r:id="rId3" imgW="1231560" imgH="482400" progId="Equation.DSMT4">
                  <p:embed/>
                </p:oleObj>
              </mc:Choice>
              <mc:Fallback>
                <p:oleObj name="Equation" r:id="rId3" imgW="12315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881" y="4514833"/>
                        <a:ext cx="2223340" cy="932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 of all parameters (centers, radii, weights) using gradient descent.</a:t>
            </a:r>
          </a:p>
          <a:p>
            <a:r>
              <a:rPr lang="en-US" dirty="0"/>
              <a:t>Mathematical formulas for updating all of these parameters. They are not shown here, it is not necessary to scare you in such </a:t>
            </a:r>
            <a:r>
              <a:rPr lang="en-US"/>
              <a:t>a “nice”  </a:t>
            </a:r>
            <a:r>
              <a:rPr lang="en-US" dirty="0"/>
              <a:t>day.</a:t>
            </a:r>
          </a:p>
          <a:p>
            <a:r>
              <a:rPr lang="en-US" dirty="0"/>
              <a:t>Learning rate is used.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90"/>
            <a:ext cx="8229600" cy="1143000"/>
          </a:xfrm>
        </p:spPr>
        <p:txBody>
          <a:bodyPr/>
          <a:lstStyle/>
          <a:p>
            <a:r>
              <a:rPr lang="en-US" dirty="0"/>
              <a:t>Advantages/disadvantages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652"/>
            <a:ext cx="8229600" cy="49296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>
                <a:cs typeface="Arial" charset="0"/>
              </a:rPr>
              <a:t>RBFN trains faster than a MLP </a:t>
            </a:r>
          </a:p>
          <a:p>
            <a:pPr algn="just"/>
            <a:r>
              <a:rPr lang="en-GB" dirty="0">
                <a:cs typeface="Arial" charset="0"/>
              </a:rPr>
              <a:t>Although the RBFN is quick to train, when training is finished and it is being used it is slower than a MLP.</a:t>
            </a:r>
          </a:p>
          <a:p>
            <a:pPr algn="just"/>
            <a:r>
              <a:rPr lang="en-GB" dirty="0">
                <a:cs typeface="Arial" charset="0"/>
              </a:rPr>
              <a:t>RBFN are essentially well tried statistical techniques being presented as neural networks. Learning mechanisms in statistical neural networks are not biologically plausible.</a:t>
            </a:r>
          </a:p>
          <a:p>
            <a:pPr algn="just"/>
            <a:r>
              <a:rPr lang="en-GB" dirty="0">
                <a:cs typeface="Arial" charset="0"/>
              </a:rPr>
              <a:t>RBFN can give “I don’t know” answer.</a:t>
            </a:r>
          </a:p>
          <a:p>
            <a:pPr algn="just"/>
            <a:r>
              <a:rPr lang="en-GB" dirty="0">
                <a:cs typeface="Arial" charset="0"/>
              </a:rPr>
              <a:t>RBFN construct local approximations to non-linear I/O mapping. MLP construct global approximations to non-linear I/O mapping.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by one neuron</a:t>
            </a:r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/>
        </p:nvGraphicFramePr>
        <p:xfrm>
          <a:off x="399684" y="2809509"/>
          <a:ext cx="4816475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09" name="Equation" r:id="rId3" imgW="2057400" imgH="685800" progId="Equation.DSMT4">
                  <p:embed/>
                </p:oleObj>
              </mc:Choice>
              <mc:Fallback>
                <p:oleObj name="Equation" r:id="rId3" imgW="2057400" imgH="685800" progId="Equation.DSMT4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84" y="2809509"/>
                        <a:ext cx="4816475" cy="160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neuron_with_bias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28167" y="1967947"/>
            <a:ext cx="3148197" cy="3448114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5931877" y="5638800"/>
            <a:ext cx="914400" cy="398585"/>
          </a:xfrm>
          <a:prstGeom prst="wedgeRectCallout">
            <a:avLst>
              <a:gd name="adj1" fmla="val -45192"/>
              <a:gd name="adj2" fmla="val -79100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951784" y="5005754"/>
            <a:ext cx="914400" cy="398585"/>
          </a:xfrm>
          <a:prstGeom prst="wedgeRectCallout">
            <a:avLst>
              <a:gd name="adj1" fmla="val -45192"/>
              <a:gd name="adj2" fmla="val -79100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8053754" y="3001108"/>
            <a:ext cx="914400" cy="398585"/>
          </a:xfrm>
          <a:prstGeom prst="wedgeRectCallout">
            <a:avLst>
              <a:gd name="adj1" fmla="val 38141"/>
              <a:gd name="adj2" fmla="val 94429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5263662" y="1312985"/>
            <a:ext cx="679938" cy="398585"/>
          </a:xfrm>
          <a:prstGeom prst="wedgeRectCallout">
            <a:avLst>
              <a:gd name="adj1" fmla="val 38141"/>
              <a:gd name="adj2" fmla="val 94429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bias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975230" y="1981200"/>
            <a:ext cx="1242647" cy="633048"/>
          </a:xfrm>
          <a:prstGeom prst="wedgeRectCallout">
            <a:avLst>
              <a:gd name="adj1" fmla="val 2292"/>
              <a:gd name="adj2" fmla="val 201836"/>
            </a:avLst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ist_tan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252575"/>
            <a:ext cx="9144000" cy="2492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924" y="6015335"/>
            <a:ext cx="347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 (sigmoid, unipolar)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378" y="6015335"/>
            <a:ext cx="1891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tanh (bipolar)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44960" y="2025772"/>
          <a:ext cx="1814607" cy="76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69" name="Equation" r:id="rId4" imgW="939600" imgH="393480" progId="Equation.DSMT4">
                  <p:embed/>
                </p:oleObj>
              </mc:Choice>
              <mc:Fallback>
                <p:oleObj name="Equation" r:id="rId4" imgW="93960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60" y="2025772"/>
                        <a:ext cx="1814607" cy="760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Nonlinear activation functions</a:t>
            </a:r>
          </a:p>
        </p:txBody>
      </p:sp>
      <p:graphicFrame>
        <p:nvGraphicFramePr>
          <p:cNvPr id="783364" name="Object 4"/>
          <p:cNvGraphicFramePr>
            <a:graphicFrameLocks noChangeAspect="1"/>
          </p:cNvGraphicFramePr>
          <p:nvPr/>
        </p:nvGraphicFramePr>
        <p:xfrm>
          <a:off x="5473944" y="1978880"/>
          <a:ext cx="23050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370" name="Equation" r:id="rId6" imgW="1193760" imgH="419040" progId="Equation.DSMT4">
                  <p:embed/>
                </p:oleObj>
              </mc:Choice>
              <mc:Fallback>
                <p:oleObj name="Equation" r:id="rId6" imgW="119376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44" y="1978880"/>
                        <a:ext cx="23050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9"/>
            <a:ext cx="8229600" cy="1143000"/>
          </a:xfrm>
        </p:spPr>
        <p:txBody>
          <a:bodyPr/>
          <a:lstStyle/>
          <a:p>
            <a:r>
              <a:rPr lang="en-US" dirty="0"/>
              <a:t>Backpropagation training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847492"/>
          </a:xfrm>
        </p:spPr>
        <p:txBody>
          <a:bodyPr>
            <a:normAutofit fontScale="92500"/>
          </a:bodyPr>
          <a:lstStyle/>
          <a:p>
            <a:r>
              <a:rPr lang="en-US" dirty="0"/>
              <a:t>MLP is trained by </a:t>
            </a:r>
            <a:r>
              <a:rPr lang="en-US" b="1" dirty="0">
                <a:solidFill>
                  <a:srgbClr val="FF0000"/>
                </a:solidFill>
              </a:rPr>
              <a:t>backpropagation</a:t>
            </a:r>
            <a:r>
              <a:rPr lang="en-US" dirty="0"/>
              <a:t>.</a:t>
            </a:r>
          </a:p>
          <a:p>
            <a:r>
              <a:rPr lang="en-US" dirty="0"/>
              <a:t>forward pass</a:t>
            </a:r>
          </a:p>
          <a:p>
            <a:pPr lvl="1"/>
            <a:r>
              <a:rPr lang="en-US" dirty="0"/>
              <a:t>present a training sample to the neural network</a:t>
            </a:r>
          </a:p>
          <a:p>
            <a:pPr lvl="1"/>
            <a:r>
              <a:rPr lang="en-US" dirty="0"/>
              <a:t>calculate the error (MSE) in each output neuron</a:t>
            </a:r>
          </a:p>
          <a:p>
            <a:r>
              <a:rPr lang="en-US" dirty="0"/>
              <a:t>backward pass</a:t>
            </a:r>
          </a:p>
          <a:p>
            <a:pPr lvl="1"/>
            <a:r>
              <a:rPr lang="en-US" dirty="0"/>
              <a:t>first calculate gradient for hidden-to-output weights</a:t>
            </a:r>
          </a:p>
          <a:p>
            <a:pPr lvl="1"/>
            <a:r>
              <a:rPr lang="en-US" dirty="0"/>
              <a:t>then calculate gradient for input-to-hidden weights</a:t>
            </a:r>
          </a:p>
          <a:p>
            <a:pPr lvl="2"/>
            <a:r>
              <a:rPr lang="en-US" dirty="0"/>
              <a:t>the knowledge of grad</a:t>
            </a:r>
            <a:r>
              <a:rPr lang="en-US" baseline="-25000" dirty="0"/>
              <a:t>hidden-output</a:t>
            </a:r>
            <a:r>
              <a:rPr lang="en-US" dirty="0"/>
              <a:t> is necessary to calculate grad</a:t>
            </a:r>
            <a:r>
              <a:rPr lang="en-US" baseline="-25000" dirty="0"/>
              <a:t>input-hidden</a:t>
            </a:r>
          </a:p>
          <a:p>
            <a:pPr lvl="1"/>
            <a:r>
              <a:rPr lang="en-US" dirty="0"/>
              <a:t>update the weights in the network</a:t>
            </a:r>
          </a:p>
        </p:txBody>
      </p:sp>
      <p:graphicFrame>
        <p:nvGraphicFramePr>
          <p:cNvPr id="799745" name="Object 1"/>
          <p:cNvGraphicFramePr>
            <a:graphicFrameLocks noChangeAspect="1"/>
          </p:cNvGraphicFramePr>
          <p:nvPr/>
        </p:nvGraphicFramePr>
        <p:xfrm>
          <a:off x="4393590" y="6180138"/>
          <a:ext cx="45862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8" name="Equation" r:id="rId4" imgW="1993680" imgH="228600" progId="Equation.DSMT4">
                  <p:embed/>
                </p:oleObj>
              </mc:Choice>
              <mc:Fallback>
                <p:oleObj name="Equation" r:id="rId4" imgW="199368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590" y="6180138"/>
                        <a:ext cx="4586288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layer_n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8605" y="1232111"/>
            <a:ext cx="6169967" cy="430807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839558" y="376514"/>
            <a:ext cx="6088828" cy="731520"/>
          </a:xfrm>
          <a:prstGeom prst="rightArrow">
            <a:avLst/>
          </a:prstGeom>
          <a:solidFill>
            <a:srgbClr val="FFFF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signal propagates forward</a:t>
            </a:r>
          </a:p>
        </p:txBody>
      </p:sp>
      <p:sp>
        <p:nvSpPr>
          <p:cNvPr id="8" name="Left Arrow 7"/>
          <p:cNvSpPr/>
          <p:nvPr/>
        </p:nvSpPr>
        <p:spPr>
          <a:xfrm>
            <a:off x="1861049" y="5638800"/>
            <a:ext cx="6067337" cy="731522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 propagates backward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14744"/>
          </a:xfrm>
        </p:spPr>
        <p:txBody>
          <a:bodyPr/>
          <a:lstStyle/>
          <a:p>
            <a:r>
              <a:rPr lang="en-US" dirty="0"/>
              <a:t>Radial Basis Function Networks</a:t>
            </a:r>
            <a:br>
              <a:rPr lang="en-US" dirty="0"/>
            </a:br>
            <a:r>
              <a:rPr lang="en-US" dirty="0"/>
              <a:t>(new stuff)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Radial Basis Function (RBF)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600200"/>
            <a:ext cx="8440616" cy="4906108"/>
          </a:xfrm>
        </p:spPr>
        <p:txBody>
          <a:bodyPr/>
          <a:lstStyle/>
          <a:p>
            <a:r>
              <a:rPr lang="en-GB" dirty="0">
                <a:cs typeface="Times New Roman" pitchFamily="18" charset="0"/>
              </a:rPr>
              <a:t>Becoming an increasingly popular neural network.</a:t>
            </a:r>
          </a:p>
          <a:p>
            <a:r>
              <a:rPr lang="en-GB" dirty="0">
                <a:cs typeface="Times New Roman" pitchFamily="18" charset="0"/>
              </a:rPr>
              <a:t>Is probably the main rival to the MLP.</a:t>
            </a:r>
          </a:p>
          <a:p>
            <a:r>
              <a:rPr lang="en-US" dirty="0"/>
              <a:t>Completely different approach by viewing the design of a neural network as an approximation problem in high-dimensional space.</a:t>
            </a:r>
          </a:p>
          <a:p>
            <a:r>
              <a:rPr lang="en-US" dirty="0"/>
              <a:t>Uses </a:t>
            </a:r>
            <a:r>
              <a:rPr lang="en-US" b="1" dirty="0"/>
              <a:t>radial functions </a:t>
            </a:r>
            <a:r>
              <a:rPr lang="en-US" dirty="0"/>
              <a:t>as activation function.</a:t>
            </a:r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577"/>
            <a:ext cx="8229600" cy="1143000"/>
          </a:xfrm>
        </p:spPr>
        <p:txBody>
          <a:bodyPr/>
          <a:lstStyle/>
          <a:p>
            <a:r>
              <a:rPr lang="en-US" dirty="0"/>
              <a:t>Gaussian RBF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355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Typical radial function is the </a:t>
            </a:r>
            <a:r>
              <a:rPr lang="en-US" b="1" dirty="0">
                <a:solidFill>
                  <a:srgbClr val="FF0000"/>
                </a:solidFill>
              </a:rPr>
              <a:t>Gaussian RBF </a:t>
            </a:r>
            <a:r>
              <a:rPr lang="en-US" dirty="0"/>
              <a:t>(monotonically decreases with distance from the center).</a:t>
            </a:r>
          </a:p>
          <a:p>
            <a:pPr>
              <a:lnSpc>
                <a:spcPct val="90000"/>
              </a:lnSpc>
            </a:pPr>
            <a:r>
              <a:rPr lang="en-US" dirty="0"/>
              <a:t>Their response decreases with distance from a central point.</a:t>
            </a:r>
          </a:p>
          <a:p>
            <a:pPr>
              <a:lnSpc>
                <a:spcPct val="90000"/>
              </a:lnSpc>
            </a:pPr>
            <a:r>
              <a:rPr lang="en-US" dirty="0"/>
              <a:t>Parameters: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center </a:t>
            </a:r>
            <a:r>
              <a:rPr lang="en-US" b="1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width (radius </a:t>
            </a:r>
            <a:r>
              <a:rPr lang="en-US" i="1" dirty="0"/>
              <a:t>r</a:t>
            </a:r>
            <a:r>
              <a:rPr lang="en-US" dirty="0"/>
              <a:t>)</a:t>
            </a:r>
          </a:p>
        </p:txBody>
      </p:sp>
      <p:pic>
        <p:nvPicPr>
          <p:cNvPr id="4" name="Content Placeholder 5" descr="gaussia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3516" y="3796872"/>
            <a:ext cx="3895899" cy="24749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80550" y="6069597"/>
            <a:ext cx="1146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1" dirty="0"/>
              <a:t>c</a:t>
            </a:r>
            <a:r>
              <a:rPr lang="en-US" sz="2400" dirty="0"/>
              <a:t> - </a:t>
            </a:r>
            <a:r>
              <a:rPr lang="en-US" dirty="0"/>
              <a:t>center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25660" y="4876798"/>
            <a:ext cx="633046" cy="1"/>
          </a:xfrm>
          <a:prstGeom prst="straightConnector1">
            <a:avLst/>
          </a:prstGeom>
          <a:ln w="1905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917842" y="4897290"/>
            <a:ext cx="7570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/>
              <a:t>r</a:t>
            </a:r>
          </a:p>
          <a:p>
            <a:pPr algn="ctr"/>
            <a:r>
              <a:rPr lang="en-US" dirty="0"/>
              <a:t>radius</a:t>
            </a:r>
          </a:p>
        </p:txBody>
      </p:sp>
      <p:graphicFrame>
        <p:nvGraphicFramePr>
          <p:cNvPr id="620546" name="Object 2"/>
          <p:cNvGraphicFramePr>
            <a:graphicFrameLocks noChangeAspect="1"/>
          </p:cNvGraphicFramePr>
          <p:nvPr/>
        </p:nvGraphicFramePr>
        <p:xfrm>
          <a:off x="3809999" y="3785332"/>
          <a:ext cx="2203938" cy="733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9" name="Equation" r:id="rId5" imgW="1447560" imgH="482400" progId="Equation.DSMT4">
                  <p:embed/>
                </p:oleObj>
              </mc:Choice>
              <mc:Fallback>
                <p:oleObj name="Equation" r:id="rId5" imgW="14475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999" y="3785332"/>
                        <a:ext cx="2203938" cy="7339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1230</Words>
  <Application>Microsoft Office PowerPoint</Application>
  <PresentationFormat>Экран (4:3)</PresentationFormat>
  <Paragraphs>239</Paragraphs>
  <Slides>27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굴림</vt:lpstr>
      <vt:lpstr>Calibri</vt:lpstr>
      <vt:lpstr>Arial</vt:lpstr>
      <vt:lpstr>Office Theme</vt:lpstr>
      <vt:lpstr>Equation</vt:lpstr>
      <vt:lpstr>Picture</vt:lpstr>
      <vt:lpstr>Last lecture summary</vt:lpstr>
      <vt:lpstr>Multilayer perceptron</vt:lpstr>
      <vt:lpstr>Processing by one neuron</vt:lpstr>
      <vt:lpstr>Nonlinear activation functions</vt:lpstr>
      <vt:lpstr>Backpropagation training algorithm</vt:lpstr>
      <vt:lpstr>Презентация PowerPoint</vt:lpstr>
      <vt:lpstr>Radial Basis Function Networks (new stuff)</vt:lpstr>
      <vt:lpstr>Radial Basis Function (RBF) Network</vt:lpstr>
      <vt:lpstr>Gaussian RBF</vt:lpstr>
      <vt:lpstr>Local vs. global units</vt:lpstr>
      <vt:lpstr>Презентация PowerPoint</vt:lpstr>
      <vt:lpstr>RBFN architecture</vt:lpstr>
      <vt:lpstr>Презентация PowerPoint</vt:lpstr>
      <vt:lpstr>Презентация PowerPoint</vt:lpstr>
      <vt:lpstr>Clustering</vt:lpstr>
      <vt:lpstr>Презентация PowerPoint</vt:lpstr>
      <vt:lpstr>RBFN for classification</vt:lpstr>
      <vt:lpstr>RBFN for regression</vt:lpstr>
      <vt:lpstr>XOR problem</vt:lpstr>
      <vt:lpstr>XOR problem</vt:lpstr>
      <vt:lpstr>Презентация PowerPoint</vt:lpstr>
      <vt:lpstr>RBF Learning</vt:lpstr>
      <vt:lpstr>Презентация PowerPoint</vt:lpstr>
      <vt:lpstr>Select centers at random</vt:lpstr>
      <vt:lpstr>Self-organized selection of centers</vt:lpstr>
      <vt:lpstr>Supervised learning</vt:lpstr>
      <vt:lpstr>Advantages/disadvantages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Enemy</dc:creator>
  <cp:lastModifiedBy>Пантюхин Дмитрий Валерьевич</cp:lastModifiedBy>
  <cp:revision>1260</cp:revision>
  <dcterms:created xsi:type="dcterms:W3CDTF">2010-02-11T15:21:40Z</dcterms:created>
  <dcterms:modified xsi:type="dcterms:W3CDTF">2020-10-13T16:37:53Z</dcterms:modified>
</cp:coreProperties>
</file>