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+mRpsS+bjG6pIybN9ZRiNSPa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QFzfSKP0kU5oijW0myvQffuM88ZO1QxF/view?usp=sharing" TargetMode="External"/><Relationship Id="rId6" Type="http://schemas.openxmlformats.org/officeDocument/2006/relationships/image" Target="../media/image22.png"/><Relationship Id="rId7" Type="http://schemas.openxmlformats.org/officeDocument/2006/relationships/hyperlink" Target="https://github.com/cleverhans-lab/cleverhans" TargetMode="External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hackaday.com/2018/04/15/one-pixel-attack-fools-neural-networks/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hyperlink" Target="https://www.semanticscholar.org/paper/Robust-Physical-World-Attacks-on-Deep-Learning-Eykholt-Evtimov/f0c5991dbb130fa6b5de011cf7a04f6ed815ef6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habr.com/ru/company/dsec/blog/437092/" TargetMode="External"/><Relationship Id="rId6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4" name="Google Shape;94;p1"/>
          <p:cNvSpPr txBox="1"/>
          <p:nvPr>
            <p:ph type="title"/>
          </p:nvPr>
        </p:nvSpPr>
        <p:spPr>
          <a:xfrm>
            <a:off x="1055235" y="2894769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Состязательные атаки на нейронные сети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Метод быстрого знака градиента</a:t>
            </a:r>
            <a:endParaRPr/>
          </a:p>
        </p:txBody>
      </p:sp>
      <p:sp>
        <p:nvSpPr>
          <p:cNvPr id="211" name="Google Shape;211;p10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884" y="1405714"/>
            <a:ext cx="11446232" cy="404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Эксперимент</a:t>
            </a:r>
            <a:endParaRPr/>
          </a:p>
        </p:txBody>
      </p:sp>
      <p:sp>
        <p:nvSpPr>
          <p:cNvPr id="223" name="Google Shape;223;p1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562063" y="1009494"/>
            <a:ext cx="8812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https://drive.google.com/file/d/1QFzfSKP0kU5oijW0myvQffuM88ZO1QxF/view?usp=sharing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396081"/>
            <a:ext cx="10649213" cy="39114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421526" y="5465578"/>
            <a:ext cx="34541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Исходная картинка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распознается сетью VGG верно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3875713" y="5453145"/>
            <a:ext cx="34541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Атакованная картинка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распознается сетью VGG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верно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тем классом, который мы захотели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415867" y="5356457"/>
            <a:ext cx="34541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Разница между картинками в 100 кратном масштабе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10729383" y="2216304"/>
            <a:ext cx="137541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https://github.com/cleverhans-lab/cleverhans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30" name="Google Shape;23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43597" y="1132639"/>
            <a:ext cx="1279473" cy="10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Одно- и мало- пиксельные атаки</a:t>
            </a:r>
            <a:endParaRPr/>
          </a:p>
        </p:txBody>
      </p:sp>
      <p:sp>
        <p:nvSpPr>
          <p:cNvPr id="241" name="Google Shape;241;p1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153798" y="6553537"/>
            <a:ext cx="7839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https://hackaday.com/2018/04/15/one-pixel-attack-fools-neural-networks/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527" y="3047713"/>
            <a:ext cx="7018145" cy="350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798" y="843059"/>
            <a:ext cx="9181452" cy="226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38600" y="1990502"/>
            <a:ext cx="1037590" cy="341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Физические атаки</a:t>
            </a:r>
            <a:endParaRPr/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622" y="1467464"/>
            <a:ext cx="7352317" cy="53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503316" y="881520"/>
            <a:ext cx="115348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https://www.semanticscholar.org/paper/Robust-Physical-World-Attacks-on-Deep-Learning-Eykholt-Evtimov/f0c5991dbb130fa6b5de011cf7a04f6ed815ef68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Атаки черного ящика</a:t>
            </a:r>
            <a:endParaRPr/>
          </a:p>
        </p:txBody>
      </p:sp>
      <p:sp>
        <p:nvSpPr>
          <p:cNvPr id="269" name="Google Shape;269;p1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503316" y="881520"/>
            <a:ext cx="115348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https://habr.com/ru/company/dsec/blog/437092/</a:t>
            </a: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6932" y="1216837"/>
            <a:ext cx="6349068" cy="55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5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Защита от соревновательных атак</a:t>
            </a:r>
            <a:endParaRPr/>
          </a:p>
        </p:txBody>
      </p:sp>
      <p:sp>
        <p:nvSpPr>
          <p:cNvPr id="282" name="Google Shape;282;p15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3" name="Google Shape;283;p15"/>
          <p:cNvSpPr txBox="1"/>
          <p:nvPr/>
        </p:nvSpPr>
        <p:spPr>
          <a:xfrm>
            <a:off x="369116" y="1333850"/>
            <a:ext cx="105021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Упрощать модель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Очистка данных</a:t>
            </a:r>
            <a:endParaRPr/>
          </a:p>
        </p:txBody>
      </p:sp>
      <p:pic>
        <p:nvPicPr>
          <p:cNvPr id="284" name="Google Shape;28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6964" y="1687908"/>
            <a:ext cx="5583254" cy="449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6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Защита от соревновательных атак</a:t>
            </a:r>
            <a:endParaRPr/>
          </a:p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369116" y="1333850"/>
            <a:ext cx="105021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Трансформация данных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116" y="2659808"/>
            <a:ext cx="11425568" cy="370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Защита от соревновательных атак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369116" y="1333850"/>
            <a:ext cx="105021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Соревновательная аугментация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873" y="2490970"/>
            <a:ext cx="10940853" cy="250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Другие виды атак</a:t>
            </a:r>
            <a:endParaRPr/>
          </a:p>
        </p:txBody>
      </p:sp>
      <p:sp>
        <p:nvSpPr>
          <p:cNvPr id="321" name="Google Shape;321;p18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5203" y="1102596"/>
            <a:ext cx="3356423" cy="220749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 txBox="1"/>
          <p:nvPr/>
        </p:nvSpPr>
        <p:spPr>
          <a:xfrm>
            <a:off x="235586" y="1493134"/>
            <a:ext cx="730313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Отравление данных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Атаки на вычислительную инфраструктуру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Фишинг данных из переобученных моделей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– отказ в обслуживании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др.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587" y="4174817"/>
            <a:ext cx="11085881" cy="2416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Генеративно-состязательные сети</a:t>
            </a:r>
            <a:endParaRPr/>
          </a:p>
        </p:txBody>
      </p:sp>
      <p:sp>
        <p:nvSpPr>
          <p:cNvPr id="335" name="Google Shape;335;p19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3693" y="1132639"/>
            <a:ext cx="7263598" cy="495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Сети типа VGG</a:t>
            </a:r>
            <a:endParaRPr b="1"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341" y="1489991"/>
            <a:ext cx="11601072" cy="3030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62781" y="4983037"/>
            <a:ext cx="25499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классов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3012661" y="4983037"/>
            <a:ext cx="42415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млн изображений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290047" y="4988249"/>
            <a:ext cx="42415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75% качество в ТОП1</a:t>
            </a:r>
            <a:b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90% качество в ТОП5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2712720" y="1132639"/>
            <a:ext cx="43014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 млн. параметров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7012752" y="1117851"/>
            <a:ext cx="502544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2-3 недели обучения на 4 NVIDIA Titan Black GPU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07345" y="6394284"/>
            <a:ext cx="11368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https://paperswithcode.com/paper/very-deep-convolutional-networks-for-large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Соревновательные атаки</a:t>
            </a:r>
            <a:endParaRPr/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3482" y="881669"/>
            <a:ext cx="3531587" cy="558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Соревновательные атаки</a:t>
            </a:r>
            <a:endParaRPr/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5181" y="932004"/>
            <a:ext cx="3749744" cy="5491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обака, внутренний, белый, млекопитающее&#10;&#10;Автоматически созданное описание" id="137" name="Google Shape;13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40582">
            <a:off x="9934951" y="5081544"/>
            <a:ext cx="1682944" cy="126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Соревновательные атаки</a:t>
            </a:r>
            <a:endParaRPr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текст, млекопитающее, снимок экрана&#10;&#10;Автоматически созданное описание"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804" y="1100314"/>
            <a:ext cx="11746402" cy="466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Соревновательные атаки</a:t>
            </a:r>
            <a:endParaRPr/>
          </a:p>
        </p:txBody>
      </p:sp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906" y="1132639"/>
            <a:ext cx="2209992" cy="209568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3510951" y="1639019"/>
            <a:ext cx="74303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не случайный шум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специально подобранный для обмана сети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Искусственный нейрон </a:t>
            </a:r>
            <a:endParaRPr/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050" y="1882853"/>
            <a:ext cx="6169361" cy="418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6">
            <a:alphaModFix/>
          </a:blip>
          <a:srcRect b="0" l="0" r="0" t="19322"/>
          <a:stretch/>
        </p:blipFill>
        <p:spPr>
          <a:xfrm>
            <a:off x="7294690" y="1192593"/>
            <a:ext cx="4381500" cy="245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Атака на один нейрон</a:t>
            </a:r>
            <a:endParaRPr/>
          </a:p>
        </p:txBody>
      </p:sp>
      <p:sp>
        <p:nvSpPr>
          <p:cNvPr id="186" name="Google Shape;186;p8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919" y="805882"/>
            <a:ext cx="10867062" cy="38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822" y="5000973"/>
            <a:ext cx="11845256" cy="17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Нейронные сети распознавания изображений</a:t>
            </a:r>
            <a:endParaRPr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1530" y="1132639"/>
            <a:ext cx="71437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2022-08-24T11:32:02Z</dcterms:created>
  <dc:creator>123</dc:creator>
</cp:coreProperties>
</file>