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Bav5vXpqTVdiacEj0qAtv8TBB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40.png"/><Relationship Id="rId9" Type="http://schemas.openxmlformats.org/officeDocument/2006/relationships/image" Target="../media/image24.jpg"/><Relationship Id="rId5" Type="http://schemas.openxmlformats.org/officeDocument/2006/relationships/hyperlink" Target="https://en.wikipedia.org/wiki/Hopfield_network" TargetMode="External"/><Relationship Id="rId6" Type="http://schemas.openxmlformats.org/officeDocument/2006/relationships/image" Target="../media/image36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image" Target="../media/image44.png"/><Relationship Id="rId10" Type="http://schemas.openxmlformats.org/officeDocument/2006/relationships/image" Target="../media/image42.png"/><Relationship Id="rId9" Type="http://schemas.openxmlformats.org/officeDocument/2006/relationships/image" Target="../media/image30.png"/><Relationship Id="rId5" Type="http://schemas.openxmlformats.org/officeDocument/2006/relationships/image" Target="../media/image28.png"/><Relationship Id="rId6" Type="http://schemas.openxmlformats.org/officeDocument/2006/relationships/image" Target="../media/image37.png"/><Relationship Id="rId7" Type="http://schemas.openxmlformats.org/officeDocument/2006/relationships/image" Target="../media/image34.png"/><Relationship Id="rId8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6.png"/><Relationship Id="rId6" Type="http://schemas.openxmlformats.org/officeDocument/2006/relationships/image" Target="../media/image4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45.png"/><Relationship Id="rId5" Type="http://schemas.openxmlformats.org/officeDocument/2006/relationships/image" Target="../media/image41.png"/><Relationship Id="rId6" Type="http://schemas.openxmlformats.org/officeDocument/2006/relationships/image" Target="../media/image32.png"/><Relationship Id="rId7" Type="http://schemas.openxmlformats.org/officeDocument/2006/relationships/image" Target="../media/image38.png"/><Relationship Id="rId8" Type="http://schemas.openxmlformats.org/officeDocument/2006/relationships/image" Target="../media/image4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5" Type="http://schemas.openxmlformats.org/officeDocument/2006/relationships/hyperlink" Target="https://ru.wikipedia.org/wiki/%D0%A1%D0%B8%D0%B3%D0%BD%D0%B0%D0%BB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11.jpg"/><Relationship Id="rId6" Type="http://schemas.openxmlformats.org/officeDocument/2006/relationships/image" Target="../media/image12.gif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27.png"/><Relationship Id="rId9" Type="http://schemas.openxmlformats.org/officeDocument/2006/relationships/image" Target="../media/image18.png"/><Relationship Id="rId5" Type="http://schemas.openxmlformats.org/officeDocument/2006/relationships/image" Target="../media/image23.jp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1"/>
          <p:cNvSpPr txBox="1"/>
          <p:nvPr>
            <p:ph type="title"/>
          </p:nvPr>
        </p:nvSpPr>
        <p:spPr>
          <a:xfrm>
            <a:off x="1055235" y="2894769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Рекуррентные нейронные сети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Рекуррентная сеть Хопфилда </a:t>
            </a:r>
            <a:br>
              <a:rPr b="1" lang="ru-RU"/>
            </a:br>
            <a:r>
              <a:rPr b="1" lang="ru-RU"/>
              <a:t>и ассоциативная память</a:t>
            </a:r>
            <a:endParaRPr/>
          </a:p>
        </p:txBody>
      </p:sp>
      <p:sp>
        <p:nvSpPr>
          <p:cNvPr id="230" name="Google Shape;230;p1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1" name="Google Shape;231;p11"/>
          <p:cNvSpPr txBox="1"/>
          <p:nvPr/>
        </p:nvSpPr>
        <p:spPr>
          <a:xfrm>
            <a:off x="153798" y="6449064"/>
            <a:ext cx="609879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https://en.wikipedia.org/wiki/Hopfield_network</a:t>
            </a: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3057" y="1294996"/>
            <a:ext cx="4191000" cy="47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2524" y="1642553"/>
            <a:ext cx="4099915" cy="108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16985" y="3051181"/>
            <a:ext cx="2430991" cy="107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76732" y="4434082"/>
            <a:ext cx="41624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10">
            <a:alphaModFix/>
          </a:blip>
          <a:srcRect b="0" l="27161" r="0" t="0"/>
          <a:stretch/>
        </p:blipFill>
        <p:spPr>
          <a:xfrm>
            <a:off x="9500123" y="4861417"/>
            <a:ext cx="1814054" cy="70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Рекуррентные сети NARX</a:t>
            </a:r>
            <a:br>
              <a:rPr b="1" lang="ru-RU"/>
            </a:br>
            <a:r>
              <a:rPr b="1" lang="ru-RU"/>
              <a:t>Nonlinear AutoRegressive with eXternal input</a:t>
            </a:r>
            <a:endParaRPr b="1"/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489" y="2241001"/>
            <a:ext cx="11918713" cy="349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8846" y="5536734"/>
            <a:ext cx="2124870" cy="125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Вентильные рекуррентные сети</a:t>
            </a:r>
            <a:endParaRPr/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881" y="896188"/>
            <a:ext cx="2133785" cy="2865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30462" y="1045178"/>
            <a:ext cx="1920406" cy="47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7549" y="1557507"/>
            <a:ext cx="2347163" cy="38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56722" y="1951893"/>
            <a:ext cx="2347163" cy="419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7549" y="2856432"/>
            <a:ext cx="2149026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76974" y="2157512"/>
            <a:ext cx="2499577" cy="57917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/>
          <p:nvPr/>
        </p:nvSpPr>
        <p:spPr>
          <a:xfrm>
            <a:off x="7613962" y="1852394"/>
            <a:ext cx="3225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Управляемый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вентиль</a:t>
            </a:r>
            <a:endParaRPr/>
          </a:p>
        </p:txBody>
      </p:sp>
      <p:sp>
        <p:nvSpPr>
          <p:cNvPr id="268" name="Google Shape;268;p12"/>
          <p:cNvSpPr txBox="1"/>
          <p:nvPr/>
        </p:nvSpPr>
        <p:spPr>
          <a:xfrm>
            <a:off x="8535940" y="2803234"/>
            <a:ext cx="3225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Коэффициент забывания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12174" y="3261465"/>
            <a:ext cx="3749365" cy="487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0" name="Google Shape;280;p1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Вентильные рекуррентные сети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35" y="1455804"/>
            <a:ext cx="5585167" cy="329859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/>
        </p:nvSpPr>
        <p:spPr>
          <a:xfrm>
            <a:off x="767555" y="982169"/>
            <a:ext cx="40980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Short Term Memory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2060607"/>
            <a:ext cx="5601186" cy="1836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 txBox="1"/>
          <p:nvPr/>
        </p:nvSpPr>
        <p:spPr>
          <a:xfrm>
            <a:off x="6795083" y="1132639"/>
            <a:ext cx="37666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Gated Recurrent Unit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544606" y="1778970"/>
            <a:ext cx="5094162" cy="767521"/>
          </a:xfrm>
          <a:custGeom>
            <a:rect b="b" l="l" r="r" t="t"/>
            <a:pathLst>
              <a:path extrusionOk="0" h="925727" w="5094162">
                <a:moveTo>
                  <a:pt x="4921955" y="857956"/>
                </a:moveTo>
                <a:cubicBezTo>
                  <a:pt x="4933244" y="835378"/>
                  <a:pt x="4942109" y="811415"/>
                  <a:pt x="4955822" y="790222"/>
                </a:cubicBezTo>
                <a:cubicBezTo>
                  <a:pt x="4983627" y="747251"/>
                  <a:pt x="5025130" y="712719"/>
                  <a:pt x="5046133" y="666045"/>
                </a:cubicBezTo>
                <a:cubicBezTo>
                  <a:pt x="5060116" y="634971"/>
                  <a:pt x="5048642" y="597370"/>
                  <a:pt x="5057422" y="564445"/>
                </a:cubicBezTo>
                <a:cubicBezTo>
                  <a:pt x="5063926" y="540054"/>
                  <a:pt x="5080000" y="519289"/>
                  <a:pt x="5091289" y="496711"/>
                </a:cubicBezTo>
                <a:cubicBezTo>
                  <a:pt x="5083763" y="406400"/>
                  <a:pt x="5113673" y="304462"/>
                  <a:pt x="5068711" y="225778"/>
                </a:cubicBezTo>
                <a:cubicBezTo>
                  <a:pt x="5045461" y="185091"/>
                  <a:pt x="4832660" y="173530"/>
                  <a:pt x="4786489" y="169333"/>
                </a:cubicBezTo>
                <a:cubicBezTo>
                  <a:pt x="4687324" y="141001"/>
                  <a:pt x="4593558" y="112313"/>
                  <a:pt x="4492978" y="90311"/>
                </a:cubicBezTo>
                <a:cubicBezTo>
                  <a:pt x="4418001" y="73910"/>
                  <a:pt x="4343436" y="54021"/>
                  <a:pt x="4267200" y="45156"/>
                </a:cubicBezTo>
                <a:cubicBezTo>
                  <a:pt x="4181150" y="35150"/>
                  <a:pt x="4094082" y="38088"/>
                  <a:pt x="4007555" y="33867"/>
                </a:cubicBezTo>
                <a:lnTo>
                  <a:pt x="3341511" y="0"/>
                </a:lnTo>
                <a:lnTo>
                  <a:pt x="914400" y="22578"/>
                </a:lnTo>
                <a:cubicBezTo>
                  <a:pt x="852361" y="24189"/>
                  <a:pt x="792170" y="46712"/>
                  <a:pt x="733778" y="67733"/>
                </a:cubicBezTo>
                <a:cubicBezTo>
                  <a:pt x="663192" y="93144"/>
                  <a:pt x="485163" y="227674"/>
                  <a:pt x="451555" y="248356"/>
                </a:cubicBezTo>
                <a:cubicBezTo>
                  <a:pt x="415725" y="270405"/>
                  <a:pt x="374237" y="282334"/>
                  <a:pt x="338666" y="304800"/>
                </a:cubicBezTo>
                <a:cubicBezTo>
                  <a:pt x="302391" y="327711"/>
                  <a:pt x="268592" y="354721"/>
                  <a:pt x="237066" y="383822"/>
                </a:cubicBezTo>
                <a:cubicBezTo>
                  <a:pt x="77278" y="531318"/>
                  <a:pt x="88576" y="521456"/>
                  <a:pt x="0" y="632178"/>
                </a:cubicBezTo>
                <a:cubicBezTo>
                  <a:pt x="11289" y="707437"/>
                  <a:pt x="7859" y="786437"/>
                  <a:pt x="33866" y="857956"/>
                </a:cubicBezTo>
                <a:cubicBezTo>
                  <a:pt x="40791" y="877000"/>
                  <a:pt x="71685" y="872551"/>
                  <a:pt x="90311" y="880533"/>
                </a:cubicBezTo>
                <a:cubicBezTo>
                  <a:pt x="202808" y="928746"/>
                  <a:pt x="154034" y="925689"/>
                  <a:pt x="214489" y="925689"/>
                </a:cubicBezTo>
              </a:path>
            </a:pathLst>
          </a:custGeom>
          <a:noFill/>
          <a:ln cap="flat" cmpd="sng" w="508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6" name="Google Shape;296;p1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Разнообразие вентильных и рекуррентных сетей</a:t>
            </a:r>
            <a:endParaRPr/>
          </a:p>
        </p:txBody>
      </p:sp>
      <p:sp>
        <p:nvSpPr>
          <p:cNvPr id="297" name="Google Shape;297;p14"/>
          <p:cNvSpPr txBox="1"/>
          <p:nvPr/>
        </p:nvSpPr>
        <p:spPr>
          <a:xfrm>
            <a:off x="365288" y="873045"/>
            <a:ext cx="40980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Bi-LSTM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Двунаправленная сеть</a:t>
            </a:r>
            <a:endParaRPr/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288" y="1476955"/>
            <a:ext cx="4626565" cy="229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50067" y="5323854"/>
            <a:ext cx="3467400" cy="111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0067" y="1138133"/>
            <a:ext cx="3261643" cy="310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5288" y="5083728"/>
            <a:ext cx="2777751" cy="1591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4"/>
          <p:cNvSpPr txBox="1"/>
          <p:nvPr/>
        </p:nvSpPr>
        <p:spPr>
          <a:xfrm>
            <a:off x="0" y="4498884"/>
            <a:ext cx="4098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Рекуррентные сверточные сети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5207414" y="2650364"/>
            <a:ext cx="21985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Вентили как элементы внимания (не рекуррентные)</a:t>
            </a:r>
            <a:endParaRPr/>
          </a:p>
        </p:txBody>
      </p:sp>
      <p:pic>
        <p:nvPicPr>
          <p:cNvPr id="304" name="Google Shape;304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54935" y="3573694"/>
            <a:ext cx="1845214" cy="310161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4"/>
          <p:cNvSpPr txBox="1"/>
          <p:nvPr/>
        </p:nvSpPr>
        <p:spPr>
          <a:xfrm>
            <a:off x="8010754" y="4897059"/>
            <a:ext cx="40980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Рекуррентные LSTM подобные сети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Сигналы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8632272" y="1116488"/>
            <a:ext cx="322539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Электрические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Электромагнитные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Оптические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Акустические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другие; 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307345" y="6394284"/>
            <a:ext cx="113688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https://ru.wikipedia.org/wiki/Сигнал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748" y="995536"/>
            <a:ext cx="3937897" cy="17784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98748" y="2837473"/>
            <a:ext cx="3937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Аналоговый непрерывный сигнал</a:t>
            </a: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47396" y="3705299"/>
            <a:ext cx="41910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666207" y="5930056"/>
            <a:ext cx="2168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Дискретный сигнал</a:t>
            </a:r>
            <a:endParaRPr/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272" y="808185"/>
            <a:ext cx="4191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5595457" y="3059668"/>
            <a:ext cx="2751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Квантованный сигнал</a:t>
            </a:r>
            <a:endParaRPr/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01664" y="3379935"/>
            <a:ext cx="5517307" cy="33354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7357145" y="6346066"/>
            <a:ext cx="1979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Цифровой сигнал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Цифровые сигналы</a:t>
            </a:r>
            <a:endParaRPr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652215" y="2015058"/>
            <a:ext cx="3005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Бинарный цифровой сигнал</a:t>
            </a:r>
            <a:endParaRPr/>
          </a:p>
        </p:txBody>
      </p:sp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75956" l="2765" r="0" t="0"/>
          <a:stretch/>
        </p:blipFill>
        <p:spPr>
          <a:xfrm>
            <a:off x="167780" y="1227535"/>
            <a:ext cx="5340486" cy="861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скажение шумами и наводками аналогового (слева) и цифрового (справа) сигналов" id="129" name="Google Shape;129;p3"/>
          <p:cNvPicPr preferRelativeResize="0"/>
          <p:nvPr/>
        </p:nvPicPr>
        <p:blipFill rotWithShape="1">
          <a:blip r:embed="rId6">
            <a:alphaModFix/>
          </a:blip>
          <a:srcRect b="0" l="30" r="0" t="0"/>
          <a:stretch/>
        </p:blipFill>
        <p:spPr>
          <a:xfrm>
            <a:off x="237562" y="3522612"/>
            <a:ext cx="5200921" cy="32129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80857" y="2307561"/>
            <a:ext cx="5968219" cy="149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7714" y="3886622"/>
            <a:ext cx="6136941" cy="261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29755" y="6003272"/>
            <a:ext cx="3750667" cy="721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5805185" y="896170"/>
            <a:ext cx="623301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последовательностью символов 0\1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последовательностью целых чисел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последовательностью чисел с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фиксированной точкой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последовательностью чисел с </a:t>
            </a:r>
            <a:r>
              <a:rPr i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плавающей точкой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др.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442294" y="2691716"/>
            <a:ext cx="2455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X(t)🡪X(n*T)🡪X(n)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Нейронные сети с временными задержками</a:t>
            </a:r>
            <a:endParaRPr/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4151586" y="1132639"/>
            <a:ext cx="2175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Задержки по входу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6375" y="1741881"/>
            <a:ext cx="6712002" cy="398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 txBox="1"/>
          <p:nvPr/>
        </p:nvSpPr>
        <p:spPr>
          <a:xfrm>
            <a:off x="8891752" y="1501971"/>
            <a:ext cx="26007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Инициализация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Обучение</a:t>
            </a:r>
            <a:endParaRPr/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084" y="5087190"/>
            <a:ext cx="3347170" cy="1505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8653180" y="4597903"/>
            <a:ext cx="1472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КИХ фильтр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Нейронные сети с временными задержками</a:t>
            </a:r>
            <a:endParaRPr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4151585" y="1132639"/>
            <a:ext cx="36155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Задержки в скрытых слоях</a:t>
            </a:r>
            <a:endParaRPr/>
          </a:p>
        </p:txBody>
      </p:sp>
      <p:pic>
        <p:nvPicPr>
          <p:cNvPr descr="Design Time Series Distributed Delay Neural Networks - MATLAB &amp; Simulink"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27" y="2000465"/>
            <a:ext cx="961453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6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Рекуррентный нейрон</a:t>
            </a:r>
            <a:endParaRPr/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0577" y="1687679"/>
            <a:ext cx="5022015" cy="348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/>
        </p:nvSpPr>
        <p:spPr>
          <a:xfrm>
            <a:off x="4263460" y="2441106"/>
            <a:ext cx="30418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ОБРАТНАЯ СВЯЗЬ ВСЕГДА ПРЕДПОЛАГАЕТ ЗАДЕРЖКУ СИГНАЛА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20096" y="1300949"/>
            <a:ext cx="3231160" cy="5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92459" y="2067411"/>
            <a:ext cx="2471371" cy="37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Разворачивание рекуррентных сетей во времени</a:t>
            </a:r>
            <a:endParaRPr/>
          </a:p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908" y="1459785"/>
            <a:ext cx="10646063" cy="367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8"/>
          <p:cNvSpPr txBox="1"/>
          <p:nvPr>
            <p:ph type="title"/>
          </p:nvPr>
        </p:nvSpPr>
        <p:spPr>
          <a:xfrm>
            <a:off x="710937" y="2768934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Архитектуры рекуррентных сетей</a:t>
            </a:r>
            <a:endParaRPr/>
          </a:p>
        </p:txBody>
      </p: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2" name="Google Shape;20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310" y="4457874"/>
            <a:ext cx="22669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6">
            <a:alphaModFix/>
          </a:blip>
          <a:srcRect b="0" l="0" r="51566" t="0"/>
          <a:stretch/>
        </p:blipFill>
        <p:spPr>
          <a:xfrm>
            <a:off x="1132075" y="253225"/>
            <a:ext cx="2530425" cy="27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4197" y="253220"/>
            <a:ext cx="2775005" cy="271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90473" y="3837395"/>
            <a:ext cx="3161769" cy="2715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19142" y="3837395"/>
            <a:ext cx="3734231" cy="271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18827" y="379063"/>
            <a:ext cx="3372808" cy="246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Рекуррентные сети Элмана</a:t>
            </a:r>
            <a:endParaRPr b="1"/>
          </a:p>
        </p:txBody>
      </p:sp>
      <p:sp>
        <p:nvSpPr>
          <p:cNvPr id="218" name="Google Shape;218;p9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9" name="Google Shape;2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22966"/>
            <a:ext cx="12192000" cy="555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