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hXAaruMath5DJQnR+hEFZUzlpU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0.png"/><Relationship Id="rId7" Type="http://schemas.openxmlformats.org/officeDocument/2006/relationships/image" Target="../media/image20.png"/><Relationship Id="rId8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8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11.png"/><Relationship Id="rId7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/>
              <a:t>Способы повышения обобщающей способности</a:t>
            </a:r>
            <a:endParaRPr/>
          </a:p>
        </p:txBody>
      </p:sp>
      <p:sp>
        <p:nvSpPr>
          <p:cNvPr id="94" name="Google Shape;94;p1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2188028" y="1037516"/>
            <a:ext cx="771425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Недообучение и переобучение моделей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2185" y="2105977"/>
            <a:ext cx="10859441" cy="3505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3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3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3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" name="Google Shape;20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3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Примеры. Нормализация</a:t>
            </a:r>
            <a:endParaRPr/>
          </a:p>
        </p:txBody>
      </p:sp>
      <p:sp>
        <p:nvSpPr>
          <p:cNvPr id="211" name="Google Shape;211;p13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12" name="Google Shape;21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89133" y="1159656"/>
            <a:ext cx="8412427" cy="5698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/>
              <a:t>Сложность модели и обобщающая способность</a:t>
            </a:r>
            <a:endParaRPr/>
          </a:p>
        </p:txBody>
      </p:sp>
      <p:sp>
        <p:nvSpPr>
          <p:cNvPr id="107" name="Google Shape;107;p2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08" name="Google Shape;10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5001" y="1520325"/>
            <a:ext cx="9441998" cy="52734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/>
              <a:t>Различие обучающей и обобщающей способности</a:t>
            </a:r>
            <a:endParaRPr/>
          </a:p>
        </p:txBody>
      </p:sp>
      <p:sp>
        <p:nvSpPr>
          <p:cNvPr id="119" name="Google Shape;119;p3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20" name="Google Shape;120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6261" y="1844089"/>
            <a:ext cx="7902625" cy="4526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4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/>
              <a:t>Обучающий, тестовый и проверочный набор данных</a:t>
            </a:r>
            <a:endParaRPr/>
          </a:p>
        </p:txBody>
      </p:sp>
      <p:sp>
        <p:nvSpPr>
          <p:cNvPr id="131" name="Google Shape;131;p4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Изображение выглядит как стол&#10;&#10;Автоматически созданное описание" id="132" name="Google Shape;13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38103" y="1132639"/>
            <a:ext cx="7129779" cy="16997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65709" y="2964425"/>
            <a:ext cx="4753532" cy="3893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4"/>
          <p:cNvSpPr txBox="1"/>
          <p:nvPr/>
        </p:nvSpPr>
        <p:spPr>
          <a:xfrm>
            <a:off x="153798" y="6642556"/>
            <a:ext cx="610125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https://towardsdatascience.com/overfitting-and-underfitting-principles-ea8964d9c45c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5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ru-RU"/>
              <a:t>Борьба с недообучением и переобучением</a:t>
            </a:r>
            <a:endParaRPr/>
          </a:p>
        </p:txBody>
      </p:sp>
      <p:sp>
        <p:nvSpPr>
          <p:cNvPr id="145" name="Google Shape;145;p5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6" name="Google Shape;146;p5"/>
          <p:cNvSpPr txBox="1"/>
          <p:nvPr/>
        </p:nvSpPr>
        <p:spPr>
          <a:xfrm>
            <a:off x="153798" y="6642556"/>
            <a:ext cx="610125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https://towardsdatascience.com/overfitting-and-underfitting-principles-ea8964d9c45c</a:t>
            </a:r>
            <a:endParaRPr/>
          </a:p>
        </p:txBody>
      </p:sp>
      <p:pic>
        <p:nvPicPr>
          <p:cNvPr id="147" name="Google Shape;14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1527" y="1132639"/>
            <a:ext cx="10442027" cy="5227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6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6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Регуляризация</a:t>
            </a:r>
            <a:endParaRPr/>
          </a:p>
        </p:txBody>
      </p:sp>
      <p:sp>
        <p:nvSpPr>
          <p:cNvPr id="158" name="Google Shape;158;p6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descr="Изображение выглядит как текст, электроника, компакт-диск&#10;&#10;Автоматически созданное описание" id="159" name="Google Shape;15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" y="1132639"/>
            <a:ext cx="9496475" cy="37985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0044" y="5093330"/>
            <a:ext cx="7012943" cy="1264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55943" y="4741925"/>
            <a:ext cx="3075683" cy="906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492481" y="5737907"/>
            <a:ext cx="2526490" cy="772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7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7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Dropout</a:t>
            </a:r>
            <a:endParaRPr b="1"/>
          </a:p>
        </p:txBody>
      </p:sp>
      <p:sp>
        <p:nvSpPr>
          <p:cNvPr id="173" name="Google Shape;173;p7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74" name="Google Shape;17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749" y="932004"/>
            <a:ext cx="9502676" cy="5403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8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8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8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Нормализация BatchNorm</a:t>
            </a:r>
            <a:endParaRPr b="1"/>
          </a:p>
        </p:txBody>
      </p:sp>
      <p:sp>
        <p:nvSpPr>
          <p:cNvPr id="185" name="Google Shape;185;p8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86" name="Google Shape;18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63699" y="870061"/>
            <a:ext cx="5943600" cy="41033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текст&#10;&#10;Автоматически созданное описание" id="187" name="Google Shape;187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1194" y="1802265"/>
            <a:ext cx="3851330" cy="2166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14308" y="4638265"/>
            <a:ext cx="7636266" cy="2219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-2" y="0"/>
            <a:ext cx="843059" cy="93200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9"/>
          <p:cNvSpPr/>
          <p:nvPr/>
        </p:nvSpPr>
        <p:spPr>
          <a:xfrm>
            <a:off x="10871254" y="421530"/>
            <a:ext cx="1320746" cy="27000"/>
          </a:xfrm>
          <a:custGeom>
            <a:rect b="b" l="l" r="r" t="t"/>
            <a:pathLst>
              <a:path extrusionOk="0" h="27000" w="1320746">
                <a:moveTo>
                  <a:pt x="13500" y="13500"/>
                </a:moveTo>
                <a:lnTo>
                  <a:pt x="1307246" y="13500"/>
                </a:lnTo>
              </a:path>
            </a:pathLst>
          </a:custGeom>
          <a:noFill/>
          <a:ln cap="flat" cmpd="sng" w="27000">
            <a:solidFill>
              <a:srgbClr val="C521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9"/>
          <p:cNvSpPr/>
          <p:nvPr/>
        </p:nvSpPr>
        <p:spPr>
          <a:xfrm>
            <a:off x="11207739" y="94384"/>
            <a:ext cx="654291" cy="654291"/>
          </a:xfrm>
          <a:custGeom>
            <a:rect b="b" l="l" r="r" t="t"/>
            <a:pathLst>
              <a:path extrusionOk="0" h="654897" w="654897">
                <a:moveTo>
                  <a:pt x="327447" y="0"/>
                </a:moveTo>
                <a:cubicBezTo>
                  <a:pt x="508294" y="0"/>
                  <a:pt x="654897" y="146603"/>
                  <a:pt x="654897" y="327448"/>
                </a:cubicBezTo>
                <a:cubicBezTo>
                  <a:pt x="654897" y="508295"/>
                  <a:pt x="508294" y="654897"/>
                  <a:pt x="327447" y="654897"/>
                </a:cubicBezTo>
                <a:cubicBezTo>
                  <a:pt x="146602" y="654897"/>
                  <a:pt x="0" y="508295"/>
                  <a:pt x="0" y="327448"/>
                </a:cubicBezTo>
                <a:cubicBezTo>
                  <a:pt x="0" y="146603"/>
                  <a:pt x="146602" y="0"/>
                  <a:pt x="327447" y="0"/>
                </a:cubicBezTo>
              </a:path>
            </a:pathLst>
          </a:custGeom>
          <a:solidFill>
            <a:srgbClr val="C5218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9"/>
          <p:cNvSpPr/>
          <p:nvPr/>
        </p:nvSpPr>
        <p:spPr>
          <a:xfrm>
            <a:off x="11113354" y="0"/>
            <a:ext cx="843059" cy="843059"/>
          </a:xfrm>
          <a:custGeom>
            <a:rect b="b" l="l" r="r" t="t"/>
            <a:pathLst>
              <a:path extrusionOk="0" h="843839" w="843840">
                <a:moveTo>
                  <a:pt x="421919" y="13500"/>
                </a:moveTo>
                <a:cubicBezTo>
                  <a:pt x="647485" y="13500"/>
                  <a:pt x="830340" y="196354"/>
                  <a:pt x="830340" y="421919"/>
                </a:cubicBezTo>
                <a:cubicBezTo>
                  <a:pt x="830340" y="647485"/>
                  <a:pt x="647485" y="830339"/>
                  <a:pt x="421919" y="830339"/>
                </a:cubicBezTo>
                <a:cubicBezTo>
                  <a:pt x="196355" y="830339"/>
                  <a:pt x="13500" y="647485"/>
                  <a:pt x="13500" y="421919"/>
                </a:cubicBezTo>
                <a:cubicBezTo>
                  <a:pt x="13500" y="196354"/>
                  <a:pt x="196355" y="13500"/>
                  <a:pt x="421919" y="13500"/>
                </a:cubicBezTo>
                <a:close/>
              </a:path>
            </a:pathLst>
          </a:custGeom>
          <a:noFill/>
          <a:ln cap="flat" cmpd="sng" w="27000">
            <a:solidFill>
              <a:srgbClr val="ADA9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9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14177" y="253220"/>
            <a:ext cx="434899" cy="336617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9"/>
          <p:cNvSpPr txBox="1"/>
          <p:nvPr>
            <p:ph type="title"/>
          </p:nvPr>
        </p:nvSpPr>
        <p:spPr>
          <a:xfrm>
            <a:off x="937441" y="64178"/>
            <a:ext cx="10081530" cy="10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ru-RU"/>
              <a:t>Примеры. Модели разного размера</a:t>
            </a:r>
            <a:endParaRPr/>
          </a:p>
        </p:txBody>
      </p:sp>
      <p:sp>
        <p:nvSpPr>
          <p:cNvPr id="199" name="Google Shape;199;p9"/>
          <p:cNvSpPr txBox="1"/>
          <p:nvPr>
            <p:ph idx="12" type="sldNum"/>
          </p:nvPr>
        </p:nvSpPr>
        <p:spPr>
          <a:xfrm>
            <a:off x="11314178" y="6556786"/>
            <a:ext cx="724024" cy="237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00" name="Google Shape;20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9446" y="1132639"/>
            <a:ext cx="8245926" cy="5422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2022-08-24T11:32:02Z</dcterms:created>
  <dc:creator>123</dc:creator>
</cp:coreProperties>
</file>