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</p:sldIdLst>
  <p:sldSz cy="6858000" cx="9144000"/>
  <p:notesSz cx="6858000" cy="9144000"/>
  <p:embeddedFontLst>
    <p:embeddedFont>
      <p:font typeface="Constantia"/>
      <p:regular r:id="rId79"/>
      <p:bold r:id="rId80"/>
      <p:italic r:id="rId81"/>
      <p:boldItalic r:id="rId8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83" roundtripDataSignature="AMtx7mhBptYPEXjU+dBgEtEBEnTn6Yhb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DB1FD8-6402-4D6A-B182-1CE5E58B7226}">
  <a:tblStyle styleId="{0EDB1FD8-6402-4D6A-B182-1CE5E58B7226}" styleName="Table_0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E4306E9-9CB2-48C8-A883-EFD323853A41}" styleName="Table_1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fill>
          <a:solidFill>
            <a:srgbClr val="CAD4EA"/>
          </a:solidFill>
        </a:fill>
      </a:tcStyle>
    </a:band1H>
    <a:band2H>
      <a:tcTxStyle/>
    </a:band2H>
    <a:band1V>
      <a:tcTxStyle/>
      <a:tcStyle>
        <a:fill>
          <a:solidFill>
            <a:srgbClr val="CAD4EA"/>
          </a:solidFill>
        </a:fill>
      </a:tcStyle>
    </a:band1V>
    <a:band2V>
      <a:tcTxStyle/>
    </a:band2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D07D9A81-A640-4FEF-AB88-F6583CB06E6A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83" Type="http://customschemas.google.com/relationships/presentationmetadata" Target="metadata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0" Type="http://schemas.openxmlformats.org/officeDocument/2006/relationships/font" Target="fonts/Constantia-bold.fntdata"/><Relationship Id="rId82" Type="http://schemas.openxmlformats.org/officeDocument/2006/relationships/font" Target="fonts/Constantia-boldItalic.fntdata"/><Relationship Id="rId81" Type="http://schemas.openxmlformats.org/officeDocument/2006/relationships/font" Target="fonts/Constantia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slide" Target="slides/slide68.xml"/><Relationship Id="rId30" Type="http://schemas.openxmlformats.org/officeDocument/2006/relationships/slide" Target="slides/slide23.xml"/><Relationship Id="rId74" Type="http://schemas.openxmlformats.org/officeDocument/2006/relationships/slide" Target="slides/slide67.xml"/><Relationship Id="rId33" Type="http://schemas.openxmlformats.org/officeDocument/2006/relationships/slide" Target="slides/slide26.xml"/><Relationship Id="rId77" Type="http://schemas.openxmlformats.org/officeDocument/2006/relationships/slide" Target="slides/slide70.xml"/><Relationship Id="rId32" Type="http://schemas.openxmlformats.org/officeDocument/2006/relationships/slide" Target="slides/slide25.xml"/><Relationship Id="rId76" Type="http://schemas.openxmlformats.org/officeDocument/2006/relationships/slide" Target="slides/slide69.xml"/><Relationship Id="rId35" Type="http://schemas.openxmlformats.org/officeDocument/2006/relationships/slide" Target="slides/slide28.xml"/><Relationship Id="rId79" Type="http://schemas.openxmlformats.org/officeDocument/2006/relationships/font" Target="fonts/Constantia-regular.fntdata"/><Relationship Id="rId34" Type="http://schemas.openxmlformats.org/officeDocument/2006/relationships/slide" Target="slides/slide27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Блоком построения GPU является потоковый мультироцессор, который условно можно сопоставить ядру CPU.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 cостоит из 32-х относительно слабых вычислительных ядер, …</a:t>
            </a:r>
            <a:endParaRPr/>
          </a:p>
        </p:txBody>
      </p:sp>
      <p:sp>
        <p:nvSpPr>
          <p:cNvPr id="130" name="Google Shape;130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Теперь разберёмся как эта виртуальная структура(видимая программисту) реализована в аппаратном выполнении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Блоки не мигрируют между SM, т.е. каждый блок выполняется на одном SM от начала и до конца. Распределение блоков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1" name="Google Shape;61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4" name="Google Shape;634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CPU: Сложная иерархия кешей, от небольших сверхбыстрых до больших помедленнее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/>
              <a:t>GPU: Запустить много нитей, покрывать обращения одних нитей в память вычислениями в других за счёт быстрого переключения выполнения между группами нитей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2" name="Google Shape;20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5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5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" name="Google Shape;23;p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3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83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83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8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8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8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4"/>
          <p:cNvSpPr/>
          <p:nvPr/>
        </p:nvSpPr>
        <p:spPr>
          <a:xfrm flipH="1" rot="-10380000">
            <a:off x="3165753" y="1108077"/>
            <a:ext cx="52578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5" name="Google Shape;95;p84"/>
          <p:cNvSpPr/>
          <p:nvPr/>
        </p:nvSpPr>
        <p:spPr>
          <a:xfrm flipH="1" rot="-10380000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6" name="Google Shape;96;p84"/>
          <p:cNvSpPr txBox="1"/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84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indent="-293369" lvl="1" marL="914400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8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8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84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84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84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3" name="Google Shape;103;p84"/>
          <p:cNvSpPr/>
          <p:nvPr/>
        </p:nvSpPr>
        <p:spPr>
          <a:xfrm flipH="1" rot="10800000">
            <a:off x="4381500" y="6219825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85"/>
          <p:cNvSpPr txBox="1"/>
          <p:nvPr>
            <p:ph idx="1" type="body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8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8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8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6"/>
          <p:cNvSpPr txBox="1"/>
          <p:nvPr>
            <p:ph type="title"/>
          </p:nvPr>
        </p:nvSpPr>
        <p:spPr>
          <a:xfrm rot="5400000">
            <a:off x="5052219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86"/>
          <p:cNvSpPr txBox="1"/>
          <p:nvPr>
            <p:ph idx="1" type="body"/>
          </p:nvPr>
        </p:nvSpPr>
        <p:spPr>
          <a:xfrm rot="5400000">
            <a:off x="861219" y="510382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8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8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8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7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sz="56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7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8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4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4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2" name="Google Shape;52;p7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6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sz="56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6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7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9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79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7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0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80"/>
          <p:cNvSpPr txBox="1"/>
          <p:nvPr>
            <p:ph idx="2" type="body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80"/>
          <p:cNvSpPr txBox="1"/>
          <p:nvPr>
            <p:ph idx="3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80"/>
          <p:cNvSpPr txBox="1"/>
          <p:nvPr>
            <p:ph idx="4" type="body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8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1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8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8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3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" name="Google Shape;11;p73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" name="Google Shape;12;p7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7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4" name="Google Shape;14;p7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5" name="Google Shape;15;p7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6" name="Google Shape;16;p7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" name="Google Shape;17;p73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8" name="Google Shape;18;p73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" name="Google Shape;19;p73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2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4" name="Google Shape;34;p72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5" name="Google Shape;35;p7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72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7" name="Google Shape;37;p7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8" name="Google Shape;38;p7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9" name="Google Shape;39;p7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0" name="Google Shape;40;p72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41" name="Google Shape;41;p72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2" name="Google Shape;42;p72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/>
          <p:nvPr>
            <p:ph type="ctrTitle"/>
          </p:nvPr>
        </p:nvSpPr>
        <p:spPr>
          <a:xfrm>
            <a:off x="599485" y="1772816"/>
            <a:ext cx="8568952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4000"/>
              <a:buFont typeface="Calibri"/>
              <a:buNone/>
            </a:pPr>
            <a:r>
              <a:rPr lang="en-US" sz="4000"/>
              <a:t>Технология CUDA для высокопроизводительных вычислений на кластерах с GPU</a:t>
            </a:r>
            <a:endParaRPr sz="4000"/>
          </a:p>
        </p:txBody>
      </p:sp>
      <p:sp>
        <p:nvSpPr>
          <p:cNvPr id="121" name="Google Shape;121;p1"/>
          <p:cNvSpPr/>
          <p:nvPr/>
        </p:nvSpPr>
        <p:spPr>
          <a:xfrm>
            <a:off x="3583251" y="6165304"/>
            <a:ext cx="16576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Часть вторая</a:t>
            </a:r>
            <a:endParaRPr b="1"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"/>
          <p:cNvSpPr/>
          <p:nvPr/>
        </p:nvSpPr>
        <p:spPr>
          <a:xfrm>
            <a:off x="251520" y="2765246"/>
            <a:ext cx="8560261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udaMalloc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 (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**)&amp; resultOnDevice, nb) ;  </a:t>
            </a: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выделить память</a:t>
            </a:r>
            <a:b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cudaMemcpy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(inputDataOnDevice, inputDataOnHost , …); </a:t>
            </a: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переслать на </a:t>
            </a:r>
            <a:endParaRPr sz="16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					устройство входные данные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dim3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blockDim =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dim3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512);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dim3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gridDim =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dim3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((n – 1) / 512 + 1 ); </a:t>
            </a: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рассчитать грид</a:t>
            </a:r>
            <a:endParaRPr sz="16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kernel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&lt;&lt;&lt;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gridDim, blockDim 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(inputDataOnDevice,…);  </a:t>
            </a: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запустить ядро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4" name="Google Shape;234;p10"/>
          <p:cNvSpPr txBox="1"/>
          <p:nvPr/>
        </p:nvSpPr>
        <p:spPr>
          <a:xfrm>
            <a:off x="1547664" y="908720"/>
            <a:ext cx="3384376" cy="7109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4400"/>
              <a:buFont typeface="Calibri"/>
              <a:buNone/>
            </a:pPr>
            <a:r>
              <a:rPr b="0" lang="en-US" sz="4400">
                <a:solidFill>
                  <a:srgbClr val="02485C"/>
                </a:solidFill>
                <a:latin typeface="Calibri"/>
                <a:ea typeface="Calibri"/>
                <a:cs typeface="Calibri"/>
                <a:sym typeface="Calibri"/>
              </a:rPr>
              <a:t>На хосте</a:t>
            </a:r>
            <a:endParaRPr b="0" sz="4400">
              <a:solidFill>
                <a:srgbClr val="0248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"/>
          <p:cNvSpPr txBox="1"/>
          <p:nvPr>
            <p:ph type="title"/>
          </p:nvPr>
        </p:nvSpPr>
        <p:spPr>
          <a:xfrm>
            <a:off x="467544" y="249289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4400"/>
              <a:buFont typeface="Calibri"/>
              <a:buNone/>
            </a:pPr>
            <a:r>
              <a:rPr lang="en-US" sz="4400"/>
              <a:t>CUDA: Гибридное программирование CPU+GPU </a:t>
            </a:r>
            <a:endParaRPr sz="4400"/>
          </a:p>
        </p:txBody>
      </p:sp>
      <p:sp>
        <p:nvSpPr>
          <p:cNvPr id="240" name="Google Shape;240;p11"/>
          <p:cNvSpPr txBox="1"/>
          <p:nvPr>
            <p:ph idx="1" type="body"/>
          </p:nvPr>
        </p:nvSpPr>
        <p:spPr>
          <a:xfrm>
            <a:off x="467544" y="4096848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90"/>
              <a:buNone/>
            </a:pPr>
            <a:r>
              <a:rPr lang="en-US"/>
              <a:t>Выбор устройства, обработка ошибок, вычисление времени выполнения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"/>
          <p:cNvSpPr txBox="1"/>
          <p:nvPr>
            <p:ph type="title"/>
          </p:nvPr>
        </p:nvSpPr>
        <p:spPr>
          <a:xfrm>
            <a:off x="971600" y="620688"/>
            <a:ext cx="4608512" cy="7943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2485C"/>
                </a:solidFill>
              </a:rPr>
              <a:t>Выбор устройства</a:t>
            </a:r>
            <a:endParaRPr sz="4400">
              <a:solidFill>
                <a:srgbClr val="02485C"/>
              </a:solidFill>
            </a:endParaRPr>
          </a:p>
        </p:txBody>
      </p:sp>
      <p:sp>
        <p:nvSpPr>
          <p:cNvPr id="246" name="Google Shape;246;p12"/>
          <p:cNvSpPr txBox="1"/>
          <p:nvPr>
            <p:ph idx="1" type="body"/>
          </p:nvPr>
        </p:nvSpPr>
        <p:spPr>
          <a:xfrm>
            <a:off x="395536" y="1628800"/>
            <a:ext cx="8424936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95000"/>
              <a:buChar char="⚫"/>
            </a:pP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struct </a:t>
            </a:r>
            <a:r>
              <a:rPr lang="en-US" sz="2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cudaDeviceProp</a:t>
            </a:r>
            <a:endParaRPr sz="22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46888" lvl="1" marL="640080" rtl="0" algn="l">
              <a:spcBef>
                <a:spcPts val="407"/>
              </a:spcBef>
              <a:spcAft>
                <a:spcPts val="0"/>
              </a:spcAft>
              <a:buSzPct val="85000"/>
              <a:buChar char="⚫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cтруктура с параметрами устройства. Полный список параметром см. в документации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137048" lvl="1" marL="640080" rtl="0" algn="l">
              <a:spcBef>
                <a:spcPts val="407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407"/>
              </a:spcBef>
              <a:spcAft>
                <a:spcPts val="0"/>
              </a:spcAft>
              <a:buSzPct val="95000"/>
              <a:buChar char="⚫"/>
            </a:pP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cudaError_t  </a:t>
            </a:r>
            <a:r>
              <a:rPr lang="en-US" sz="2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cudaGetDeviceCount 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( int* </a:t>
            </a:r>
            <a:r>
              <a:rPr lang="en-US" sz="22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 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246888" lvl="1" marL="640080" rtl="0" algn="l">
              <a:spcBef>
                <a:spcPts val="407"/>
              </a:spcBef>
              <a:spcAft>
                <a:spcPts val="0"/>
              </a:spcAft>
              <a:buSzPct val="85000"/>
              <a:buChar char="⚫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записывает в *</a:t>
            </a:r>
            <a:r>
              <a:rPr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count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число доступных устройств в системе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137048" lvl="1" marL="640080" rtl="0" algn="l">
              <a:spcBef>
                <a:spcPts val="407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2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407"/>
              </a:spcBef>
              <a:spcAft>
                <a:spcPts val="0"/>
              </a:spcAft>
              <a:buSzPct val="95000"/>
              <a:buChar char="⚫"/>
            </a:pP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cudaError_t </a:t>
            </a:r>
            <a:r>
              <a:rPr lang="en-US" sz="2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cudaGetDeviceProperties 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( </a:t>
            </a:r>
            <a:r>
              <a:rPr lang="en-US" sz="2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cudaDeviceProp </a:t>
            </a:r>
            <a:r>
              <a:rPr lang="en-US" sz="2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22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prop, </a:t>
            </a: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n-US" sz="22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device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 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-246888" lvl="1" marL="640080" rtl="0" algn="l">
              <a:spcBef>
                <a:spcPts val="407"/>
              </a:spcBef>
              <a:spcAft>
                <a:spcPts val="0"/>
              </a:spcAft>
              <a:buSzPct val="85000"/>
              <a:buChar char="⚫"/>
            </a:pPr>
            <a:r>
              <a:rPr lang="en-US" sz="2200"/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записывает параметры устройства с индексом </a:t>
            </a:r>
            <a:r>
              <a:rPr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device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 в *</a:t>
            </a:r>
            <a:r>
              <a:rPr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prop</a:t>
            </a:r>
            <a:endParaRPr/>
          </a:p>
          <a:p>
            <a:pPr indent="-137048" lvl="1" marL="640080" rtl="0" algn="l">
              <a:spcBef>
                <a:spcPts val="407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2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407"/>
              </a:spcBef>
              <a:spcAft>
                <a:spcPts val="0"/>
              </a:spcAft>
              <a:buSzPct val="95000"/>
              <a:buChar char="⚫"/>
            </a:pP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cudaError_t 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2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cudaSetDevice 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  device ) </a:t>
            </a:r>
            <a:endParaRPr/>
          </a:p>
          <a:p>
            <a:pPr indent="-246888" lvl="1" marL="640080" rtl="0" algn="l">
              <a:spcBef>
                <a:spcPts val="407"/>
              </a:spcBef>
              <a:spcAft>
                <a:spcPts val="0"/>
              </a:spcAft>
              <a:buSzPct val="85000"/>
              <a:buChar char="⚫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выбрать устройство c индексом </a:t>
            </a:r>
            <a:r>
              <a:rPr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device 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для проведения вычислений</a:t>
            </a:r>
            <a:endParaRPr sz="2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2718" lvl="0" marL="274320" rtl="0" algn="l">
              <a:spcBef>
                <a:spcPts val="370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"/>
          <p:cNvSpPr txBox="1"/>
          <p:nvPr>
            <p:ph type="title"/>
          </p:nvPr>
        </p:nvSpPr>
        <p:spPr>
          <a:xfrm>
            <a:off x="755576" y="692696"/>
            <a:ext cx="4536504" cy="7943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2485C"/>
                </a:solidFill>
              </a:rPr>
              <a:t>Выбор устройства</a:t>
            </a:r>
            <a:endParaRPr sz="4400">
              <a:solidFill>
                <a:srgbClr val="02485C"/>
              </a:solidFill>
            </a:endParaRPr>
          </a:p>
        </p:txBody>
      </p:sp>
      <p:sp>
        <p:nvSpPr>
          <p:cNvPr id="252" name="Google Shape;252;p13"/>
          <p:cNvSpPr txBox="1"/>
          <p:nvPr>
            <p:ph idx="1" type="body"/>
          </p:nvPr>
        </p:nvSpPr>
        <p:spPr>
          <a:xfrm>
            <a:off x="35496" y="1791464"/>
            <a:ext cx="9289032" cy="4733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3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deviceCount=0, suitableDevice=-1;</a:t>
            </a: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cudaDeviceProp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devProp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-US" sz="1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структура с параметрами устройства</a:t>
            </a: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cudaGetDeviceCount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 &amp;deviceCount ); </a:t>
            </a:r>
            <a:r>
              <a:rPr lang="en-US" sz="1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число доступных устройств</a:t>
            </a:r>
            <a:endParaRPr sz="14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33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printf ( "Found %d devices\n", deviceCount );</a:t>
            </a: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( 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device = 0; device &lt; deviceCount; device++ ) {</a:t>
            </a: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US" sz="1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cudaGetDeviceProperties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( &amp;</a:t>
            </a:r>
            <a:r>
              <a:rPr lang="en-US" sz="1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devProp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, device ); </a:t>
            </a:r>
            <a:r>
              <a:rPr lang="en-US" sz="1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получить параметры устройства с 							заданным  номером</a:t>
            </a: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printf( "Device %d\n", device );</a:t>
            </a: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printf( "Compute capability     : %d.%d\n", </a:t>
            </a:r>
            <a:r>
              <a:rPr lang="en-US" sz="1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devProp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.major, </a:t>
            </a:r>
            <a:r>
              <a:rPr lang="en-US" sz="1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devProp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.minor);</a:t>
            </a: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pintf( "Name                   : %s\n", </a:t>
            </a:r>
            <a:r>
              <a:rPr lang="en-US" sz="1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devProp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.name );</a:t>
            </a: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printf("Total Global Memory    : %d\n", </a:t>
            </a:r>
            <a:r>
              <a:rPr lang="en-US" sz="1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devProp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.totalGlobalMem );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33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 (ourRequirementsPassed(</a:t>
            </a:r>
            <a:r>
              <a:rPr lang="en-US" sz="140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devProp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)) </a:t>
            </a:r>
            <a:r>
              <a:rPr lang="en-US" sz="1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ищем устройство с нужными параметрами</a:t>
            </a:r>
            <a:endParaRPr sz="14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33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suitableDevice = device ;</a:t>
            </a: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SzPts val="133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assert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(suitableDevice != -1);</a:t>
            </a:r>
            <a:br>
              <a:rPr lang="en-US" sz="14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cudaSetDevice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(suitableDevice); </a:t>
            </a:r>
            <a:r>
              <a:rPr lang="en-US" sz="1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Выбрать для работы заданное устройство</a:t>
            </a:r>
            <a:endParaRPr sz="14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 txBox="1"/>
          <p:nvPr>
            <p:ph type="title"/>
          </p:nvPr>
        </p:nvSpPr>
        <p:spPr>
          <a:xfrm>
            <a:off x="0" y="692696"/>
            <a:ext cx="8229600" cy="7223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2485C"/>
                </a:solidFill>
              </a:rPr>
              <a:t>Асинхронность в CUDA</a:t>
            </a:r>
            <a:endParaRPr sz="4400">
              <a:solidFill>
                <a:srgbClr val="02485C"/>
              </a:solidFill>
            </a:endParaRPr>
          </a:p>
        </p:txBody>
      </p:sp>
      <p:sp>
        <p:nvSpPr>
          <p:cNvPr id="258" name="Google Shape;258;p14"/>
          <p:cNvSpPr txBox="1"/>
          <p:nvPr>
            <p:ph idx="1" type="body"/>
          </p:nvPr>
        </p:nvSpPr>
        <p:spPr>
          <a:xfrm>
            <a:off x="323528" y="1700808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950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Чтобы GPU больше времени работало в фоновом режиме, параллельно с CPU, некоторые вызовы являются асинхронными</a:t>
            </a:r>
            <a:endParaRPr/>
          </a:p>
          <a:p>
            <a:pPr indent="-246888" lvl="1" marL="640080" rtl="0" algn="l">
              <a:spcBef>
                <a:spcPts val="408"/>
              </a:spcBef>
              <a:spcAft>
                <a:spcPts val="0"/>
              </a:spcAft>
              <a:buSzPct val="850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Отправляют команду на устройство и сразу возвращают управление хосту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36779" lvl="1" marL="640080" rtl="0" algn="l">
              <a:spcBef>
                <a:spcPts val="408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442"/>
              </a:spcBef>
              <a:spcAft>
                <a:spcPts val="0"/>
              </a:spcAft>
              <a:buSzPct val="950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К таким вызовам относятся:</a:t>
            </a:r>
            <a:endParaRPr/>
          </a:p>
          <a:p>
            <a:pPr indent="-246888" lvl="1" marL="640080" rtl="0" algn="l">
              <a:spcBef>
                <a:spcPts val="408"/>
              </a:spcBef>
              <a:spcAft>
                <a:spcPts val="0"/>
              </a:spcAft>
              <a:buSzPct val="850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Запуски ядер ( если </a:t>
            </a:r>
            <a:r>
              <a:rPr lang="en-US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CUDA_LAUNCH_BLOCKING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 не установлена на 1)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46888" lvl="1" marL="640080" rtl="0" algn="l">
              <a:spcBef>
                <a:spcPts val="408"/>
              </a:spcBef>
              <a:spcAft>
                <a:spcPts val="0"/>
              </a:spcAft>
              <a:buSzPct val="850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Копирование между двумя областями памяти на устройстве</a:t>
            </a:r>
            <a:endParaRPr/>
          </a:p>
          <a:p>
            <a:pPr indent="-246888" lvl="1" marL="640080" rtl="0" algn="l">
              <a:spcBef>
                <a:spcPts val="408"/>
              </a:spcBef>
              <a:spcAft>
                <a:spcPts val="0"/>
              </a:spcAft>
              <a:buSzPct val="850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Копирование с хоста на устройство менее 64KB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46888" lvl="1" marL="640080" rtl="0" algn="l">
              <a:spcBef>
                <a:spcPts val="408"/>
              </a:spcBef>
              <a:spcAft>
                <a:spcPts val="0"/>
              </a:spcAft>
              <a:buSzPct val="850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Копирования, выполняемые функциями с окончанием *</a:t>
            </a:r>
            <a:r>
              <a:rPr lang="en-US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Async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46888" lvl="1" marL="640080" rtl="0" algn="l">
              <a:spcBef>
                <a:spcPts val="408"/>
              </a:spcBef>
              <a:spcAft>
                <a:spcPts val="0"/>
              </a:spcAft>
              <a:buSzPct val="85000"/>
              <a:buChar char="⚫"/>
            </a:pPr>
            <a:r>
              <a:rPr lang="en-US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cudaMemSet –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присваивает всем байтам области памяти  на устройстве одинаковое значение (чаще всего используется для обнуления)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"/>
          <p:cNvSpPr txBox="1"/>
          <p:nvPr>
            <p:ph type="title"/>
          </p:nvPr>
        </p:nvSpPr>
        <p:spPr>
          <a:xfrm>
            <a:off x="179512" y="548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2485C"/>
                </a:solidFill>
              </a:rPr>
              <a:t>Асинхронность в CUDA</a:t>
            </a:r>
            <a:endParaRPr sz="4400">
              <a:solidFill>
                <a:srgbClr val="02485C"/>
              </a:solidFill>
            </a:endParaRPr>
          </a:p>
        </p:txBody>
      </p:sp>
      <p:sp>
        <p:nvSpPr>
          <p:cNvPr id="264" name="Google Shape;264;p15"/>
          <p:cNvSpPr txBox="1"/>
          <p:nvPr>
            <p:ph idx="1" type="body"/>
          </p:nvPr>
        </p:nvSpPr>
        <p:spPr>
          <a:xfrm>
            <a:off x="395536" y="2204864"/>
            <a:ext cx="8229600" cy="379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Почему тогда верно работает код?</a:t>
            </a:r>
            <a:endParaRPr/>
          </a:p>
          <a:p>
            <a:pPr indent="-153670" lvl="0" marL="27432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1" marL="393192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//запуск ядра (асинхронно)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93192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sum_kernel&lt;&lt;&lt; blocks,  threads &gt;&gt;&gt;(aDev, bDev, cDev);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93192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//переслать результаты обратно на хост</a:t>
            </a:r>
            <a:b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cudaMemcpy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(cHost, cDev, nb,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cudaMemcpyDeviceToHost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); </a:t>
            </a:r>
            <a:endParaRPr sz="2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53670" lvl="0" marL="27432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Ведь хост вызывает </a:t>
            </a: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cudaMemcpy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до завершения выполнения ядра!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"/>
          <p:cNvSpPr txBox="1"/>
          <p:nvPr>
            <p:ph type="title"/>
          </p:nvPr>
        </p:nvSpPr>
        <p:spPr>
          <a:xfrm>
            <a:off x="755576" y="620688"/>
            <a:ext cx="4248472" cy="8663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2485C"/>
                </a:solidFill>
              </a:rPr>
              <a:t>cudaStream</a:t>
            </a:r>
            <a:endParaRPr>
              <a:solidFill>
                <a:srgbClr val="02485C"/>
              </a:solidFill>
            </a:endParaRPr>
          </a:p>
        </p:txBody>
      </p:sp>
      <p:sp>
        <p:nvSpPr>
          <p:cNvPr id="270" name="Google Shape;270;p16"/>
          <p:cNvSpPr txBox="1"/>
          <p:nvPr>
            <p:ph idx="1" type="body"/>
          </p:nvPr>
        </p:nvSpPr>
        <p:spPr>
          <a:xfrm>
            <a:off x="428963" y="176341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950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Последовательность команд для GPU (запуски ядер, копирования памяти и т.д.), </a:t>
            </a:r>
            <a:r>
              <a:rPr lang="en-US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исполняемая строго последовательно, следующая выполняется  после завершения предыдущей</a:t>
            </a:r>
            <a:endParaRPr/>
          </a:p>
          <a:p>
            <a:pPr indent="-152765" lvl="0" marL="274320" rtl="0" algn="l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403"/>
              </a:spcBef>
              <a:spcAft>
                <a:spcPts val="0"/>
              </a:spcAft>
              <a:buSzPct val="950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Команды из разных потоков могут выполняться параллельно, независимо от исполнения команд в других потоках</a:t>
            </a:r>
            <a:endParaRPr/>
          </a:p>
          <a:p>
            <a:pPr indent="-152765" lvl="0" marL="274320" rtl="0" algn="l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403"/>
              </a:spcBef>
              <a:spcAft>
                <a:spcPts val="0"/>
              </a:spcAft>
              <a:buSzPct val="950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Пользователь сам объединяет команды в потоки. </a:t>
            </a:r>
            <a:endParaRPr/>
          </a:p>
          <a:p>
            <a:pPr indent="-152765" lvl="0" marL="274320" rtl="0" algn="l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403"/>
              </a:spcBef>
              <a:spcAft>
                <a:spcPts val="0"/>
              </a:spcAft>
              <a:buSzPct val="950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Результаты взаимодействия команд из разных потоков непредсказуемы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52765" lvl="0" marL="274320" rtl="0" algn="l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403"/>
              </a:spcBef>
              <a:spcAft>
                <a:spcPts val="0"/>
              </a:spcAft>
              <a:buSzPct val="95000"/>
              <a:buChar char="⚫"/>
            </a:pPr>
            <a:r>
              <a:rPr lang="en-US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По умолчанию, все команды помещаются в «Default Stream», равный нулю</a:t>
            </a:r>
            <a:endParaRPr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6"/>
          <p:cNvSpPr/>
          <p:nvPr/>
        </p:nvSpPr>
        <p:spPr>
          <a:xfrm>
            <a:off x="8558888" y="4941168"/>
            <a:ext cx="39626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59C7FF"/>
                </a:solidFill>
                <a:latin typeface="Constantia"/>
                <a:ea typeface="Constantia"/>
                <a:cs typeface="Constantia"/>
                <a:sym typeface="Constantia"/>
              </a:rPr>
              <a:t>!</a:t>
            </a:r>
            <a:endParaRPr b="1" sz="5400">
              <a:solidFill>
                <a:srgbClr val="59C7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"/>
          <p:cNvSpPr txBox="1"/>
          <p:nvPr>
            <p:ph type="title"/>
          </p:nvPr>
        </p:nvSpPr>
        <p:spPr>
          <a:xfrm>
            <a:off x="179512" y="764704"/>
            <a:ext cx="8229600" cy="7943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2485C"/>
                </a:solidFill>
              </a:rPr>
              <a:t>Асинхронность в CUDA</a:t>
            </a:r>
            <a:endParaRPr sz="4400">
              <a:solidFill>
                <a:srgbClr val="02485C"/>
              </a:solidFill>
            </a:endParaRPr>
          </a:p>
        </p:txBody>
      </p:sp>
      <p:sp>
        <p:nvSpPr>
          <p:cNvPr id="277" name="Google Shape;277;p17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Почему тогда верно работает код?</a:t>
            </a:r>
            <a:endParaRPr/>
          </a:p>
          <a:p>
            <a:pPr indent="0" lvl="1" marL="393192" rtl="0" algn="l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6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93192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запуск ядра (асинхронно)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93192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sum_kernel&lt;&lt;&lt; blocks,  threads &gt;&gt;&gt;(aDev, bDev, cDev); 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//переслать результаты обратно на хост</a:t>
            </a:r>
            <a:b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cudaMemcpy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(cHost, cDev, nb,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cudaMemcpyDeviceToHost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); 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05410" lvl="0" marL="274320" rtl="0" algn="l">
              <a:spcBef>
                <a:spcPts val="560"/>
              </a:spcBef>
              <a:spcAft>
                <a:spcPts val="0"/>
              </a:spcAft>
              <a:buSzPts val="2660"/>
              <a:buNone/>
            </a:pPr>
            <a:r>
              <a:t/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Вызов ядра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cudaMemcpy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попадают в один поток (поток по умолчанию)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Устройство гарантирует их последовательное выполнение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7"/>
          <p:cNvSpPr/>
          <p:nvPr/>
        </p:nvSpPr>
        <p:spPr>
          <a:xfrm>
            <a:off x="395536" y="4298801"/>
            <a:ext cx="8136904" cy="1866503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8"/>
          <p:cNvSpPr txBox="1"/>
          <p:nvPr>
            <p:ph idx="1" type="body"/>
          </p:nvPr>
        </p:nvSpPr>
        <p:spPr>
          <a:xfrm>
            <a:off x="323528" y="1484784"/>
            <a:ext cx="8229600" cy="4733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74320" lvl="0" marL="27432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950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Коды всех возникающих ошибок автоматически записываются в единственную специальную хостовую переменную типа</a:t>
            </a:r>
            <a:r>
              <a:rPr lang="en-US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enum </a:t>
            </a:r>
            <a:r>
              <a:rPr lang="en-US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cudaError_t </a:t>
            </a:r>
            <a:endParaRPr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489" lvl="0" marL="274320" rtl="0" algn="l">
              <a:lnSpc>
                <a:spcPct val="120000"/>
              </a:lnSpc>
              <a:spcBef>
                <a:spcPts val="314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 sz="17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6888" lvl="1" marL="640080" rtl="0" algn="l">
              <a:lnSpc>
                <a:spcPct val="120000"/>
              </a:lnSpc>
              <a:spcBef>
                <a:spcPts val="407"/>
              </a:spcBef>
              <a:spcAft>
                <a:spcPts val="0"/>
              </a:spcAft>
              <a:buSzPct val="85000"/>
              <a:buChar char="⚫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Эта переменная в каждый момент времени равна коду </a:t>
            </a: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последней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ошибки, произошедшей в системе</a:t>
            </a:r>
            <a:endParaRPr/>
          </a:p>
          <a:p>
            <a:pPr indent="-246888" lvl="1" marL="640080" rtl="0" algn="l">
              <a:lnSpc>
                <a:spcPct val="120000"/>
              </a:lnSpc>
              <a:spcBef>
                <a:spcPts val="407"/>
              </a:spcBef>
              <a:spcAft>
                <a:spcPts val="0"/>
              </a:spcAft>
              <a:buSzPct val="85000"/>
              <a:buChar char="⚫"/>
            </a:pPr>
            <a:r>
              <a:rPr lang="en-US" sz="2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cudaError_t  cudaPeekAtLastError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– возвращает текущее значение этой переменной</a:t>
            </a:r>
            <a:endParaRPr/>
          </a:p>
          <a:p>
            <a:pPr indent="-246888" lvl="1" marL="640080" rtl="0" algn="l">
              <a:lnSpc>
                <a:spcPct val="120000"/>
              </a:lnSpc>
              <a:spcBef>
                <a:spcPts val="407"/>
              </a:spcBef>
              <a:spcAft>
                <a:spcPts val="0"/>
              </a:spcAft>
              <a:buSzPct val="85000"/>
              <a:buChar char="⚫"/>
            </a:pPr>
            <a:r>
              <a:rPr lang="en-US" sz="2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cudaError_t  cudaGetLastError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- возвращает текущее значение этой переменной и присваивает ей </a:t>
            </a:r>
            <a:r>
              <a:rPr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cudaSuccess</a:t>
            </a:r>
            <a:endParaRPr sz="22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6888" lvl="1" marL="640080" rtl="0" algn="l">
              <a:lnSpc>
                <a:spcPct val="120000"/>
              </a:lnSpc>
              <a:spcBef>
                <a:spcPts val="407"/>
              </a:spcBef>
              <a:spcAft>
                <a:spcPts val="0"/>
              </a:spcAft>
              <a:buSzPct val="85000"/>
              <a:buChar char="⚫"/>
            </a:pP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char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-US" sz="2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cudaGetErrorString 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cudaError_t 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 error )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–по коду ошибки возвращает её текстовое описание</a:t>
            </a:r>
            <a:endParaRPr/>
          </a:p>
          <a:p>
            <a:pPr indent="-127063" lvl="1" marL="640080" rtl="0" algn="l">
              <a:lnSpc>
                <a:spcPct val="120000"/>
              </a:lnSpc>
              <a:spcBef>
                <a:spcPts val="444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-129238" lvl="0" marL="274320" rtl="0" algn="l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</p:txBody>
      </p:sp>
      <p:sp>
        <p:nvSpPr>
          <p:cNvPr id="284" name="Google Shape;284;p18"/>
          <p:cNvSpPr txBox="1"/>
          <p:nvPr>
            <p:ph type="title"/>
          </p:nvPr>
        </p:nvSpPr>
        <p:spPr>
          <a:xfrm>
            <a:off x="179512" y="692696"/>
            <a:ext cx="6933456" cy="65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2485C"/>
                </a:solidFill>
              </a:rPr>
              <a:t>Обработка ошибок</a:t>
            </a:r>
            <a:endParaRPr sz="4400">
              <a:solidFill>
                <a:srgbClr val="02485C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9"/>
          <p:cNvSpPr txBox="1"/>
          <p:nvPr>
            <p:ph idx="1" type="body"/>
          </p:nvPr>
        </p:nvSpPr>
        <p:spPr>
          <a:xfrm>
            <a:off x="323528" y="1772816"/>
            <a:ext cx="8640960" cy="2664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Простейший способ быть уверенным, что в программе не произошло CUDA-ошибки: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3670" lvl="0" marL="27432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46888" lvl="1" marL="640080" rtl="0" algn="l"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В конце main вставить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44335" lvl="1" marL="640080" rtl="0" algn="l">
              <a:spcBef>
                <a:spcPts val="380"/>
              </a:spcBef>
              <a:spcAft>
                <a:spcPts val="0"/>
              </a:spcAft>
              <a:buSzPts val="1615"/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rtl="0" algn="l"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::cout &lt;&lt;</a:t>
            </a: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cudaGetErrorString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cudaGetLastError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19"/>
          <p:cNvSpPr txBox="1"/>
          <p:nvPr/>
        </p:nvSpPr>
        <p:spPr>
          <a:xfrm>
            <a:off x="179512" y="692696"/>
            <a:ext cx="6933456" cy="65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4400"/>
              <a:buFont typeface="Calibri"/>
              <a:buNone/>
            </a:pPr>
            <a:r>
              <a:rPr b="0" lang="en-US" sz="4400">
                <a:solidFill>
                  <a:srgbClr val="02485C"/>
                </a:solidFill>
                <a:latin typeface="Calibri"/>
                <a:ea typeface="Calibri"/>
                <a:cs typeface="Calibri"/>
                <a:sym typeface="Calibri"/>
              </a:rPr>
              <a:t>Обработка ошибок</a:t>
            </a:r>
            <a:endParaRPr b="0" sz="4400">
              <a:solidFill>
                <a:srgbClr val="0248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/>
          <p:nvPr>
            <p:ph type="title"/>
          </p:nvPr>
        </p:nvSpPr>
        <p:spPr>
          <a:xfrm>
            <a:off x="539552" y="2132856"/>
            <a:ext cx="8146104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</a:pPr>
            <a:r>
              <a:rPr lang="en-US"/>
              <a:t>Что было в прошлый раз?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0"/>
          <p:cNvSpPr txBox="1"/>
          <p:nvPr>
            <p:ph type="title"/>
          </p:nvPr>
        </p:nvSpPr>
        <p:spPr>
          <a:xfrm>
            <a:off x="457200" y="836712"/>
            <a:ext cx="8229600" cy="65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ct val="100000"/>
              <a:buFont typeface="Calibri"/>
              <a:buNone/>
            </a:pPr>
            <a:r>
              <a:rPr lang="en-US" sz="4900">
                <a:solidFill>
                  <a:srgbClr val="02485C"/>
                </a:solidFill>
              </a:rPr>
              <a:t>События</a:t>
            </a:r>
            <a:endParaRPr>
              <a:solidFill>
                <a:srgbClr val="02485C"/>
              </a:solidFill>
            </a:endParaRPr>
          </a:p>
        </p:txBody>
      </p:sp>
      <p:sp>
        <p:nvSpPr>
          <p:cNvPr id="296" name="Google Shape;296;p20"/>
          <p:cNvSpPr txBox="1"/>
          <p:nvPr>
            <p:ph idx="1" type="body"/>
          </p:nvPr>
        </p:nvSpPr>
        <p:spPr>
          <a:xfrm>
            <a:off x="395536" y="1916832"/>
            <a:ext cx="8229600" cy="432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95000"/>
              <a:buChar char="⚫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Маркеры, приписываемые точкам программы</a:t>
            </a:r>
            <a:endParaRPr/>
          </a:p>
          <a:p>
            <a:pPr indent="-246888" lvl="1" marL="640080" rtl="0" algn="l">
              <a:spcBef>
                <a:spcPts val="407"/>
              </a:spcBef>
              <a:spcAft>
                <a:spcPts val="0"/>
              </a:spcAft>
              <a:buSzPct val="85000"/>
              <a:buFont typeface="Noto Sans Symbols"/>
              <a:buChar char="✔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Можно проверить произошло событие или нет</a:t>
            </a:r>
            <a:endParaRPr/>
          </a:p>
          <a:p>
            <a:pPr indent="-246888" lvl="1" marL="640080" rtl="0" algn="l">
              <a:spcBef>
                <a:spcPts val="407"/>
              </a:spcBef>
              <a:spcAft>
                <a:spcPts val="0"/>
              </a:spcAft>
              <a:buSzPct val="85000"/>
              <a:buFont typeface="Noto Sans Symbols"/>
              <a:buChar char="✔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Можно замерить время между двумя произошедшими событиями</a:t>
            </a:r>
            <a:endParaRPr/>
          </a:p>
          <a:p>
            <a:pPr indent="-151558" lvl="0" marL="274320" rtl="0" algn="l">
              <a:spcBef>
                <a:spcPts val="407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407"/>
              </a:spcBef>
              <a:spcAft>
                <a:spcPts val="0"/>
              </a:spcAft>
              <a:buSzPct val="95000"/>
              <a:buChar char="⚫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Событие происходит  когда завершаются все команды, помещённые в поток, к которому приписано событие,  </a:t>
            </a:r>
            <a:r>
              <a:rPr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до последнего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вызова </a:t>
            </a:r>
            <a:r>
              <a:rPr b="1" lang="en-US" sz="2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cudaEventRecord</a:t>
            </a:r>
            <a:r>
              <a:rPr lang="en-US" sz="2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для него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151558" lvl="0" marL="274320" rtl="0" algn="l">
              <a:spcBef>
                <a:spcPts val="407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407"/>
              </a:spcBef>
              <a:spcAft>
                <a:spcPts val="0"/>
              </a:spcAft>
              <a:buSzPct val="95000"/>
              <a:buChar char="⚫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Если событие приписано потоку по умолчанию (stream = 0), то оно происходит в момент завершения </a:t>
            </a:r>
            <a:r>
              <a:rPr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всех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команд, помещённых во </a:t>
            </a:r>
            <a:r>
              <a:rPr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все потоки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до  последнего вызова </a:t>
            </a:r>
            <a:r>
              <a:rPr b="1" lang="en-US" sz="2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cudaEventRecord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для него</a:t>
            </a:r>
            <a:endParaRPr/>
          </a:p>
          <a:p>
            <a:pPr indent="-127063" lvl="1" marL="640080" rtl="0" algn="l">
              <a:spcBef>
                <a:spcPts val="444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"/>
          <p:cNvSpPr txBox="1"/>
          <p:nvPr>
            <p:ph type="title"/>
          </p:nvPr>
        </p:nvSpPr>
        <p:spPr>
          <a:xfrm>
            <a:off x="457200" y="476672"/>
            <a:ext cx="8229600" cy="7943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2485C"/>
                </a:solidFill>
              </a:rPr>
              <a:t>Измерение времени выполнения</a:t>
            </a:r>
            <a:endParaRPr sz="4400">
              <a:solidFill>
                <a:srgbClr val="02485C"/>
              </a:solidFill>
            </a:endParaRPr>
          </a:p>
        </p:txBody>
      </p:sp>
      <p:sp>
        <p:nvSpPr>
          <p:cNvPr id="302" name="Google Shape;302;p21"/>
          <p:cNvSpPr txBox="1"/>
          <p:nvPr>
            <p:ph idx="1" type="body"/>
          </p:nvPr>
        </p:nvSpPr>
        <p:spPr>
          <a:xfrm>
            <a:off x="13170" y="1412776"/>
            <a:ext cx="9023325" cy="5256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710"/>
              <a:buChar char="⚫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Расчёт времени выполнения ядра</a:t>
            </a:r>
            <a:endParaRPr/>
          </a:p>
          <a:p>
            <a:pPr indent="-246888" lvl="1" marL="640080" rtl="0" algn="l">
              <a:spcBef>
                <a:spcPts val="360"/>
              </a:spcBef>
              <a:spcAft>
                <a:spcPts val="0"/>
              </a:spcAft>
              <a:buSzPts val="1530"/>
              <a:buChar char="⚫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Записать одно событие до вызова ядра, другое – сразу после: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89865" lvl="0" marL="274320" rtl="0" algn="l">
              <a:spcBef>
                <a:spcPts val="280"/>
              </a:spcBef>
              <a:spcAft>
                <a:spcPts val="0"/>
              </a:spcAft>
              <a:buSzPts val="1330"/>
              <a:buNone/>
            </a:pPr>
            <a:r>
              <a:t/>
            </a:r>
            <a:endParaRPr sz="1400">
              <a:solidFill>
                <a:srgbClr val="0070C0"/>
              </a:solidFill>
            </a:endParaRPr>
          </a:p>
          <a:p>
            <a:pPr indent="0" lvl="2" marL="640080" rtl="0" algn="l">
              <a:spcBef>
                <a:spcPts val="320"/>
              </a:spcBef>
              <a:spcAft>
                <a:spcPts val="0"/>
              </a:spcAft>
              <a:buSzPts val="1120"/>
              <a:buNone/>
            </a:pP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cudaEvent_t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start, stop;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2" marL="640080" rtl="0" algn="l">
              <a:spcBef>
                <a:spcPts val="320"/>
              </a:spcBef>
              <a:spcAft>
                <a:spcPts val="0"/>
              </a:spcAft>
              <a:buSzPts val="1120"/>
              <a:buNone/>
            </a:pP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time;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2" marL="640080" rtl="0" algn="l">
              <a:spcBef>
                <a:spcPts val="320"/>
              </a:spcBef>
              <a:spcAft>
                <a:spcPts val="0"/>
              </a:spcAft>
              <a:buSzPts val="1120"/>
              <a:buNone/>
            </a:pP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cudaEventCreate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(&amp;start);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2" marL="640080" rtl="0" algn="l">
              <a:spcBef>
                <a:spcPts val="320"/>
              </a:spcBef>
              <a:spcAft>
                <a:spcPts val="0"/>
              </a:spcAft>
              <a:buSzPts val="1120"/>
              <a:buNone/>
            </a:pP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cudaEventCreate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(&amp;stop);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2" marL="640080" rtl="0" algn="l">
              <a:spcBef>
                <a:spcPts val="32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6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640080" rtl="0" algn="l">
              <a:spcBef>
                <a:spcPts val="320"/>
              </a:spcBef>
              <a:spcAft>
                <a:spcPts val="0"/>
              </a:spcAft>
              <a:buSzPts val="1120"/>
              <a:buNone/>
            </a:pP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cudaEventRecord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( start, 0 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);</a:t>
            </a: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// В потоке могут быть некоторые команды</a:t>
            </a:r>
            <a:endParaRPr/>
          </a:p>
          <a:p>
            <a:pPr indent="0" lvl="2" marL="640080" rtl="0" algn="l">
              <a:spcBef>
                <a:spcPts val="320"/>
              </a:spcBef>
              <a:spcAft>
                <a:spcPts val="0"/>
              </a:spcAft>
              <a:buSzPts val="1120"/>
              <a:buNone/>
            </a:pP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// приписываем этой точке событие </a:t>
            </a:r>
            <a:r>
              <a:rPr b="1"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 b="1" sz="16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640080" rtl="0" algn="l">
              <a:spcBef>
                <a:spcPts val="320"/>
              </a:spcBef>
              <a:spcAft>
                <a:spcPts val="0"/>
              </a:spcAft>
              <a:buSzPts val="11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kernel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&lt;&lt;&lt;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grid,threads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( params);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2" marL="640080" rtl="0" algn="l">
              <a:spcBef>
                <a:spcPts val="320"/>
              </a:spcBef>
              <a:spcAft>
                <a:spcPts val="0"/>
              </a:spcAft>
              <a:buSzPts val="1120"/>
              <a:buNone/>
            </a:pP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cudaEventRecord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( stop, 0 );  </a:t>
            </a: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К данному моменту в поток </a:t>
            </a:r>
            <a:r>
              <a:rPr b="1"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отправлена команда                            			                               вызова ядра</a:t>
            </a: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, приписываем этой точке событие </a:t>
            </a:r>
            <a:r>
              <a:rPr b="1"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stop</a:t>
            </a:r>
            <a:endParaRPr b="1" sz="16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640080" rtl="0" algn="l">
              <a:spcBef>
                <a:spcPts val="320"/>
              </a:spcBef>
              <a:spcAft>
                <a:spcPts val="0"/>
              </a:spcAft>
              <a:buSzPts val="1120"/>
              <a:buNone/>
            </a:pP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cudaEventSynchronize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( stop ); </a:t>
            </a: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Дождаться событие stop, т.е. завершения 			                                                        выполнения всех команд, </a:t>
            </a:r>
            <a:r>
              <a:rPr b="1"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в т.ч. запуска ядра</a:t>
            </a:r>
            <a:endParaRPr/>
          </a:p>
          <a:p>
            <a:pPr indent="0" lvl="2" marL="640080" rtl="0" algn="l">
              <a:spcBef>
                <a:spcPts val="320"/>
              </a:spcBef>
              <a:spcAft>
                <a:spcPts val="0"/>
              </a:spcAft>
              <a:buSzPts val="1120"/>
              <a:buNone/>
            </a:pP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cudaEventElapsedTime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( &amp;time, start, stop );  </a:t>
            </a: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Время между двумя событиями</a:t>
            </a:r>
            <a:endParaRPr/>
          </a:p>
          <a:p>
            <a:pPr indent="0" lvl="2" marL="640080" rtl="0" algn="l">
              <a:spcBef>
                <a:spcPts val="32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6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640080" rtl="0" algn="l">
              <a:spcBef>
                <a:spcPts val="320"/>
              </a:spcBef>
              <a:spcAft>
                <a:spcPts val="0"/>
              </a:spcAft>
              <a:buSzPts val="1120"/>
              <a:buNone/>
            </a:pP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cudaEventDestroy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( start );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2" marL="640080" rtl="0" algn="l">
              <a:spcBef>
                <a:spcPts val="320"/>
              </a:spcBef>
              <a:spcAft>
                <a:spcPts val="0"/>
              </a:spcAft>
              <a:buSzPts val="1120"/>
              <a:buNone/>
            </a:pP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cudaEventDestroy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( stop 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2"/>
          <p:cNvSpPr txBox="1"/>
          <p:nvPr>
            <p:ph idx="4294967295" type="ctrTitle"/>
          </p:nvPr>
        </p:nvSpPr>
        <p:spPr>
          <a:xfrm>
            <a:off x="539552" y="249289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</a:pPr>
            <a:r>
              <a:rPr b="1" i="0" lang="en-US" sz="5600" u="none" cap="none" strike="noStrik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rPr>
              <a:t>Компиляция и запуск</a:t>
            </a:r>
            <a:endParaRPr b="1" i="0" sz="5600" u="none" cap="none" strike="noStrike">
              <a:solidFill>
                <a:srgbClr val="4AE3A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2"/>
          <p:cNvSpPr txBox="1"/>
          <p:nvPr>
            <p:ph idx="4294967295" type="subTitle"/>
          </p:nvPr>
        </p:nvSpPr>
        <p:spPr>
          <a:xfrm>
            <a:off x="539552" y="3952832"/>
            <a:ext cx="7772400" cy="700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Как скомпилировать и запустить программу с использованием CUDA</a:t>
            </a:r>
            <a:endParaRPr b="0" i="0" sz="22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 txBox="1"/>
          <p:nvPr>
            <p:ph type="title"/>
          </p:nvPr>
        </p:nvSpPr>
        <p:spPr>
          <a:xfrm>
            <a:off x="467544" y="620688"/>
            <a:ext cx="8229600" cy="78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2485C"/>
                </a:solidFill>
              </a:rPr>
              <a:t>Особое отношение к .cu</a:t>
            </a:r>
            <a:endParaRPr sz="4400">
              <a:solidFill>
                <a:srgbClr val="02485C"/>
              </a:solidFill>
            </a:endParaRPr>
          </a:p>
        </p:txBody>
      </p:sp>
      <p:sp>
        <p:nvSpPr>
          <p:cNvPr id="314" name="Google Shape;314;p23"/>
          <p:cNvSpPr txBox="1"/>
          <p:nvPr>
            <p:ph idx="1" type="body"/>
          </p:nvPr>
        </p:nvSpPr>
        <p:spPr>
          <a:xfrm>
            <a:off x="395536" y="1628800"/>
            <a:ext cx="8229600" cy="482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При работе с CUDA используются расширения Си++:</a:t>
            </a:r>
            <a:endParaRPr/>
          </a:p>
          <a:p>
            <a:pPr indent="-246888" lvl="1" marL="640080" rtl="0" algn="l">
              <a:spcBef>
                <a:spcPts val="408"/>
              </a:spcBef>
              <a:spcAft>
                <a:spcPts val="0"/>
              </a:spcAft>
              <a:buSzPct val="850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Конструкция запуска ядра </a:t>
            </a:r>
            <a:r>
              <a:rPr lang="en-US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&lt;&lt;&lt; …. &gt;&gt;&gt;</a:t>
            </a:r>
            <a:endParaRPr/>
          </a:p>
          <a:p>
            <a:pPr indent="-246888" lvl="1" marL="640080" rtl="0" algn="l">
              <a:spcBef>
                <a:spcPts val="408"/>
              </a:spcBef>
              <a:spcAft>
                <a:spcPts val="0"/>
              </a:spcAft>
              <a:buSzPct val="850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Встроенные переменные </a:t>
            </a:r>
            <a:r>
              <a:rPr lang="en-US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threadIdx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blockIdx</a:t>
            </a:r>
            <a:endParaRPr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6888" lvl="1" marL="640080" rtl="0" algn="l">
              <a:spcBef>
                <a:spcPts val="408"/>
              </a:spcBef>
              <a:spcAft>
                <a:spcPts val="0"/>
              </a:spcAft>
              <a:buSzPct val="850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Квалификаторы </a:t>
            </a:r>
            <a:r>
              <a:rPr lang="en-US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__global__ __device__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и т.д.</a:t>
            </a:r>
            <a:endParaRPr/>
          </a:p>
          <a:p>
            <a:pPr indent="-246888" lvl="1" marL="640080" rtl="0" algn="l">
              <a:spcBef>
                <a:spcPts val="408"/>
              </a:spcBef>
              <a:spcAft>
                <a:spcPts val="0"/>
              </a:spcAft>
              <a:buSzPct val="850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….</a:t>
            </a:r>
            <a:endParaRPr/>
          </a:p>
          <a:p>
            <a:pPr indent="-159718" lvl="1" marL="640080" rtl="0" algn="l">
              <a:spcBef>
                <a:spcPts val="323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442"/>
              </a:spcBef>
              <a:spcAft>
                <a:spcPts val="0"/>
              </a:spcAft>
              <a:buSzPct val="950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Эти расширения могут быть обработаны только в </a:t>
            </a:r>
            <a:r>
              <a:rPr lang="en-US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*.cu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файлах! </a:t>
            </a:r>
            <a:endParaRPr/>
          </a:p>
          <a:p>
            <a:pPr indent="-246888" lvl="1" marL="640080" rtl="0" algn="l">
              <a:spcBef>
                <a:spcPts val="408"/>
              </a:spcBef>
              <a:spcAft>
                <a:spcPts val="0"/>
              </a:spcAft>
              <a:buSzPct val="85000"/>
              <a:buChar char="⚫"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cudafe не запускается для файлов с другим расширением</a:t>
            </a:r>
            <a:endParaRPr/>
          </a:p>
          <a:p>
            <a:pPr indent="-246888" lvl="1" marL="640080" rtl="0" algn="l">
              <a:spcBef>
                <a:spcPts val="408"/>
              </a:spcBef>
              <a:spcAft>
                <a:spcPts val="0"/>
              </a:spcAft>
              <a:buSzPct val="850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В этих файлах можно </a:t>
            </a:r>
            <a:r>
              <a:rPr lang="en-US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не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делать </a:t>
            </a:r>
            <a:r>
              <a:rPr lang="en-US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#include &lt;cuda_runtime.h&gt;</a:t>
            </a:r>
            <a:endParaRPr/>
          </a:p>
          <a:p>
            <a:pPr indent="-187150" lvl="0" marL="274320" rtl="0" algn="l">
              <a:spcBef>
                <a:spcPts val="289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442"/>
              </a:spcBef>
              <a:spcAft>
                <a:spcPts val="0"/>
              </a:spcAft>
              <a:buSzPct val="950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Вызовы библиотечных функций вида </a:t>
            </a:r>
            <a:r>
              <a:rPr lang="en-US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cuda*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можно располагать в </a:t>
            </a:r>
            <a:r>
              <a:rPr lang="en-US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*.cpp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файлах</a:t>
            </a:r>
            <a:endParaRPr/>
          </a:p>
          <a:p>
            <a:pPr indent="-246888" lvl="1" marL="640080" rtl="0" algn="l">
              <a:spcBef>
                <a:spcPts val="408"/>
              </a:spcBef>
              <a:spcAft>
                <a:spcPts val="0"/>
              </a:spcAft>
              <a:buSzPct val="850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Они будут слинкованы обычным линковщиком из библиотеки libcudart.so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"/>
          <p:cNvSpPr txBox="1"/>
          <p:nvPr>
            <p:ph type="title"/>
          </p:nvPr>
        </p:nvSpPr>
        <p:spPr>
          <a:xfrm>
            <a:off x="467544" y="1166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2485C"/>
                </a:solidFill>
              </a:rPr>
              <a:t>Компиляция хост-кода</a:t>
            </a:r>
            <a:endParaRPr sz="4400">
              <a:solidFill>
                <a:srgbClr val="02485C"/>
              </a:solidFill>
            </a:endParaRPr>
          </a:p>
        </p:txBody>
      </p:sp>
      <p:sp>
        <p:nvSpPr>
          <p:cNvPr id="320" name="Google Shape;320;p24"/>
          <p:cNvSpPr txBox="1"/>
          <p:nvPr>
            <p:ph idx="1" type="body"/>
          </p:nvPr>
        </p:nvSpPr>
        <p:spPr>
          <a:xfrm>
            <a:off x="251520" y="1484784"/>
            <a:ext cx="8640960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В файле </a:t>
            </a:r>
            <a:r>
              <a:rPr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test.cpp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Основной хост-код. Т.к. конструкцию запуска ядра в *.cpp применять нельзя, вынесем её в отдельную функцию, определённую в каком-нибудь *.cu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"/>
              </a:spcBef>
              <a:spcAft>
                <a:spcPts val="0"/>
              </a:spcAft>
              <a:buSzPts val="760"/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#include &lt;cuda_runtime.h&gt; </a:t>
            </a: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здесь объявления функций тулкита</a:t>
            </a:r>
            <a:endParaRPr sz="16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launchKernel(params);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определить эту функцию в каком-нибудь *.cu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main() 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"/>
              </a:spcBef>
              <a:spcAft>
                <a:spcPts val="0"/>
              </a:spcAft>
              <a:buSzPts val="570"/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	   … </a:t>
            </a: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обычный хост-код</a:t>
            </a:r>
            <a:endParaRPr sz="16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"/>
              </a:spcBef>
              <a:spcAft>
                <a:spcPts val="0"/>
              </a:spcAft>
              <a:buSzPts val="570"/>
              <a:buNone/>
            </a:pPr>
            <a:r>
              <a:t/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	  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cudaSetDevice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(0);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Можно! Обычная функция, потом слинкуется</a:t>
            </a:r>
            <a:endParaRPr sz="16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220"/>
              </a:spcBef>
              <a:spcAft>
                <a:spcPts val="0"/>
              </a:spcAft>
              <a:buSzPts val="1045"/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    … </a:t>
            </a: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обычный хост-код</a:t>
            </a: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kernel&lt;&lt;1,1&gt;&gt;&gt;(params)  здесь </a:t>
            </a: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нельзя</a:t>
            </a: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, только в *.cu!</a:t>
            </a:r>
            <a:endParaRPr sz="16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40"/>
              </a:spcBef>
              <a:spcAft>
                <a:spcPts val="0"/>
              </a:spcAft>
              <a:buSzPts val="665"/>
              <a:buNone/>
            </a:pPr>
            <a:r>
              <a:t/>
            </a:r>
            <a:endParaRPr sz="7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	  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launchKernel(params);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Внутри этой функции будет вызвано ядро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// Определена в некотором *.cu</a:t>
            </a:r>
            <a:endParaRPr sz="16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SzPts val="950"/>
              <a:buNone/>
            </a:pPr>
            <a:r>
              <a:t/>
            </a:r>
            <a:endParaRPr sz="10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     … </a:t>
            </a: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обычный хост-код</a:t>
            </a:r>
            <a:endParaRPr sz="16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5"/>
          <p:cNvSpPr txBox="1"/>
          <p:nvPr>
            <p:ph type="title"/>
          </p:nvPr>
        </p:nvSpPr>
        <p:spPr>
          <a:xfrm>
            <a:off x="467544" y="1166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2485C"/>
                </a:solidFill>
              </a:rPr>
              <a:t>Компиляция хост-кода</a:t>
            </a:r>
            <a:endParaRPr sz="4400">
              <a:solidFill>
                <a:srgbClr val="02485C"/>
              </a:solidFill>
            </a:endParaRPr>
          </a:p>
        </p:txBody>
      </p:sp>
      <p:sp>
        <p:nvSpPr>
          <p:cNvPr id="326" name="Google Shape;326;p25"/>
          <p:cNvSpPr txBox="1"/>
          <p:nvPr>
            <p:ph idx="1" type="body"/>
          </p:nvPr>
        </p:nvSpPr>
        <p:spPr>
          <a:xfrm>
            <a:off x="251520" y="1268760"/>
            <a:ext cx="8640960" cy="5256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В файле </a:t>
            </a:r>
            <a:r>
              <a:rPr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test.cpp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3670" lvl="0" marL="27432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Основной хост-код. Т.к. конструкцию запуска ядра в *.cpp применять нельзя, вынесем её в отдельную функцию, определённую в каком-нибудь *.cu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Компиляция: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01930" lvl="0" marL="274320" rtl="0" algn="l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1" marL="393192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i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$g++ -I /toolkit_install_dir/include test.cpp –c –o test.o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02437" lvl="2" marL="914400" rtl="0" algn="l">
              <a:spcBef>
                <a:spcPts val="20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46887" lvl="2" marL="914400" rtl="0" algn="l">
              <a:spcBef>
                <a:spcPts val="400"/>
              </a:spcBef>
              <a:spcAft>
                <a:spcPts val="0"/>
              </a:spcAft>
              <a:buSzPts val="14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Указали путь, по которому следует искать инклюд-файлы для CUDA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46887" lvl="2" marL="914400" rtl="0" algn="l">
              <a:spcBef>
                <a:spcPts val="400"/>
              </a:spcBef>
              <a:spcAft>
                <a:spcPts val="0"/>
              </a:spcAft>
              <a:buSzPts val="14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Попросили сделать объектник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"/>
              </a:spcBef>
              <a:spcAft>
                <a:spcPts val="0"/>
              </a:spcAft>
              <a:buSzPts val="760"/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         Или же через nvcc, без указания директории с инклюдами:</a:t>
            </a:r>
            <a:r>
              <a:rPr i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i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0"/>
              </a:spcBef>
              <a:spcAft>
                <a:spcPts val="0"/>
              </a:spcAft>
              <a:buSzPts val="285"/>
              <a:buNone/>
            </a:pPr>
            <a:r>
              <a:t/>
            </a:r>
            <a:endParaRPr i="1" sz="3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i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   $nvcc test.cpp –c –o test.o </a:t>
            </a:r>
            <a:endParaRPr i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5"/>
          <p:cNvSpPr/>
          <p:nvPr/>
        </p:nvSpPr>
        <p:spPr>
          <a:xfrm>
            <a:off x="755576" y="3879329"/>
            <a:ext cx="5976664" cy="504056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28" name="Google Shape;328;p25"/>
          <p:cNvSpPr/>
          <p:nvPr/>
        </p:nvSpPr>
        <p:spPr>
          <a:xfrm>
            <a:off x="755576" y="5733256"/>
            <a:ext cx="3168352" cy="504056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"/>
          <p:cNvSpPr txBox="1"/>
          <p:nvPr>
            <p:ph type="title"/>
          </p:nvPr>
        </p:nvSpPr>
        <p:spPr>
          <a:xfrm>
            <a:off x="1094928" y="1166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2485C"/>
                </a:solidFill>
              </a:rPr>
              <a:t>Компиляция device-кода</a:t>
            </a:r>
            <a:endParaRPr sz="4400">
              <a:solidFill>
                <a:srgbClr val="02485C"/>
              </a:solidFill>
            </a:endParaRPr>
          </a:p>
        </p:txBody>
      </p:sp>
      <p:sp>
        <p:nvSpPr>
          <p:cNvPr id="334" name="Google Shape;334;p26"/>
          <p:cNvSpPr txBox="1"/>
          <p:nvPr>
            <p:ph idx="1" type="body"/>
          </p:nvPr>
        </p:nvSpPr>
        <p:spPr>
          <a:xfrm>
            <a:off x="179512" y="1340768"/>
            <a:ext cx="9144000" cy="5256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n-US" sz="1800"/>
              <a:t>В файле</a:t>
            </a:r>
            <a:r>
              <a:rPr lang="en-US" sz="1800">
                <a:solidFill>
                  <a:srgbClr val="00B050"/>
                </a:solidFill>
              </a:rPr>
              <a:t> kernel.cu</a:t>
            </a:r>
            <a:endParaRPr sz="1800"/>
          </a:p>
          <a:p>
            <a:pPr indent="-274320" lvl="0" marL="274320" rtl="0" algn="l">
              <a:spcBef>
                <a:spcPts val="333"/>
              </a:spcBef>
              <a:spcAft>
                <a:spcPts val="0"/>
              </a:spcAft>
              <a:buSzPct val="95000"/>
              <a:buChar char="⚫"/>
            </a:pPr>
            <a:r>
              <a:rPr lang="en-US" sz="1800"/>
              <a:t>Определяем ядро и функцию для его запуска. В функции запуска рассчитывается конфигурация и дополнительно выводится на экран время работы ядра</a:t>
            </a:r>
            <a:endParaRPr sz="1800"/>
          </a:p>
          <a:p>
            <a:pPr indent="0" lvl="0" marL="0" rtl="0" algn="l">
              <a:spcBef>
                <a:spcPts val="277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 sz="150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77"/>
              </a:spcBef>
              <a:spcAft>
                <a:spcPts val="0"/>
              </a:spcAft>
              <a:buSzPct val="95000"/>
              <a:buNone/>
            </a:pPr>
            <a:r>
              <a:rPr lang="en-US" sz="15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__global __ void 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kernel(params)  {</a:t>
            </a:r>
            <a:endParaRPr/>
          </a:p>
          <a:p>
            <a:pPr indent="0" lvl="0" marL="0" rtl="0" algn="l">
              <a:spcBef>
                <a:spcPts val="277"/>
              </a:spcBef>
              <a:spcAft>
                <a:spcPts val="0"/>
              </a:spcAft>
              <a:buSzPct val="950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     ….; </a:t>
            </a:r>
            <a:r>
              <a:rPr lang="en-US" sz="15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// код ядра</a:t>
            </a:r>
            <a:endParaRPr sz="1500">
              <a:solidFill>
                <a:srgbClr val="00B05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77"/>
              </a:spcBef>
              <a:spcAft>
                <a:spcPts val="0"/>
              </a:spcAft>
              <a:buSzPct val="95000"/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spcBef>
                <a:spcPts val="203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 sz="110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277"/>
              </a:spcBef>
              <a:spcAft>
                <a:spcPts val="0"/>
              </a:spcAft>
              <a:buSzPct val="95000"/>
              <a:buNone/>
            </a:pPr>
            <a:r>
              <a:rPr lang="en-US" sz="15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launchKernel(params)  {</a:t>
            </a:r>
            <a:endParaRPr/>
          </a:p>
          <a:p>
            <a:pPr indent="0" lvl="0" marL="0" rtl="0" algn="l">
              <a:spcBef>
                <a:spcPts val="277"/>
              </a:spcBef>
              <a:spcAft>
                <a:spcPts val="0"/>
              </a:spcAft>
              <a:buSzPct val="95000"/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 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77"/>
              </a:spcBef>
              <a:spcAft>
                <a:spcPts val="0"/>
              </a:spcAft>
              <a:buSzPct val="95000"/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 …;</a:t>
            </a:r>
            <a:r>
              <a:rPr lang="en-US" sz="15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расчёт конфигурации запуска в зависимости от параметров,  создание событий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77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77"/>
              </a:spcBef>
              <a:spcAft>
                <a:spcPts val="0"/>
              </a:spcAft>
              <a:buSzPct val="95000"/>
              <a:buNone/>
            </a:pPr>
            <a:r>
              <a:rPr lang="en-US" sz="15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  float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time;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77"/>
              </a:spcBef>
              <a:spcAft>
                <a:spcPts val="0"/>
              </a:spcAft>
              <a:buSzPct val="95000"/>
              <a:buNone/>
            </a:pPr>
            <a:r>
              <a:rPr lang="en-US" sz="15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 cudaEventRecord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( start, 0 );</a:t>
            </a:r>
            <a:r>
              <a:rPr lang="en-US" sz="15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5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77"/>
              </a:spcBef>
              <a:spcAft>
                <a:spcPts val="0"/>
              </a:spcAft>
              <a:buSzPct val="95000"/>
              <a:buNone/>
            </a:pPr>
            <a:r>
              <a:rPr lang="en-US" sz="15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kernel</a:t>
            </a:r>
            <a:r>
              <a:rPr lang="en-US" sz="15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&lt;&lt;&lt;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конфигурация </a:t>
            </a:r>
            <a:r>
              <a:rPr lang="en-US" sz="15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(params); </a:t>
            </a:r>
            <a:r>
              <a:rPr lang="en-US" sz="15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запуск ядра</a:t>
            </a:r>
            <a:endParaRPr sz="15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77"/>
              </a:spcBef>
              <a:spcAft>
                <a:spcPts val="0"/>
              </a:spcAft>
              <a:buSzPct val="95000"/>
              <a:buNone/>
            </a:pPr>
            <a:r>
              <a:rPr lang="en-US" sz="15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 cudaEventRecord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( stop, 0 ); 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77"/>
              </a:spcBef>
              <a:spcAft>
                <a:spcPts val="0"/>
              </a:spcAft>
              <a:buSzPct val="95000"/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5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cudaEventSynchronize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( stop ); 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77"/>
              </a:spcBef>
              <a:spcAft>
                <a:spcPts val="0"/>
              </a:spcAft>
              <a:buSzPct val="95000"/>
              <a:buNone/>
            </a:pPr>
            <a:r>
              <a:rPr lang="en-US" sz="15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   cudaEventElapsedTime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( &amp;time, start, stop );</a:t>
            </a:r>
            <a:r>
              <a:rPr lang="en-US" sz="15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Время между двумя событиями</a:t>
            </a:r>
            <a:endParaRPr/>
          </a:p>
          <a:p>
            <a:pPr indent="0" lvl="0" marL="0" rtl="0" algn="l">
              <a:spcBef>
                <a:spcPts val="277"/>
              </a:spcBef>
              <a:spcAft>
                <a:spcPts val="0"/>
              </a:spcAft>
              <a:buSzPct val="95000"/>
              <a:buNone/>
            </a:pPr>
            <a:r>
              <a:rPr lang="en-US" sz="15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printf(%4.4f, time);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277"/>
              </a:spcBef>
              <a:spcAft>
                <a:spcPts val="0"/>
              </a:spcAft>
              <a:buSzPct val="95000"/>
              <a:buNone/>
            </a:pPr>
            <a:r>
              <a:rPr lang="en-US" sz="15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  <p:sp>
        <p:nvSpPr>
          <p:cNvPr id="335" name="Google Shape;335;p26"/>
          <p:cNvSpPr/>
          <p:nvPr/>
        </p:nvSpPr>
        <p:spPr>
          <a:xfrm>
            <a:off x="611560" y="2348880"/>
            <a:ext cx="4248472" cy="864096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36" name="Google Shape;336;p26"/>
          <p:cNvSpPr/>
          <p:nvPr/>
        </p:nvSpPr>
        <p:spPr>
          <a:xfrm>
            <a:off x="611560" y="3356993"/>
            <a:ext cx="8352928" cy="3240359"/>
          </a:xfrm>
          <a:prstGeom prst="roundRect">
            <a:avLst>
              <a:gd fmla="val 5588" name="adj"/>
            </a:avLst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7"/>
          <p:cNvSpPr txBox="1"/>
          <p:nvPr>
            <p:ph type="title"/>
          </p:nvPr>
        </p:nvSpPr>
        <p:spPr>
          <a:xfrm>
            <a:off x="1094928" y="1166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2485C"/>
                </a:solidFill>
              </a:rPr>
              <a:t>Компиляция device-кода</a:t>
            </a:r>
            <a:endParaRPr sz="4400">
              <a:solidFill>
                <a:srgbClr val="02485C"/>
              </a:solidFill>
            </a:endParaRPr>
          </a:p>
        </p:txBody>
      </p:sp>
      <p:sp>
        <p:nvSpPr>
          <p:cNvPr id="342" name="Google Shape;342;p27"/>
          <p:cNvSpPr txBox="1"/>
          <p:nvPr>
            <p:ph idx="1" type="body"/>
          </p:nvPr>
        </p:nvSpPr>
        <p:spPr>
          <a:xfrm>
            <a:off x="467544" y="2204864"/>
            <a:ext cx="8363272" cy="324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В файле</a:t>
            </a:r>
            <a:r>
              <a:rPr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kernel.cu</a:t>
            </a:r>
            <a:endParaRPr/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Определяем ядро и функцию для его запуска. В функции запуска рассчитывается конфигурация и дополнительно выводится на экран время работы ядра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               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Компиляция: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65735" lvl="0" marL="274320" rtl="0" algn="l">
              <a:spcBef>
                <a:spcPts val="360"/>
              </a:spcBef>
              <a:spcAft>
                <a:spcPts val="0"/>
              </a:spcAft>
              <a:buSzPts val="171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$</a:t>
            </a:r>
            <a:r>
              <a:rPr i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nvcc –arch=sm_20 –Xptxas –v kernel.cu  -c –o kernel.o</a:t>
            </a:r>
            <a:endParaRPr i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i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7"/>
          <p:cNvSpPr/>
          <p:nvPr/>
        </p:nvSpPr>
        <p:spPr>
          <a:xfrm>
            <a:off x="1331640" y="4797152"/>
            <a:ext cx="5976664" cy="64807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"/>
          <p:cNvSpPr txBox="1"/>
          <p:nvPr>
            <p:ph type="title"/>
          </p:nvPr>
        </p:nvSpPr>
        <p:spPr>
          <a:xfrm>
            <a:off x="251520" y="692696"/>
            <a:ext cx="6635080" cy="65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2485C"/>
                </a:solidFill>
              </a:rPr>
              <a:t>Линковка проекта</a:t>
            </a:r>
            <a:endParaRPr sz="4400">
              <a:solidFill>
                <a:srgbClr val="02485C"/>
              </a:solidFill>
            </a:endParaRPr>
          </a:p>
        </p:txBody>
      </p:sp>
      <p:sp>
        <p:nvSpPr>
          <p:cNvPr id="349" name="Google Shape;349;p28"/>
          <p:cNvSpPr txBox="1"/>
          <p:nvPr>
            <p:ph idx="1" type="body"/>
          </p:nvPr>
        </p:nvSpPr>
        <p:spPr>
          <a:xfrm>
            <a:off x="436932" y="1768113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$g++ -L/toolkit_install_dir/lib64 –lcudart test.o kernel.o –o test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6888" lvl="1" marL="640080" rtl="0" algn="l"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Попросили слинковаться с libcudart.so, указали где она может лежать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$nvcc test.o kernel.o –o test </a:t>
            </a:r>
            <a:endParaRPr/>
          </a:p>
          <a:p>
            <a:pPr indent="-138938" lvl="1" marL="64008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46888" lvl="1" marL="640080" rtl="0" algn="l"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nvcc </a:t>
            </a:r>
            <a:r>
              <a:rPr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–v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test.o kernel.o –o test  покажет какая конкретно команда вызвалась</a:t>
            </a:r>
            <a:endParaRPr/>
          </a:p>
          <a:p>
            <a:pPr indent="-138938" lvl="1" marL="64008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1" marL="393192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Также можно расположить весь код в *.cu файле и не пользоваться *.cpp вообще</a:t>
            </a:r>
            <a:endParaRPr/>
          </a:p>
        </p:txBody>
      </p:sp>
      <p:sp>
        <p:nvSpPr>
          <p:cNvPr id="350" name="Google Shape;350;p28"/>
          <p:cNvSpPr/>
          <p:nvPr/>
        </p:nvSpPr>
        <p:spPr>
          <a:xfrm>
            <a:off x="8278577" y="3225750"/>
            <a:ext cx="39626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59C7FF"/>
                </a:solidFill>
                <a:latin typeface="Constantia"/>
                <a:ea typeface="Constantia"/>
                <a:cs typeface="Constantia"/>
                <a:sym typeface="Constantia"/>
              </a:rPr>
              <a:t>!</a:t>
            </a:r>
            <a:endParaRPr b="1" sz="5400">
              <a:solidFill>
                <a:srgbClr val="59C7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51" name="Google Shape;351;p28"/>
          <p:cNvSpPr/>
          <p:nvPr/>
        </p:nvSpPr>
        <p:spPr>
          <a:xfrm>
            <a:off x="395536" y="1700808"/>
            <a:ext cx="6840760" cy="504056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52" name="Google Shape;352;p28"/>
          <p:cNvSpPr/>
          <p:nvPr/>
        </p:nvSpPr>
        <p:spPr>
          <a:xfrm>
            <a:off x="395536" y="3501008"/>
            <a:ext cx="3168352" cy="504056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9"/>
          <p:cNvSpPr txBox="1"/>
          <p:nvPr>
            <p:ph type="title"/>
          </p:nvPr>
        </p:nvSpPr>
        <p:spPr>
          <a:xfrm>
            <a:off x="1871700" y="692696"/>
            <a:ext cx="2890664" cy="7223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2485C"/>
                </a:solidFill>
              </a:rPr>
              <a:t>Запуск</a:t>
            </a:r>
            <a:endParaRPr sz="4400">
              <a:solidFill>
                <a:srgbClr val="02485C"/>
              </a:solidFill>
            </a:endParaRPr>
          </a:p>
        </p:txBody>
      </p:sp>
      <p:sp>
        <p:nvSpPr>
          <p:cNvPr id="358" name="Google Shape;358;p2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В результате компиляции и линковки получаем обычный исполняемый файл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Запускаем из командной строки обычным способом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1" marL="393192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$./test 1024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9"/>
          <p:cNvSpPr/>
          <p:nvPr/>
        </p:nvSpPr>
        <p:spPr>
          <a:xfrm>
            <a:off x="539552" y="4120492"/>
            <a:ext cx="2376264" cy="64807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>
            <p:ph type="title"/>
          </p:nvPr>
        </p:nvSpPr>
        <p:spPr>
          <a:xfrm>
            <a:off x="611560" y="836712"/>
            <a:ext cx="388843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2485C"/>
                </a:solidFill>
              </a:rPr>
              <a:t>Fermi Streaming </a:t>
            </a:r>
            <a:br>
              <a:rPr lang="en-US" sz="3600">
                <a:solidFill>
                  <a:srgbClr val="02485C"/>
                </a:solidFill>
              </a:rPr>
            </a:br>
            <a:r>
              <a:rPr lang="en-US" sz="3600">
                <a:solidFill>
                  <a:srgbClr val="02485C"/>
                </a:solidFill>
              </a:rPr>
              <a:t>Multiprocessor (SM)</a:t>
            </a:r>
            <a:endParaRPr sz="3600">
              <a:solidFill>
                <a:srgbClr val="02485C"/>
              </a:solidFill>
            </a:endParaRPr>
          </a:p>
        </p:txBody>
      </p:sp>
      <p:sp>
        <p:nvSpPr>
          <p:cNvPr id="133" name="Google Shape;133;p3"/>
          <p:cNvSpPr txBox="1"/>
          <p:nvPr>
            <p:ph idx="1" type="body"/>
          </p:nvPr>
        </p:nvSpPr>
        <p:spPr>
          <a:xfrm>
            <a:off x="179512" y="1988840"/>
            <a:ext cx="5842992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141001" lvl="0" marL="274320" rtl="0" algn="l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442"/>
              </a:spcBef>
              <a:spcAft>
                <a:spcPts val="0"/>
              </a:spcAft>
              <a:buSzPct val="950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Потоковый мультипроцессор</a:t>
            </a:r>
            <a:endParaRPr/>
          </a:p>
          <a:p>
            <a:pPr indent="-274320" lvl="0" marL="274320" rtl="0" algn="l">
              <a:spcBef>
                <a:spcPts val="442"/>
              </a:spcBef>
              <a:spcAft>
                <a:spcPts val="0"/>
              </a:spcAft>
              <a:buSzPct val="950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«Единица» построения устройства (как ядро в CPU):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46888" lvl="1" marL="640080" rtl="0" algn="l">
              <a:spcBef>
                <a:spcPts val="408"/>
              </a:spcBef>
              <a:spcAft>
                <a:spcPts val="0"/>
              </a:spcAft>
              <a:buSzPct val="850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32 скалярных ядра CUDA Core, ~1.5ГГц</a:t>
            </a:r>
            <a:endParaRPr/>
          </a:p>
          <a:p>
            <a:pPr indent="-246888" lvl="1" marL="640080" rtl="0" algn="l">
              <a:spcBef>
                <a:spcPts val="408"/>
              </a:spcBef>
              <a:spcAft>
                <a:spcPts val="0"/>
              </a:spcAft>
              <a:buSzPct val="850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2 Warp Scheduler-а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46888" lvl="1" marL="640080" rtl="0" algn="l">
              <a:spcBef>
                <a:spcPts val="408"/>
              </a:spcBef>
              <a:spcAft>
                <a:spcPts val="0"/>
              </a:spcAft>
              <a:buSzPct val="850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Файл регистров, 128KB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46888" lvl="1" marL="640080" rtl="0" algn="l">
              <a:spcBef>
                <a:spcPts val="408"/>
              </a:spcBef>
              <a:spcAft>
                <a:spcPts val="0"/>
              </a:spcAft>
              <a:buSzPct val="850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3 Кэша – текстурный, глобальный (L1), константный(uniform)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46888" lvl="1" marL="640080" rtl="0" algn="l">
              <a:spcBef>
                <a:spcPts val="408"/>
              </a:spcBef>
              <a:spcAft>
                <a:spcPts val="0"/>
              </a:spcAft>
              <a:buSzPct val="850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PolyMorphEngine – графический конвейер</a:t>
            </a:r>
            <a:endParaRPr/>
          </a:p>
          <a:p>
            <a:pPr indent="-246888" lvl="1" marL="640080" rtl="0" algn="l">
              <a:spcBef>
                <a:spcPts val="408"/>
              </a:spcBef>
              <a:spcAft>
                <a:spcPts val="0"/>
              </a:spcAft>
              <a:buSzPct val="850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Текстурные юниты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46888" lvl="1" marL="640080" rtl="0" algn="l">
              <a:spcBef>
                <a:spcPts val="408"/>
              </a:spcBef>
              <a:spcAft>
                <a:spcPts val="0"/>
              </a:spcAft>
              <a:buSzPct val="850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16 x Special Function Unit (SFU) – интерполяция и трансцендентная математика одинарной точности</a:t>
            </a:r>
            <a:endParaRPr/>
          </a:p>
          <a:p>
            <a:pPr indent="-246888" lvl="1" marL="640080" rtl="0" algn="l">
              <a:spcBef>
                <a:spcPts val="408"/>
              </a:spcBef>
              <a:spcAft>
                <a:spcPts val="0"/>
              </a:spcAft>
              <a:buSzPct val="850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16 x Load/Store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benchmarkreviews.com/images/reviews/processor/NVIDIA_Fermi/nvidia-fermi-gf100-gpu-shader-model-block-diagram-full.png" id="134" name="Google Shape;13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8024" y="260648"/>
            <a:ext cx="4123472" cy="6522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</a:pPr>
            <a:r>
              <a:rPr lang="en-US"/>
              <a:t>Часть 2: Иерархия памяти в CUDA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1"/>
          <p:cNvSpPr txBox="1"/>
          <p:nvPr>
            <p:ph type="title"/>
          </p:nvPr>
        </p:nvSpPr>
        <p:spPr>
          <a:xfrm>
            <a:off x="467544" y="321297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</a:pPr>
            <a:r>
              <a:rPr lang="en-US"/>
              <a:t>Глобальная память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/>
          <p:nvPr>
            <p:ph type="title"/>
          </p:nvPr>
        </p:nvSpPr>
        <p:spPr>
          <a:xfrm>
            <a:off x="400208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2485C"/>
                </a:solidFill>
              </a:rPr>
              <a:t>Глобальная память</a:t>
            </a:r>
            <a:endParaRPr sz="4400">
              <a:solidFill>
                <a:srgbClr val="02485C"/>
              </a:solidFill>
            </a:endParaRPr>
          </a:p>
        </p:txBody>
      </p:sp>
      <p:sp>
        <p:nvSpPr>
          <p:cNvPr id="375" name="Google Shape;375;p32"/>
          <p:cNvSpPr txBox="1"/>
          <p:nvPr>
            <p:ph idx="1" type="body"/>
          </p:nvPr>
        </p:nvSpPr>
        <p:spPr>
          <a:xfrm>
            <a:off x="152376" y="2008837"/>
            <a:ext cx="4536504" cy="3776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710"/>
              <a:buChar char="⚫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Расположена в </a:t>
            </a: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DRAM GPU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Объём до 6Gb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46888" lvl="1" marL="640080" rtl="0" algn="l">
              <a:spcBef>
                <a:spcPts val="360"/>
              </a:spcBef>
              <a:spcAft>
                <a:spcPts val="0"/>
              </a:spcAft>
              <a:buSzPts val="1530"/>
              <a:buChar char="⚫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Параметр устройства 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totalGlobalMem</a:t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Кешируется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в: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46888" lvl="1" marL="640080" rtl="0" algn="l">
              <a:spcBef>
                <a:spcPts val="360"/>
              </a:spcBef>
              <a:spcAft>
                <a:spcPts val="0"/>
              </a:spcAft>
              <a:buSzPts val="1530"/>
              <a:buChar char="⚫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L2 – на устройстве</a:t>
            </a:r>
            <a:endParaRPr/>
          </a:p>
          <a:p>
            <a:pPr indent="0" lvl="1" marL="393192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	максимальный размер 1536 KB</a:t>
            </a:r>
            <a:endParaRPr/>
          </a:p>
          <a:p>
            <a:pPr indent="0" lvl="1" marL="393192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	Параметр устройства 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l2CacheSize</a:t>
            </a:r>
            <a:endParaRPr/>
          </a:p>
          <a:p>
            <a:pPr indent="-246888" lvl="1" marL="640080" rtl="0" algn="l">
              <a:spcBef>
                <a:spcPts val="360"/>
              </a:spcBef>
              <a:spcAft>
                <a:spcPts val="0"/>
              </a:spcAft>
              <a:buSzPts val="1530"/>
              <a:buChar char="⚫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L1 (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только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на Fermi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) – на каждом мультипроцессоре</a:t>
            </a:r>
            <a:endParaRPr/>
          </a:p>
          <a:p>
            <a:pPr indent="0" lvl="1" marL="393192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	максимальный размер 48KB</a:t>
            </a:r>
            <a:endParaRPr/>
          </a:p>
          <a:p>
            <a:pPr indent="0" lvl="1" marL="393192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	минимальный размер 16KB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1" marL="393192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2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32"/>
          <p:cNvSpPr/>
          <p:nvPr/>
        </p:nvSpPr>
        <p:spPr>
          <a:xfrm>
            <a:off x="4716016" y="1412776"/>
            <a:ext cx="4176464" cy="4968552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89A6E3"/>
              </a:gs>
              <a:gs pos="43000">
                <a:srgbClr val="B8CAF3"/>
              </a:gs>
              <a:gs pos="93000">
                <a:srgbClr val="E9EEFA"/>
              </a:gs>
              <a:gs pos="100000">
                <a:srgbClr val="F6F8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77" name="Google Shape;377;p32"/>
          <p:cNvSpPr/>
          <p:nvPr/>
        </p:nvSpPr>
        <p:spPr>
          <a:xfrm>
            <a:off x="5563042" y="5733257"/>
            <a:ext cx="2609358" cy="576063"/>
          </a:xfrm>
          <a:prstGeom prst="flowChartPunchedTape">
            <a:avLst/>
          </a:prstGeom>
          <a:solidFill>
            <a:schemeClr val="accent3"/>
          </a:solidFill>
          <a:ln cap="flat" cmpd="sng" w="25400">
            <a:solidFill>
              <a:srgbClr val="0897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Device Memory</a:t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78" name="Google Shape;378;p32"/>
          <p:cNvSpPr/>
          <p:nvPr/>
        </p:nvSpPr>
        <p:spPr>
          <a:xfrm>
            <a:off x="5292081" y="4941168"/>
            <a:ext cx="3168351" cy="37717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7E9F1"/>
              </a:gs>
              <a:gs pos="43000">
                <a:srgbClr val="B6F8FC"/>
              </a:gs>
              <a:gs pos="93000">
                <a:srgbClr val="E8FCFE"/>
              </a:gs>
              <a:gs pos="100000">
                <a:srgbClr val="F6FF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L2 cache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79" name="Google Shape;379;p32"/>
          <p:cNvSpPr txBox="1"/>
          <p:nvPr/>
        </p:nvSpPr>
        <p:spPr>
          <a:xfrm>
            <a:off x="5453783" y="1403484"/>
            <a:ext cx="1440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Device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380" name="Google Shape;380;p32"/>
          <p:cNvGrpSpPr/>
          <p:nvPr/>
        </p:nvGrpSpPr>
        <p:grpSpPr>
          <a:xfrm>
            <a:off x="4860032" y="1772816"/>
            <a:ext cx="1332148" cy="2836593"/>
            <a:chOff x="6804248" y="2070366"/>
            <a:chExt cx="1816448" cy="2138783"/>
          </a:xfrm>
        </p:grpSpPr>
        <p:sp>
          <p:nvSpPr>
            <p:cNvPr id="381" name="Google Shape;381;p32"/>
            <p:cNvSpPr/>
            <p:nvPr/>
          </p:nvSpPr>
          <p:spPr>
            <a:xfrm>
              <a:off x="6804248" y="2120917"/>
              <a:ext cx="1728192" cy="2088232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82" name="Google Shape;382;p32"/>
            <p:cNvSpPr txBox="1"/>
            <p:nvPr/>
          </p:nvSpPr>
          <p:spPr>
            <a:xfrm>
              <a:off x="6820496" y="2070366"/>
              <a:ext cx="1800200" cy="278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SM</a:t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7003850" y="3769167"/>
              <a:ext cx="1368152" cy="31251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87E9F1"/>
                </a:gs>
                <a:gs pos="43000">
                  <a:srgbClr val="B6F8FC"/>
                </a:gs>
                <a:gs pos="93000">
                  <a:srgbClr val="E8FCFE"/>
                </a:gs>
                <a:gs pos="100000">
                  <a:srgbClr val="F6FFFF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rgbClr val="0599A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ctr" dir="5400000" dist="38100">
                <a:srgbClr val="000000"/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L1 cache</a:t>
              </a:r>
              <a:endParaRPr sz="1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384" name="Google Shape;384;p32"/>
          <p:cNvSpPr/>
          <p:nvPr/>
        </p:nvSpPr>
        <p:spPr>
          <a:xfrm>
            <a:off x="5408410" y="4440352"/>
            <a:ext cx="170666" cy="500816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ADB9"/>
              </a:gs>
              <a:gs pos="68000">
                <a:srgbClr val="60DEE7"/>
              </a:gs>
              <a:gs pos="100000">
                <a:srgbClr val="ADF3F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85" name="Google Shape;385;p32"/>
          <p:cNvSpPr/>
          <p:nvPr/>
        </p:nvSpPr>
        <p:spPr>
          <a:xfrm>
            <a:off x="6705590" y="5309694"/>
            <a:ext cx="170666" cy="567578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ADB9"/>
              </a:gs>
              <a:gs pos="68000">
                <a:srgbClr val="60DEE7"/>
              </a:gs>
              <a:gs pos="100000">
                <a:srgbClr val="ADF3F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386" name="Google Shape;386;p32"/>
          <p:cNvGrpSpPr/>
          <p:nvPr/>
        </p:nvGrpSpPr>
        <p:grpSpPr>
          <a:xfrm>
            <a:off x="6228184" y="1772816"/>
            <a:ext cx="1332148" cy="2836593"/>
            <a:chOff x="6804248" y="2070366"/>
            <a:chExt cx="1816448" cy="2138783"/>
          </a:xfrm>
        </p:grpSpPr>
        <p:sp>
          <p:nvSpPr>
            <p:cNvPr id="387" name="Google Shape;387;p32"/>
            <p:cNvSpPr/>
            <p:nvPr/>
          </p:nvSpPr>
          <p:spPr>
            <a:xfrm>
              <a:off x="6804248" y="2120917"/>
              <a:ext cx="1728192" cy="2088232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88" name="Google Shape;388;p32"/>
            <p:cNvSpPr txBox="1"/>
            <p:nvPr/>
          </p:nvSpPr>
          <p:spPr>
            <a:xfrm>
              <a:off x="6820496" y="2070366"/>
              <a:ext cx="1800200" cy="278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SM</a:t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grpSp>
        <p:nvGrpSpPr>
          <p:cNvPr id="389" name="Google Shape;389;p32"/>
          <p:cNvGrpSpPr/>
          <p:nvPr/>
        </p:nvGrpSpPr>
        <p:grpSpPr>
          <a:xfrm>
            <a:off x="7572171" y="1772816"/>
            <a:ext cx="1332148" cy="2836593"/>
            <a:chOff x="6804248" y="2070366"/>
            <a:chExt cx="1816448" cy="2138783"/>
          </a:xfrm>
        </p:grpSpPr>
        <p:sp>
          <p:nvSpPr>
            <p:cNvPr id="390" name="Google Shape;390;p32"/>
            <p:cNvSpPr/>
            <p:nvPr/>
          </p:nvSpPr>
          <p:spPr>
            <a:xfrm>
              <a:off x="6804248" y="2120917"/>
              <a:ext cx="1728192" cy="2088232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91" name="Google Shape;391;p32"/>
            <p:cNvSpPr txBox="1"/>
            <p:nvPr/>
          </p:nvSpPr>
          <p:spPr>
            <a:xfrm>
              <a:off x="6820496" y="2070366"/>
              <a:ext cx="1800200" cy="278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SM</a:t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392" name="Google Shape;392;p32"/>
          <p:cNvSpPr/>
          <p:nvPr/>
        </p:nvSpPr>
        <p:spPr>
          <a:xfrm>
            <a:off x="6360207" y="4043092"/>
            <a:ext cx="1003376" cy="41447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7E9F1"/>
              </a:gs>
              <a:gs pos="43000">
                <a:srgbClr val="B6F8FC"/>
              </a:gs>
              <a:gs pos="93000">
                <a:srgbClr val="E8FCFE"/>
              </a:gs>
              <a:gs pos="100000">
                <a:srgbClr val="F6FF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L1 cache</a:t>
            </a:r>
            <a:endParaRPr sz="1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93" name="Google Shape;393;p32"/>
          <p:cNvSpPr/>
          <p:nvPr/>
        </p:nvSpPr>
        <p:spPr>
          <a:xfrm>
            <a:off x="7704194" y="4043092"/>
            <a:ext cx="1003376" cy="41447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7E9F1"/>
              </a:gs>
              <a:gs pos="43000">
                <a:srgbClr val="B6F8FC"/>
              </a:gs>
              <a:gs pos="93000">
                <a:srgbClr val="E8FCFE"/>
              </a:gs>
              <a:gs pos="100000">
                <a:srgbClr val="F6FF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L1 cache</a:t>
            </a:r>
            <a:endParaRPr sz="1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aphicFrame>
        <p:nvGraphicFramePr>
          <p:cNvPr id="394" name="Google Shape;394;p32"/>
          <p:cNvGraphicFramePr/>
          <p:nvPr/>
        </p:nvGraphicFramePr>
        <p:xfrm>
          <a:off x="5006416" y="22048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{0EDB1FD8-6402-4D6A-B182-1CE5E58B7226}</a:tableStyleId>
              </a:tblPr>
              <a:tblGrid>
                <a:gridCol w="479875"/>
                <a:gridCol w="479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Core</a:t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</a:tr>
            </a:tbl>
          </a:graphicData>
        </a:graphic>
      </p:graphicFrame>
      <p:sp>
        <p:nvSpPr>
          <p:cNvPr id="395" name="Google Shape;395;p32"/>
          <p:cNvSpPr/>
          <p:nvPr/>
        </p:nvSpPr>
        <p:spPr>
          <a:xfrm>
            <a:off x="6736720" y="4457568"/>
            <a:ext cx="170666" cy="487880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ADB9"/>
              </a:gs>
              <a:gs pos="68000">
                <a:srgbClr val="60DEE7"/>
              </a:gs>
              <a:gs pos="100000">
                <a:srgbClr val="ADF3F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96" name="Google Shape;396;p32"/>
          <p:cNvSpPr/>
          <p:nvPr/>
        </p:nvSpPr>
        <p:spPr>
          <a:xfrm>
            <a:off x="8145750" y="4440352"/>
            <a:ext cx="170666" cy="505096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ADB9"/>
              </a:gs>
              <a:gs pos="68000">
                <a:srgbClr val="60DEE7"/>
              </a:gs>
              <a:gs pos="100000">
                <a:srgbClr val="ADF3F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aphicFrame>
        <p:nvGraphicFramePr>
          <p:cNvPr id="397" name="Google Shape;397;p32"/>
          <p:cNvGraphicFramePr/>
          <p:nvPr/>
        </p:nvGraphicFramePr>
        <p:xfrm>
          <a:off x="6382011" y="22048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{0EDB1FD8-6402-4D6A-B182-1CE5E58B7226}</a:tableStyleId>
              </a:tblPr>
              <a:tblGrid>
                <a:gridCol w="479875"/>
                <a:gridCol w="479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8" name="Google Shape;398;p32"/>
          <p:cNvGraphicFramePr/>
          <p:nvPr/>
        </p:nvGraphicFramePr>
        <p:xfrm>
          <a:off x="7764319" y="22032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{0EDB1FD8-6402-4D6A-B182-1CE5E58B7226}</a:tableStyleId>
              </a:tblPr>
              <a:tblGrid>
                <a:gridCol w="479875"/>
                <a:gridCol w="479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</a:tr>
            </a:tbl>
          </a:graphicData>
        </a:graphic>
      </p:graphicFrame>
      <p:sp>
        <p:nvSpPr>
          <p:cNvPr id="399" name="Google Shape;399;p32"/>
          <p:cNvSpPr/>
          <p:nvPr/>
        </p:nvSpPr>
        <p:spPr>
          <a:xfrm>
            <a:off x="5395066" y="3068960"/>
            <a:ext cx="185046" cy="974132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ADB9"/>
              </a:gs>
              <a:gs pos="68000">
                <a:srgbClr val="60DEE7"/>
              </a:gs>
              <a:gs pos="100000">
                <a:srgbClr val="ADF3F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00" name="Google Shape;400;p32"/>
          <p:cNvSpPr/>
          <p:nvPr/>
        </p:nvSpPr>
        <p:spPr>
          <a:xfrm>
            <a:off x="6773213" y="3068960"/>
            <a:ext cx="185046" cy="974132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ADB9"/>
              </a:gs>
              <a:gs pos="68000">
                <a:srgbClr val="60DEE7"/>
              </a:gs>
              <a:gs pos="100000">
                <a:srgbClr val="ADF3F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01" name="Google Shape;401;p32"/>
          <p:cNvSpPr/>
          <p:nvPr/>
        </p:nvSpPr>
        <p:spPr>
          <a:xfrm>
            <a:off x="8172400" y="3068960"/>
            <a:ext cx="185046" cy="974132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ADB9"/>
              </a:gs>
              <a:gs pos="68000">
                <a:srgbClr val="60DEE7"/>
              </a:gs>
              <a:gs pos="100000">
                <a:srgbClr val="ADF3F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3"/>
          <p:cNvSpPr txBox="1"/>
          <p:nvPr>
            <p:ph type="title"/>
          </p:nvPr>
        </p:nvSpPr>
        <p:spPr>
          <a:xfrm>
            <a:off x="683568" y="404664"/>
            <a:ext cx="475252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2485C"/>
                </a:solidFill>
              </a:rPr>
              <a:t>Выделение</a:t>
            </a:r>
            <a:endParaRPr sz="4400">
              <a:solidFill>
                <a:srgbClr val="02485C"/>
              </a:solidFill>
            </a:endParaRPr>
          </a:p>
        </p:txBody>
      </p:sp>
      <p:sp>
        <p:nvSpPr>
          <p:cNvPr id="407" name="Google Shape;407;p33"/>
          <p:cNvSpPr txBox="1"/>
          <p:nvPr>
            <p:ph idx="1" type="body"/>
          </p:nvPr>
        </p:nvSpPr>
        <p:spPr>
          <a:xfrm>
            <a:off x="179512" y="1916831"/>
            <a:ext cx="8640960" cy="4680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040"/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246888" lvl="1" marL="64008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38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Динамически с хоста через</a:t>
            </a:r>
            <a:r>
              <a:rPr lang="en-US" sz="2800"/>
              <a:t>  </a:t>
            </a:r>
            <a:r>
              <a:rPr lang="en-US" sz="2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cudaMalloc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-246888" lvl="1" marL="64008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38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Динамически из ядер через </a:t>
            </a:r>
            <a:r>
              <a:rPr lang="en-US" sz="2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46888" lvl="1" marL="64008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380"/>
              <a:buChar char="⚫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Статически - глобальная переменная с атрибутом </a:t>
            </a:r>
            <a:r>
              <a:rPr lang="en-US" sz="2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__device__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4"/>
          <p:cNvSpPr/>
          <p:nvPr/>
        </p:nvSpPr>
        <p:spPr>
          <a:xfrm>
            <a:off x="971600" y="4509120"/>
            <a:ext cx="4680520" cy="36004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13" name="Google Shape;413;p34"/>
          <p:cNvSpPr txBox="1"/>
          <p:nvPr>
            <p:ph type="title"/>
          </p:nvPr>
        </p:nvSpPr>
        <p:spPr>
          <a:xfrm>
            <a:off x="400208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2485C"/>
                </a:solidFill>
              </a:rPr>
              <a:t>Динамически с хоста</a:t>
            </a:r>
            <a:endParaRPr sz="4400">
              <a:solidFill>
                <a:srgbClr val="02485C"/>
              </a:solidFill>
            </a:endParaRPr>
          </a:p>
        </p:txBody>
      </p:sp>
      <p:sp>
        <p:nvSpPr>
          <p:cNvPr id="414" name="Google Shape;414;p34"/>
          <p:cNvSpPr txBox="1"/>
          <p:nvPr>
            <p:ph idx="1" type="body"/>
          </p:nvPr>
        </p:nvSpPr>
        <p:spPr>
          <a:xfrm>
            <a:off x="512763" y="1772816"/>
            <a:ext cx="8091685" cy="4968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__global__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kernel(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*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arrayOnDevice) 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arrayOnDevice[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threaIdx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.x] =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threaIdx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.x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330"/>
              <a:buNone/>
            </a:pPr>
            <a:r>
              <a:t/>
            </a:r>
            <a:endParaRPr sz="14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>
                <a:solidFill>
                  <a:srgbClr val="0C0C0C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16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size_t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size = 0;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-US" sz="1600">
                <a:solidFill>
                  <a:srgbClr val="0C0C0C"/>
                </a:solidFill>
                <a:latin typeface="Consolas"/>
                <a:ea typeface="Consolas"/>
                <a:cs typeface="Consolas"/>
                <a:sym typeface="Consolas"/>
              </a:rPr>
              <a:t>devicePtr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>
                <a:solidFill>
                  <a:srgbClr val="0C0C0C"/>
                </a:solidFill>
                <a:latin typeface="Consolas"/>
                <a:ea typeface="Consolas"/>
                <a:cs typeface="Consolas"/>
                <a:sym typeface="Consolas"/>
              </a:rPr>
              <a:t>hostMem[512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];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cudaMalloc</a:t>
            </a:r>
            <a:r>
              <a:rPr lang="en-US" sz="1600">
                <a:solidFill>
                  <a:srgbClr val="0C0C0C"/>
                </a:solidFill>
                <a:latin typeface="Consolas"/>
                <a:ea typeface="Consolas"/>
                <a:cs typeface="Consolas"/>
                <a:sym typeface="Consolas"/>
              </a:rPr>
              <a:t>(&amp;devicePtr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0C0C0C"/>
                </a:solidFill>
                <a:latin typeface="Consolas"/>
                <a:ea typeface="Consolas"/>
                <a:cs typeface="Consolas"/>
                <a:sym typeface="Consolas"/>
              </a:rPr>
              <a:t>sizeof(hostMem))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;	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cudaMemcpy</a:t>
            </a:r>
            <a:r>
              <a:rPr lang="en-US" sz="1600">
                <a:solidFill>
                  <a:srgbClr val="0C0C0C"/>
                </a:solidFill>
                <a:latin typeface="Consolas"/>
                <a:ea typeface="Consolas"/>
                <a:cs typeface="Consolas"/>
                <a:sym typeface="Consolas"/>
              </a:rPr>
              <a:t>(devicePtr, hostMem, size, 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cudaMemcpyHostToDevice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kernel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&lt;&lt;&lt;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1,512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(devicePtr);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5"/>
          <p:cNvSpPr/>
          <p:nvPr/>
        </p:nvSpPr>
        <p:spPr>
          <a:xfrm>
            <a:off x="971600" y="4941168"/>
            <a:ext cx="5760640" cy="36004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20" name="Google Shape;420;p35"/>
          <p:cNvSpPr/>
          <p:nvPr/>
        </p:nvSpPr>
        <p:spPr>
          <a:xfrm>
            <a:off x="539552" y="1556792"/>
            <a:ext cx="3888432" cy="36004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21" name="Google Shape;421;p35"/>
          <p:cNvSpPr txBox="1"/>
          <p:nvPr>
            <p:ph type="title"/>
          </p:nvPr>
        </p:nvSpPr>
        <p:spPr>
          <a:xfrm>
            <a:off x="400208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2485C"/>
                </a:solidFill>
              </a:rPr>
              <a:t>Статически</a:t>
            </a:r>
            <a:endParaRPr sz="4400">
              <a:solidFill>
                <a:srgbClr val="02485C"/>
              </a:solidFill>
            </a:endParaRPr>
          </a:p>
        </p:txBody>
      </p:sp>
      <p:sp>
        <p:nvSpPr>
          <p:cNvPr id="422" name="Google Shape;422;p35"/>
          <p:cNvSpPr txBox="1"/>
          <p:nvPr/>
        </p:nvSpPr>
        <p:spPr>
          <a:xfrm>
            <a:off x="539552" y="1556792"/>
            <a:ext cx="8091685" cy="4968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__device__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arrayOnDevice[512]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__global__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kernel() {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arrayOnDevice[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threaIdx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.x] =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threaIdx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.x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330"/>
              <a:buFont typeface="Noto Sans Symbols"/>
              <a:buNone/>
            </a:pPr>
            <a:r>
              <a:t/>
            </a:r>
            <a:endParaRPr sz="14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>
                <a:solidFill>
                  <a:srgbClr val="0C0C0C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16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size_t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size = 0;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-US" sz="1600">
                <a:solidFill>
                  <a:srgbClr val="0C0C0C"/>
                </a:solidFill>
                <a:latin typeface="Consolas"/>
                <a:ea typeface="Consolas"/>
                <a:cs typeface="Consolas"/>
                <a:sym typeface="Consolas"/>
              </a:rPr>
              <a:t>devicePtr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>
                <a:solidFill>
                  <a:srgbClr val="0C0C0C"/>
                </a:solidFill>
                <a:latin typeface="Consolas"/>
                <a:ea typeface="Consolas"/>
                <a:cs typeface="Consolas"/>
                <a:sym typeface="Consolas"/>
              </a:rPr>
              <a:t>hostMem[512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cudaGetSymbolSize</a:t>
            </a:r>
            <a:r>
              <a:rPr lang="en-US" sz="1600">
                <a:solidFill>
                  <a:srgbClr val="0C0C0C"/>
                </a:solidFill>
                <a:latin typeface="Consolas"/>
                <a:ea typeface="Consolas"/>
                <a:cs typeface="Consolas"/>
                <a:sym typeface="Consolas"/>
              </a:rPr>
              <a:t>(&amp;size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0C0C0C"/>
                </a:solidFill>
                <a:latin typeface="Consolas"/>
                <a:ea typeface="Consolas"/>
                <a:cs typeface="Consolas"/>
                <a:sym typeface="Consolas"/>
              </a:rPr>
              <a:t>arrayOnDevice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cudaMemcpyToSymbol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C0C0C"/>
                </a:solidFill>
                <a:latin typeface="Consolas"/>
                <a:ea typeface="Consolas"/>
                <a:cs typeface="Consolas"/>
                <a:sym typeface="Consolas"/>
              </a:rPr>
              <a:t>arrayOnDevice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localMem, size);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kernel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&lt;&lt;&lt;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1,512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(devicePtr);</a:t>
            </a:r>
            <a:endParaRPr sz="16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6"/>
          <p:cNvSpPr txBox="1"/>
          <p:nvPr>
            <p:ph type="title"/>
          </p:nvPr>
        </p:nvSpPr>
        <p:spPr>
          <a:xfrm>
            <a:off x="400208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2485C"/>
                </a:solidFill>
              </a:rPr>
              <a:t>Статически</a:t>
            </a:r>
            <a:endParaRPr sz="4400">
              <a:solidFill>
                <a:srgbClr val="02485C"/>
              </a:solidFill>
            </a:endParaRPr>
          </a:p>
        </p:txBody>
      </p:sp>
      <p:sp>
        <p:nvSpPr>
          <p:cNvPr id="428" name="Google Shape;428;p36"/>
          <p:cNvSpPr/>
          <p:nvPr/>
        </p:nvSpPr>
        <p:spPr>
          <a:xfrm>
            <a:off x="971600" y="4797152"/>
            <a:ext cx="6912768" cy="72008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29" name="Google Shape;429;p36"/>
          <p:cNvSpPr txBox="1"/>
          <p:nvPr/>
        </p:nvSpPr>
        <p:spPr>
          <a:xfrm>
            <a:off x="512763" y="1412776"/>
            <a:ext cx="8091685" cy="4968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__device__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arrayOnDevice[512]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__global__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kernel() {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arrayOnDevice[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threaIdx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.x] =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threaIdx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.x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330"/>
              <a:buFont typeface="Noto Sans Symbols"/>
              <a:buNone/>
            </a:pPr>
            <a:r>
              <a:t/>
            </a:r>
            <a:endParaRPr sz="14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>
                <a:solidFill>
                  <a:srgbClr val="0C0C0C"/>
                </a:solidFill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-US" sz="16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size_t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size = 0;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int </a:t>
            </a:r>
            <a:r>
              <a:rPr lang="en-US" sz="1600">
                <a:solidFill>
                  <a:srgbClr val="0C0C0C"/>
                </a:solidFill>
                <a:latin typeface="Consolas"/>
                <a:ea typeface="Consolas"/>
                <a:cs typeface="Consolas"/>
                <a:sym typeface="Consolas"/>
              </a:rPr>
              <a:t>hostMem[512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*</a:t>
            </a:r>
            <a:r>
              <a:rPr lang="en-US" sz="1600">
                <a:solidFill>
                  <a:srgbClr val="0C0C0C"/>
                </a:solidFill>
                <a:latin typeface="Consolas"/>
                <a:ea typeface="Consolas"/>
                <a:cs typeface="Consolas"/>
                <a:sym typeface="Consolas"/>
              </a:rPr>
              <a:t>devicePtr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cudaGetSymbolSize</a:t>
            </a:r>
            <a:r>
              <a:rPr lang="en-US" sz="1600">
                <a:solidFill>
                  <a:srgbClr val="0C0C0C"/>
                </a:solidFill>
                <a:latin typeface="Consolas"/>
                <a:ea typeface="Consolas"/>
                <a:cs typeface="Consolas"/>
                <a:sym typeface="Consolas"/>
              </a:rPr>
              <a:t>(&amp;size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0C0C0C"/>
                </a:solidFill>
                <a:latin typeface="Consolas"/>
                <a:ea typeface="Consolas"/>
                <a:cs typeface="Consolas"/>
                <a:sym typeface="Consolas"/>
              </a:rPr>
              <a:t>arrayOnDevice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cudaGetSymbolAddress</a:t>
            </a:r>
            <a:r>
              <a:rPr lang="en-US" sz="1600">
                <a:solidFill>
                  <a:srgbClr val="0C0C0C"/>
                </a:solidFill>
                <a:latin typeface="Consolas"/>
                <a:ea typeface="Consolas"/>
                <a:cs typeface="Consolas"/>
                <a:sym typeface="Consolas"/>
              </a:rPr>
              <a:t>(&amp;devicePtr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600">
                <a:solidFill>
                  <a:srgbClr val="0C0C0C"/>
                </a:solidFill>
                <a:latin typeface="Consolas"/>
                <a:ea typeface="Consolas"/>
                <a:cs typeface="Consolas"/>
                <a:sym typeface="Consolas"/>
              </a:rPr>
              <a:t>arrayOnDevice)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cudaMemcpy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(devicePtr, hostMem, size,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cudaMemcpyHostToDevice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kernel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&lt;&lt;&lt;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1,512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6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7"/>
          <p:cNvSpPr txBox="1"/>
          <p:nvPr>
            <p:ph type="title"/>
          </p:nvPr>
        </p:nvSpPr>
        <p:spPr>
          <a:xfrm>
            <a:off x="2364707" y="675279"/>
            <a:ext cx="4258816" cy="80985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2485C"/>
                </a:solidFill>
              </a:rPr>
              <a:t>сuda*Symbol*</a:t>
            </a:r>
            <a:endParaRPr sz="4400">
              <a:solidFill>
                <a:srgbClr val="02485C"/>
              </a:solidFill>
            </a:endParaRPr>
          </a:p>
        </p:txBody>
      </p:sp>
      <p:sp>
        <p:nvSpPr>
          <p:cNvPr id="435" name="Google Shape;435;p37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950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Переменные с атрибутами </a:t>
            </a:r>
            <a:r>
              <a:rPr lang="en-US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__device__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lang="en-US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__constant__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находятся в глобальной области видимости и хранятся  объектном модуле как отдельные символы</a:t>
            </a:r>
            <a:endParaRPr/>
          </a:p>
          <a:p>
            <a:pPr indent="-129238" lvl="0" marL="274320" rtl="0" algn="l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481"/>
              </a:spcBef>
              <a:spcAft>
                <a:spcPts val="0"/>
              </a:spcAft>
              <a:buSzPct val="950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Память под них выделяется статически при старте приложения, как и под обычные глобальные переменные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481"/>
              </a:spcBef>
              <a:spcAft>
                <a:spcPts val="0"/>
              </a:spcAft>
              <a:buSzPct val="950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Работать с ними на хосте можно через функции </a:t>
            </a:r>
            <a:r>
              <a:rPr lang="en-US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cudaMemcpyToSymbol , cudaMemcpyToSymbolAsync, </a:t>
            </a:r>
            <a:br>
              <a:rPr lang="en-US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cudaGetSymbolAddress, cudaMemcpyFromSymbol, cudaMemcpyFromSymbolAsynс,  cudaGetSymbolSize</a:t>
            </a:r>
            <a:endParaRPr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8"/>
          <p:cNvSpPr/>
          <p:nvPr/>
        </p:nvSpPr>
        <p:spPr>
          <a:xfrm>
            <a:off x="1043608" y="5229200"/>
            <a:ext cx="6768752" cy="36004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41" name="Google Shape;441;p38"/>
          <p:cNvSpPr/>
          <p:nvPr/>
        </p:nvSpPr>
        <p:spPr>
          <a:xfrm>
            <a:off x="2195736" y="3140968"/>
            <a:ext cx="2448272" cy="36004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42" name="Google Shape;442;p38"/>
          <p:cNvSpPr txBox="1"/>
          <p:nvPr>
            <p:ph type="title"/>
          </p:nvPr>
        </p:nvSpPr>
        <p:spPr>
          <a:xfrm>
            <a:off x="400208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2485C"/>
                </a:solidFill>
              </a:rPr>
              <a:t>Динамически из ядер</a:t>
            </a:r>
            <a:endParaRPr sz="4400">
              <a:solidFill>
                <a:srgbClr val="02485C"/>
              </a:solidFill>
            </a:endParaRPr>
          </a:p>
        </p:txBody>
      </p:sp>
      <p:sp>
        <p:nvSpPr>
          <p:cNvPr id="443" name="Google Shape;443;p38"/>
          <p:cNvSpPr txBox="1"/>
          <p:nvPr>
            <p:ph idx="1" type="body"/>
          </p:nvPr>
        </p:nvSpPr>
        <p:spPr>
          <a:xfrm>
            <a:off x="512763" y="1772816"/>
            <a:ext cx="8091685" cy="4968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#include &lt;stdlib.h&gt;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__global__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kernel() 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size_t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size = 1024 *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*ptr = (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*)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(size);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memset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(ptr, 0, size)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free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(ptr)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main() {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cudaDeviceSetLimit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cudaLimitMallocHeapSize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, 128*1024*1024);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 kernel&lt;&lt;&lt;1, 128&gt;&gt;&gt;();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9"/>
          <p:cNvSpPr txBox="1"/>
          <p:nvPr>
            <p:ph idx="1" type="body"/>
          </p:nvPr>
        </p:nvSpPr>
        <p:spPr>
          <a:xfrm>
            <a:off x="611560" y="2060848"/>
            <a:ext cx="7992888" cy="2952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malloc()</a:t>
            </a:r>
            <a:r>
              <a:rPr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из ядра выделяет память в куче</a:t>
            </a:r>
            <a:endParaRPr/>
          </a:p>
          <a:p>
            <a:pPr indent="-274320" lvl="0" marL="27432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Не освобождается между запусками ядер</a:t>
            </a:r>
            <a:endParaRPr/>
          </a:p>
          <a:p>
            <a:pPr indent="-274320" lvl="0" marL="27432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Освобождение по </a:t>
            </a:r>
            <a:r>
              <a:rPr lang="en-US" sz="2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free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()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только с устройства</a:t>
            </a:r>
            <a:endParaRPr/>
          </a:p>
          <a:p>
            <a:pPr indent="-274320" lvl="0" marL="27432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Компилировать с  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–arch=sm_20</a:t>
            </a:r>
            <a:endParaRPr/>
          </a:p>
          <a:p>
            <a:pPr indent="-274320" lvl="0" marL="27432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Доступны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memcpy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(), </a:t>
            </a:r>
            <a:r>
              <a:rPr lang="en-US" sz="2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memset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-129540" lvl="0" marL="27432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9" name="Google Shape;449;p39"/>
          <p:cNvSpPr txBox="1"/>
          <p:nvPr>
            <p:ph type="title"/>
          </p:nvPr>
        </p:nvSpPr>
        <p:spPr>
          <a:xfrm>
            <a:off x="400208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2485C"/>
                </a:solidFill>
              </a:rPr>
              <a:t>Динамически из ядер</a:t>
            </a:r>
            <a:endParaRPr sz="4400">
              <a:solidFill>
                <a:srgbClr val="02485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ermi GT100 - SM (Streaming Multiprocessor) detail" id="140" name="Google Shape;14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2593" y="4077072"/>
            <a:ext cx="857372" cy="22159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overclockers.com.ua/video/geforce-gtx480/01-big-nvidia-fermi.png" id="141" name="Google Shape;14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6176" y="4077072"/>
            <a:ext cx="2736304" cy="223555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4"/>
          <p:cNvSpPr/>
          <p:nvPr/>
        </p:nvSpPr>
        <p:spPr>
          <a:xfrm flipH="1">
            <a:off x="5569965" y="4548699"/>
            <a:ext cx="902032" cy="501448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43" name="Google Shape;143;p4"/>
          <p:cNvSpPr/>
          <p:nvPr/>
        </p:nvSpPr>
        <p:spPr>
          <a:xfrm flipH="1">
            <a:off x="4055138" y="1772816"/>
            <a:ext cx="1080120" cy="722351"/>
          </a:xfrm>
          <a:prstGeom prst="cloud">
            <a:avLst/>
          </a:pr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44" name="Google Shape;144;p4"/>
          <p:cNvSpPr/>
          <p:nvPr/>
        </p:nvSpPr>
        <p:spPr>
          <a:xfrm flipH="1">
            <a:off x="4055138" y="2255681"/>
            <a:ext cx="1080120" cy="722351"/>
          </a:xfrm>
          <a:prstGeom prst="cloud">
            <a:avLst/>
          </a:pr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45" name="Google Shape;145;p4"/>
          <p:cNvSpPr/>
          <p:nvPr/>
        </p:nvSpPr>
        <p:spPr>
          <a:xfrm flipH="1">
            <a:off x="3995936" y="2011328"/>
            <a:ext cx="1080120" cy="722351"/>
          </a:xfrm>
          <a:prstGeom prst="cloud">
            <a:avLst/>
          </a:pr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46" name="Google Shape;146;p4"/>
          <p:cNvSpPr/>
          <p:nvPr/>
        </p:nvSpPr>
        <p:spPr>
          <a:xfrm flipH="1">
            <a:off x="4021324" y="2372503"/>
            <a:ext cx="1080120" cy="722351"/>
          </a:xfrm>
          <a:prstGeom prst="cloud">
            <a:avLst/>
          </a:pr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47" name="Google Shape;147;p4"/>
          <p:cNvSpPr/>
          <p:nvPr/>
        </p:nvSpPr>
        <p:spPr>
          <a:xfrm flipH="1">
            <a:off x="3995936" y="2964621"/>
            <a:ext cx="1080120" cy="722351"/>
          </a:xfrm>
          <a:prstGeom prst="cloud">
            <a:avLst/>
          </a:pr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48" name="Google Shape;148;p4"/>
          <p:cNvSpPr/>
          <p:nvPr/>
        </p:nvSpPr>
        <p:spPr>
          <a:xfrm flipH="1">
            <a:off x="3995936" y="2677063"/>
            <a:ext cx="1080120" cy="722351"/>
          </a:xfrm>
          <a:prstGeom prst="cloud">
            <a:avLst/>
          </a:pr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49" name="Google Shape;149;p4"/>
          <p:cNvSpPr/>
          <p:nvPr/>
        </p:nvSpPr>
        <p:spPr>
          <a:xfrm flipH="1" rot="8207498">
            <a:off x="2943636" y="3308398"/>
            <a:ext cx="768845" cy="501448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971600" y="1779294"/>
            <a:ext cx="2499006" cy="60612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BE49C"/>
              </a:gs>
              <a:gs pos="43000">
                <a:srgbClr val="CCF2C2"/>
              </a:gs>
              <a:gs pos="93000">
                <a:srgbClr val="EFFAEC"/>
              </a:gs>
              <a:gs pos="100000">
                <a:srgbClr val="F7FFF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59944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GigaThread engine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p4"/>
          <p:cNvCxnSpPr>
            <a:endCxn id="150" idx="2"/>
          </p:cNvCxnSpPr>
          <p:nvPr/>
        </p:nvCxnSpPr>
        <p:spPr>
          <a:xfrm rot="10800000">
            <a:off x="2221103" y="2385418"/>
            <a:ext cx="1047000" cy="9765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4"/>
          <p:cNvSpPr/>
          <p:nvPr/>
        </p:nvSpPr>
        <p:spPr>
          <a:xfrm>
            <a:off x="3707904" y="1340768"/>
            <a:ext cx="1660263" cy="59855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BE49C"/>
              </a:gs>
              <a:gs pos="43000">
                <a:srgbClr val="CCF2C2"/>
              </a:gs>
              <a:gs pos="93000">
                <a:srgbClr val="EFFAEC"/>
              </a:gs>
              <a:gs pos="100000">
                <a:srgbClr val="F7FFF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59944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Блоки программы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3578114" y="4794881"/>
            <a:ext cx="864096" cy="50632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Варп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/>
          <p:nvPr/>
        </p:nvSpPr>
        <p:spPr>
          <a:xfrm flipH="1">
            <a:off x="490019" y="3933056"/>
            <a:ext cx="2304251" cy="1328048"/>
          </a:xfrm>
          <a:prstGeom prst="cloud">
            <a:avLst/>
          </a:pr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Виртуальный блок нитей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4"/>
          <p:cNvSpPr/>
          <p:nvPr/>
        </p:nvSpPr>
        <p:spPr>
          <a:xfrm flipH="1">
            <a:off x="490021" y="4426561"/>
            <a:ext cx="2304251" cy="1328048"/>
          </a:xfrm>
          <a:prstGeom prst="cloud">
            <a:avLst/>
          </a:pr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Виртуальный блок нитей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4"/>
          <p:cNvSpPr/>
          <p:nvPr/>
        </p:nvSpPr>
        <p:spPr>
          <a:xfrm flipH="1">
            <a:off x="481770" y="5013176"/>
            <a:ext cx="2304251" cy="1328048"/>
          </a:xfrm>
          <a:prstGeom prst="cloud">
            <a:avLst/>
          </a:pr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Виртуальный блок нитей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4"/>
          <p:cNvSpPr/>
          <p:nvPr/>
        </p:nvSpPr>
        <p:spPr>
          <a:xfrm flipH="1">
            <a:off x="2891430" y="4794881"/>
            <a:ext cx="614676" cy="501448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2314169" y="5943363"/>
            <a:ext cx="2173342" cy="60612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BE49C"/>
              </a:gs>
              <a:gs pos="43000">
                <a:srgbClr val="CCF2C2"/>
              </a:gs>
              <a:gs pos="93000">
                <a:srgbClr val="EFFAEC"/>
              </a:gs>
              <a:gs pos="100000">
                <a:srgbClr val="F7FFF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59944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Warp Scheduler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Google Shape;159;p4"/>
          <p:cNvCxnSpPr>
            <a:endCxn id="158" idx="0"/>
          </p:cNvCxnSpPr>
          <p:nvPr/>
        </p:nvCxnSpPr>
        <p:spPr>
          <a:xfrm>
            <a:off x="3198640" y="5445363"/>
            <a:ext cx="202200" cy="4980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" name="Google Shape;160;p4"/>
          <p:cNvSpPr/>
          <p:nvPr/>
        </p:nvSpPr>
        <p:spPr>
          <a:xfrm>
            <a:off x="395536" y="3399414"/>
            <a:ext cx="2495894" cy="80598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ABE49C"/>
              </a:gs>
              <a:gs pos="43000">
                <a:srgbClr val="CCF2C2"/>
              </a:gs>
              <a:gs pos="93000">
                <a:srgbClr val="EFFAEC"/>
              </a:gs>
              <a:gs pos="100000">
                <a:srgbClr val="F7FFF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59944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Резидентные блоки на мультипроцесоре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5242104" y="1688761"/>
            <a:ext cx="3938408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Максимальное число блоков на SM– 8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Максимальное число варпов  на SM– 48 = </a:t>
            </a:r>
            <a:r>
              <a:rPr b="0" i="0" lang="en-US" sz="2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1536 нитей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4"/>
          <p:cNvSpPr/>
          <p:nvPr/>
        </p:nvSpPr>
        <p:spPr>
          <a:xfrm>
            <a:off x="8508888" y="2021455"/>
            <a:ext cx="39626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59C7FF"/>
                </a:solidFill>
                <a:latin typeface="Constantia"/>
                <a:ea typeface="Constantia"/>
                <a:cs typeface="Constantia"/>
                <a:sym typeface="Constantia"/>
              </a:rPr>
              <a:t>!</a:t>
            </a:r>
            <a:endParaRPr b="1" sz="5400">
              <a:solidFill>
                <a:srgbClr val="59C7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63" name="Google Shape;163;p4"/>
          <p:cNvSpPr/>
          <p:nvPr/>
        </p:nvSpPr>
        <p:spPr>
          <a:xfrm>
            <a:off x="395536" y="622429"/>
            <a:ext cx="56872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2485C"/>
                </a:solidFill>
                <a:latin typeface="Calibri"/>
                <a:ea typeface="Calibri"/>
                <a:cs typeface="Calibri"/>
                <a:sym typeface="Calibri"/>
              </a:rPr>
              <a:t>Модель выполнения</a:t>
            </a:r>
            <a:endParaRPr b="0" i="0" sz="3200" u="none" cap="none" strike="noStrike">
              <a:solidFill>
                <a:srgbClr val="0248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0"/>
          <p:cNvSpPr txBox="1"/>
          <p:nvPr>
            <p:ph idx="1" type="body"/>
          </p:nvPr>
        </p:nvSpPr>
        <p:spPr>
          <a:xfrm>
            <a:off x="395536" y="1772816"/>
            <a:ext cx="8631237" cy="4536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Память под кучу выделяется на устройстве при инициализации CUDA runtime и освобождается при завершении программы</a:t>
            </a:r>
            <a:endParaRPr/>
          </a:p>
          <a:p>
            <a:pPr indent="-246888" lvl="1" marL="64008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После создания размер кучи не может быть изменен</a:t>
            </a:r>
            <a:endParaRPr/>
          </a:p>
          <a:p>
            <a:pPr indent="-246888" lvl="1" marL="64008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По-умолчанию 8мб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46888" lvl="1" marL="64008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Можно задать до первого вызова ядра c </a:t>
            </a: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-US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через </a:t>
            </a:r>
            <a:r>
              <a:rPr lang="en-US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cudaDeviceSetLimit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cudaLimitMallocHeapSize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, N)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117475" lvl="0" marL="274320" rtl="0" algn="l">
              <a:lnSpc>
                <a:spcPct val="12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117475" lvl="0" marL="274320" rtl="0" algn="l">
              <a:lnSpc>
                <a:spcPct val="12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129540" lvl="0" marL="27432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5" name="Google Shape;455;p40"/>
          <p:cNvSpPr txBox="1"/>
          <p:nvPr>
            <p:ph type="title"/>
          </p:nvPr>
        </p:nvSpPr>
        <p:spPr>
          <a:xfrm>
            <a:off x="400208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2485C"/>
                </a:solidFill>
              </a:rPr>
              <a:t>Динамически из ядер</a:t>
            </a:r>
            <a:endParaRPr sz="4400">
              <a:solidFill>
                <a:srgbClr val="02485C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1"/>
          <p:cNvSpPr/>
          <p:nvPr/>
        </p:nvSpPr>
        <p:spPr>
          <a:xfrm>
            <a:off x="4716016" y="1988840"/>
            <a:ext cx="1440160" cy="360040"/>
          </a:xfrm>
          <a:prstGeom prst="roundRect">
            <a:avLst>
              <a:gd fmla="val 16667" name="adj"/>
            </a:avLst>
          </a:prstGeom>
          <a:solidFill>
            <a:srgbClr val="B2E9F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61" name="Google Shape;461;p41"/>
          <p:cNvSpPr txBox="1"/>
          <p:nvPr>
            <p:ph type="title"/>
          </p:nvPr>
        </p:nvSpPr>
        <p:spPr>
          <a:xfrm>
            <a:off x="457200" y="764704"/>
            <a:ext cx="6779096" cy="7943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2485C"/>
                </a:solidFill>
              </a:rPr>
              <a:t>Режимы работы кеша L1</a:t>
            </a:r>
            <a:endParaRPr sz="4400">
              <a:solidFill>
                <a:srgbClr val="02485C"/>
              </a:solidFill>
            </a:endParaRPr>
          </a:p>
        </p:txBody>
      </p:sp>
      <p:sp>
        <p:nvSpPr>
          <p:cNvPr id="462" name="Google Shape;462;p41"/>
          <p:cNvSpPr txBox="1"/>
          <p:nvPr>
            <p:ph idx="1" type="body"/>
          </p:nvPr>
        </p:nvSpPr>
        <p:spPr>
          <a:xfrm>
            <a:off x="395536" y="1988840"/>
            <a:ext cx="8229600" cy="4392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05"/>
              <a:buChar char="⚫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Кеш может работать в двух режимах:    </a:t>
            </a:r>
            <a:r>
              <a:rPr lang="en-US" sz="19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48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KB и </a:t>
            </a:r>
            <a:r>
              <a:rPr lang="en-US" sz="19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KB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159702" lvl="0" marL="274320" rtl="0" algn="l">
              <a:spcBef>
                <a:spcPts val="380"/>
              </a:spcBef>
              <a:spcAft>
                <a:spcPts val="0"/>
              </a:spcAft>
              <a:buSzPts val="1805"/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380"/>
              </a:spcBef>
              <a:spcAft>
                <a:spcPts val="0"/>
              </a:spcAft>
              <a:buSzPts val="1805"/>
              <a:buChar char="⚫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Переключение режимов:</a:t>
            </a:r>
            <a:endParaRPr/>
          </a:p>
          <a:p>
            <a:pPr indent="-144335" lvl="1" marL="640080" rtl="0" algn="l">
              <a:spcBef>
                <a:spcPts val="380"/>
              </a:spcBef>
              <a:spcAft>
                <a:spcPts val="0"/>
              </a:spcAft>
              <a:buSzPts val="1615"/>
              <a:buNone/>
            </a:pPr>
            <a:r>
              <a:t/>
            </a:r>
            <a:endParaRPr sz="19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6888" lvl="1" marL="640080" rtl="0" algn="l">
              <a:spcBef>
                <a:spcPts val="380"/>
              </a:spcBef>
              <a:spcAft>
                <a:spcPts val="0"/>
              </a:spcAft>
              <a:buSzPts val="1615"/>
              <a:buChar char="⚫"/>
            </a:pPr>
            <a:r>
              <a:rPr lang="en-US" sz="19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cudaDeviceSetCacheConfig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cudaFuncCache </a:t>
            </a:r>
            <a:r>
              <a:rPr lang="en-US" sz="19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cacheConfig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2" marL="667512" rtl="0" algn="l">
              <a:spcBef>
                <a:spcPts val="380"/>
              </a:spcBef>
              <a:spcAft>
                <a:spcPts val="0"/>
              </a:spcAft>
              <a:buSzPts val="1330"/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Устанавливает режим работы кеша </a:t>
            </a:r>
            <a:r>
              <a:rPr lang="en-US" sz="19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cacheConfig 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 для всего устройства</a:t>
            </a:r>
            <a:endParaRPr sz="19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4335" lvl="1" marL="640080" rtl="0" algn="l">
              <a:spcBef>
                <a:spcPts val="380"/>
              </a:spcBef>
              <a:spcAft>
                <a:spcPts val="0"/>
              </a:spcAft>
              <a:buSzPts val="1615"/>
              <a:buNone/>
            </a:pPr>
            <a:r>
              <a:t/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-144335" lvl="1" marL="640080" rtl="0" algn="l">
              <a:spcBef>
                <a:spcPts val="380"/>
              </a:spcBef>
              <a:spcAft>
                <a:spcPts val="0"/>
              </a:spcAft>
              <a:buSzPts val="1615"/>
              <a:buNone/>
            </a:pPr>
            <a:r>
              <a:t/>
            </a:r>
            <a:endParaRPr sz="19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46888" lvl="1" marL="640080" rtl="0" algn="l">
              <a:spcBef>
                <a:spcPts val="380"/>
              </a:spcBef>
              <a:spcAft>
                <a:spcPts val="0"/>
              </a:spcAft>
              <a:buSzPts val="1615"/>
              <a:buChar char="⚫"/>
            </a:pPr>
            <a:r>
              <a:rPr lang="en-US" sz="19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cudaFuncSetCacheConfig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void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* </a:t>
            </a:r>
            <a:r>
              <a:rPr lang="en-US" sz="19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,      	                        				</a:t>
            </a: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cudaFuncCache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19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cacheConfig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 )</a:t>
            </a:r>
            <a:endParaRPr/>
          </a:p>
          <a:p>
            <a:pPr indent="0" lvl="2" marL="667512" rtl="0" algn="l">
              <a:spcBef>
                <a:spcPts val="380"/>
              </a:spcBef>
              <a:spcAft>
                <a:spcPts val="0"/>
              </a:spcAft>
              <a:buSzPts val="1330"/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Устанавливает режим работы кеша </a:t>
            </a:r>
            <a:r>
              <a:rPr lang="en-US" sz="19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cacheConfig </a:t>
            </a: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 для всего отдельного ядра</a:t>
            </a:r>
            <a:endParaRPr sz="19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4335" lvl="1" marL="640080" rtl="0" algn="l">
              <a:spcBef>
                <a:spcPts val="380"/>
              </a:spcBef>
              <a:spcAft>
                <a:spcPts val="0"/>
              </a:spcAft>
              <a:buSzPts val="1615"/>
              <a:buNone/>
            </a:pPr>
            <a:r>
              <a:t/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2" marL="667512" rtl="0" algn="l">
              <a:spcBef>
                <a:spcPts val="420"/>
              </a:spcBef>
              <a:spcAft>
                <a:spcPts val="0"/>
              </a:spcAft>
              <a:buSzPts val="147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2"/>
          <p:cNvSpPr txBox="1"/>
          <p:nvPr>
            <p:ph type="title"/>
          </p:nvPr>
        </p:nvSpPr>
        <p:spPr>
          <a:xfrm>
            <a:off x="457200" y="764704"/>
            <a:ext cx="6779096" cy="7943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2485C"/>
                </a:solidFill>
              </a:rPr>
              <a:t>Режимы работы кеша L1</a:t>
            </a:r>
            <a:endParaRPr sz="4400">
              <a:solidFill>
                <a:srgbClr val="02485C"/>
              </a:solidFill>
            </a:endParaRPr>
          </a:p>
        </p:txBody>
      </p:sp>
      <p:sp>
        <p:nvSpPr>
          <p:cNvPr id="468" name="Google Shape;468;p42"/>
          <p:cNvSpPr txBox="1"/>
          <p:nvPr>
            <p:ph idx="1" type="body"/>
          </p:nvPr>
        </p:nvSpPr>
        <p:spPr>
          <a:xfrm>
            <a:off x="251520" y="1772816"/>
            <a:ext cx="8496944" cy="4805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cudaDeviceSetCacheConfig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cudaFuncCache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cacheConfig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187515" lvl="1" marL="640080" rtl="0" algn="l">
              <a:spcBef>
                <a:spcPts val="22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46888" lvl="1" marL="640080" rtl="0" algn="l"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Возможные режимы:</a:t>
            </a:r>
            <a:endParaRPr/>
          </a:p>
          <a:p>
            <a:pPr indent="-246887" lvl="2" marL="914400" rtl="0" algn="l">
              <a:spcBef>
                <a:spcPts val="400"/>
              </a:spcBef>
              <a:spcAft>
                <a:spcPts val="0"/>
              </a:spcAft>
              <a:buSzPts val="1400"/>
              <a:buChar char="⚫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cudaFuncCachePreferNone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– без предпочтений(по умолчанию). Выбирается последняя использованная конфигурация. Начальная конфигурация – </a:t>
            </a:r>
            <a:r>
              <a:rPr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KB L1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46887" lvl="2" marL="914400" rtl="0" algn="l">
              <a:spcBef>
                <a:spcPts val="400"/>
              </a:spcBef>
              <a:spcAft>
                <a:spcPts val="0"/>
              </a:spcAft>
              <a:buSzPts val="1400"/>
              <a:buChar char="⚫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cudaFuncCachePreferShared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КB</a:t>
            </a:r>
            <a:r>
              <a:rPr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L1</a:t>
            </a:r>
            <a:endParaRPr/>
          </a:p>
          <a:p>
            <a:pPr indent="-246887" lvl="2" marL="914400" rtl="0" algn="l">
              <a:spcBef>
                <a:spcPts val="400"/>
              </a:spcBef>
              <a:spcAft>
                <a:spcPts val="0"/>
              </a:spcAft>
              <a:buSzPts val="1400"/>
              <a:buChar char="⚫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cudaFuncCachePreferL1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48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KB</a:t>
            </a:r>
            <a:r>
              <a:rPr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3670" lvl="0" marL="27432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cudaFuncSetCacheConfig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void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* 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, 							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cudaFuncCache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cacheConfig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 )</a:t>
            </a:r>
            <a:endParaRPr/>
          </a:p>
          <a:p>
            <a:pPr indent="0" lvl="1" marL="393192" rtl="0" algn="l">
              <a:spcBef>
                <a:spcPts val="22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46888" lvl="1" marL="640080" rtl="0" algn="l"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По умолчанию </a:t>
            </a:r>
            <a:r>
              <a:rPr lang="en-US" sz="2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cudaFuncCachePreferNone 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- запускать с режимом устройства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3"/>
          <p:cNvSpPr txBox="1"/>
          <p:nvPr>
            <p:ph type="title"/>
          </p:nvPr>
        </p:nvSpPr>
        <p:spPr>
          <a:xfrm>
            <a:off x="467544" y="321297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</a:pPr>
            <a:r>
              <a:rPr lang="en-US"/>
              <a:t>Транзакции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4"/>
          <p:cNvSpPr txBox="1"/>
          <p:nvPr>
            <p:ph type="title"/>
          </p:nvPr>
        </p:nvSpPr>
        <p:spPr>
          <a:xfrm>
            <a:off x="457200" y="692696"/>
            <a:ext cx="8147248" cy="9383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2485C"/>
                </a:solidFill>
              </a:rPr>
              <a:t>Транзакции</a:t>
            </a:r>
            <a:endParaRPr>
              <a:solidFill>
                <a:srgbClr val="02485C"/>
              </a:solidFill>
            </a:endParaRPr>
          </a:p>
        </p:txBody>
      </p:sp>
      <p:sp>
        <p:nvSpPr>
          <p:cNvPr id="479" name="Google Shape;479;p44"/>
          <p:cNvSpPr txBox="1"/>
          <p:nvPr>
            <p:ph idx="1" type="body"/>
          </p:nvPr>
        </p:nvSpPr>
        <p:spPr>
          <a:xfrm>
            <a:off x="467544" y="2132856"/>
            <a:ext cx="8229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90"/>
              <a:buChar char="⚫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Глобальная память оптимизирована с целью увеличения полосы пропускания</a:t>
            </a:r>
            <a:endParaRPr/>
          </a:p>
          <a:p>
            <a:pPr indent="-342900" lvl="2" marL="61722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Char char="⮚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Отдать максимум данных за одно обращение</a:t>
            </a:r>
            <a:endParaRPr/>
          </a:p>
          <a:p>
            <a:pPr indent="-210184" lvl="1" marL="34290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>
            <p:ph type="title"/>
          </p:nvPr>
        </p:nvSpPr>
        <p:spPr>
          <a:xfrm>
            <a:off x="457200" y="692696"/>
            <a:ext cx="8147248" cy="9383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2485C"/>
                </a:solidFill>
              </a:rPr>
              <a:t>Транзакции</a:t>
            </a:r>
            <a:endParaRPr>
              <a:solidFill>
                <a:srgbClr val="02485C"/>
              </a:solidFill>
            </a:endParaRPr>
          </a:p>
        </p:txBody>
      </p:sp>
      <p:sp>
        <p:nvSpPr>
          <p:cNvPr id="486" name="Google Shape;486;p45"/>
          <p:cNvSpPr txBox="1"/>
          <p:nvPr>
            <p:ph idx="1" type="body"/>
          </p:nvPr>
        </p:nvSpPr>
        <p:spPr>
          <a:xfrm>
            <a:off x="457200" y="1844824"/>
            <a:ext cx="8229600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30"/>
              <a:buNone/>
            </a:pPr>
            <a:r>
              <a:t/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34290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Char char="⚫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Транзакция – выполнение загрузки из глобальной памяти сплошного отрезка в 128 байт, с началом кратным 128 (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naturally aligned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)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Инструкция обращения в память выполняется одновременно для всех нитей варпа (</a:t>
            </a: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SIMT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46888" lvl="1" marL="64008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870"/>
              <a:buChar char="⚫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Выполняется столько транзакций, сколько нужно для покрытия обращений всех нитей варпа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46888" lvl="1" marL="64008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SzPts val="1870"/>
              <a:buChar char="⚫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Если нужен один байт – все равно загрузится 128</a:t>
            </a:r>
            <a:endParaRPr/>
          </a:p>
          <a:p>
            <a:pPr indent="-128143" lvl="1" marL="640080" rtl="0" algn="l">
              <a:spcBef>
                <a:spcPts val="44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45"/>
          <p:cNvSpPr/>
          <p:nvPr/>
        </p:nvSpPr>
        <p:spPr>
          <a:xfrm>
            <a:off x="7872931" y="4452317"/>
            <a:ext cx="39626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59C7FF"/>
                </a:solidFill>
                <a:latin typeface="Constantia"/>
                <a:ea typeface="Constantia"/>
                <a:cs typeface="Constantia"/>
                <a:sym typeface="Constantia"/>
              </a:rPr>
              <a:t>!</a:t>
            </a:r>
            <a:endParaRPr b="1" sz="5400">
              <a:solidFill>
                <a:srgbClr val="59C7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6"/>
          <p:cNvSpPr txBox="1"/>
          <p:nvPr>
            <p:ph type="title"/>
          </p:nvPr>
        </p:nvSpPr>
        <p:spPr>
          <a:xfrm>
            <a:off x="806896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2485C"/>
                </a:solidFill>
              </a:rPr>
              <a:t>Шаблоны доступа</a:t>
            </a:r>
            <a:endParaRPr sz="4400">
              <a:solidFill>
                <a:srgbClr val="02485C"/>
              </a:solidFill>
            </a:endParaRPr>
          </a:p>
        </p:txBody>
      </p:sp>
      <p:sp>
        <p:nvSpPr>
          <p:cNvPr id="493" name="Google Shape;493;p46"/>
          <p:cNvSpPr txBox="1"/>
          <p:nvPr/>
        </p:nvSpPr>
        <p:spPr>
          <a:xfrm>
            <a:off x="2733549" y="2060848"/>
            <a:ext cx="59429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Обращения нитей варпа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4" name="Google Shape;494;p46"/>
          <p:cNvGrpSpPr/>
          <p:nvPr/>
        </p:nvGrpSpPr>
        <p:grpSpPr>
          <a:xfrm>
            <a:off x="2808180" y="2548731"/>
            <a:ext cx="3203980" cy="504056"/>
            <a:chOff x="507128" y="2548731"/>
            <a:chExt cx="4036470" cy="504056"/>
          </a:xfrm>
        </p:grpSpPr>
        <p:cxnSp>
          <p:nvCxnSpPr>
            <p:cNvPr id="495" name="Google Shape;495;p46"/>
            <p:cNvCxnSpPr/>
            <p:nvPr/>
          </p:nvCxnSpPr>
          <p:spPr>
            <a:xfrm>
              <a:off x="507128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96" name="Google Shape;496;p46"/>
            <p:cNvCxnSpPr/>
            <p:nvPr/>
          </p:nvCxnSpPr>
          <p:spPr>
            <a:xfrm>
              <a:off x="659528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97" name="Google Shape;497;p46"/>
            <p:cNvCxnSpPr/>
            <p:nvPr/>
          </p:nvCxnSpPr>
          <p:spPr>
            <a:xfrm>
              <a:off x="87376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98" name="Google Shape;498;p46"/>
            <p:cNvCxnSpPr/>
            <p:nvPr/>
          </p:nvCxnSpPr>
          <p:spPr>
            <a:xfrm>
              <a:off x="102616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99" name="Google Shape;499;p46"/>
            <p:cNvCxnSpPr/>
            <p:nvPr/>
          </p:nvCxnSpPr>
          <p:spPr>
            <a:xfrm>
              <a:off x="1225418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00" name="Google Shape;500;p46"/>
            <p:cNvCxnSpPr/>
            <p:nvPr/>
          </p:nvCxnSpPr>
          <p:spPr>
            <a:xfrm>
              <a:off x="1377818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01" name="Google Shape;501;p46"/>
            <p:cNvCxnSpPr/>
            <p:nvPr/>
          </p:nvCxnSpPr>
          <p:spPr>
            <a:xfrm>
              <a:off x="155312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02" name="Google Shape;502;p46"/>
            <p:cNvCxnSpPr/>
            <p:nvPr/>
          </p:nvCxnSpPr>
          <p:spPr>
            <a:xfrm>
              <a:off x="170552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03" name="Google Shape;503;p46"/>
            <p:cNvCxnSpPr/>
            <p:nvPr/>
          </p:nvCxnSpPr>
          <p:spPr>
            <a:xfrm>
              <a:off x="1919756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04" name="Google Shape;504;p46"/>
            <p:cNvCxnSpPr/>
            <p:nvPr/>
          </p:nvCxnSpPr>
          <p:spPr>
            <a:xfrm>
              <a:off x="2072156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05" name="Google Shape;505;p46"/>
            <p:cNvCxnSpPr/>
            <p:nvPr/>
          </p:nvCxnSpPr>
          <p:spPr>
            <a:xfrm>
              <a:off x="227141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06" name="Google Shape;506;p46"/>
            <p:cNvCxnSpPr/>
            <p:nvPr/>
          </p:nvCxnSpPr>
          <p:spPr>
            <a:xfrm>
              <a:off x="2979649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07" name="Google Shape;507;p46"/>
            <p:cNvCxnSpPr/>
            <p:nvPr/>
          </p:nvCxnSpPr>
          <p:spPr>
            <a:xfrm>
              <a:off x="316885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08" name="Google Shape;508;p46"/>
            <p:cNvCxnSpPr/>
            <p:nvPr/>
          </p:nvCxnSpPr>
          <p:spPr>
            <a:xfrm>
              <a:off x="332125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09" name="Google Shape;509;p46"/>
            <p:cNvCxnSpPr/>
            <p:nvPr/>
          </p:nvCxnSpPr>
          <p:spPr>
            <a:xfrm>
              <a:off x="3535486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10" name="Google Shape;510;p46"/>
            <p:cNvCxnSpPr/>
            <p:nvPr/>
          </p:nvCxnSpPr>
          <p:spPr>
            <a:xfrm>
              <a:off x="3687886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11" name="Google Shape;511;p46"/>
            <p:cNvCxnSpPr/>
            <p:nvPr/>
          </p:nvCxnSpPr>
          <p:spPr>
            <a:xfrm>
              <a:off x="388714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12" name="Google Shape;512;p46"/>
            <p:cNvCxnSpPr/>
            <p:nvPr/>
          </p:nvCxnSpPr>
          <p:spPr>
            <a:xfrm>
              <a:off x="403954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13" name="Google Shape;513;p46"/>
            <p:cNvSpPr txBox="1"/>
            <p:nvPr/>
          </p:nvSpPr>
          <p:spPr>
            <a:xfrm>
              <a:off x="2732021" y="2616093"/>
              <a:ext cx="4106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….</a:t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graphicFrame>
        <p:nvGraphicFramePr>
          <p:cNvPr id="514" name="Google Shape;514;p46"/>
          <p:cNvGraphicFramePr/>
          <p:nvPr/>
        </p:nvGraphicFramePr>
        <p:xfrm>
          <a:off x="183675" y="31409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{3E4306E9-9CB2-48C8-A883-EFD323853A41}</a:tableStyleId>
              </a:tblPr>
              <a:tblGrid>
                <a:gridCol w="2926925"/>
                <a:gridCol w="2926925"/>
                <a:gridCol w="2926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15" name="Google Shape;515;p46"/>
          <p:cNvSpPr txBox="1"/>
          <p:nvPr/>
        </p:nvSpPr>
        <p:spPr>
          <a:xfrm>
            <a:off x="134379" y="3429000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512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16" name="Google Shape;516;p46"/>
          <p:cNvSpPr txBox="1"/>
          <p:nvPr/>
        </p:nvSpPr>
        <p:spPr>
          <a:xfrm>
            <a:off x="3041215" y="3491716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640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17" name="Google Shape;517;p46"/>
          <p:cNvSpPr txBox="1"/>
          <p:nvPr/>
        </p:nvSpPr>
        <p:spPr>
          <a:xfrm>
            <a:off x="6049279" y="3501008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768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18" name="Google Shape;518;p46"/>
          <p:cNvSpPr txBox="1"/>
          <p:nvPr/>
        </p:nvSpPr>
        <p:spPr>
          <a:xfrm>
            <a:off x="6300192" y="2056564"/>
            <a:ext cx="267772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Все обращения умещаются в одну транзакцию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46"/>
          <p:cNvSpPr txBox="1"/>
          <p:nvPr/>
        </p:nvSpPr>
        <p:spPr>
          <a:xfrm>
            <a:off x="2761576" y="4653136"/>
            <a:ext cx="59429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Обращения нитей варпа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0" name="Google Shape;520;p46"/>
          <p:cNvGrpSpPr/>
          <p:nvPr/>
        </p:nvGrpSpPr>
        <p:grpSpPr>
          <a:xfrm>
            <a:off x="2836207" y="5141019"/>
            <a:ext cx="3203980" cy="505483"/>
            <a:chOff x="507128" y="2548731"/>
            <a:chExt cx="4036470" cy="505483"/>
          </a:xfrm>
        </p:grpSpPr>
        <p:cxnSp>
          <p:nvCxnSpPr>
            <p:cNvPr id="521" name="Google Shape;521;p46"/>
            <p:cNvCxnSpPr/>
            <p:nvPr/>
          </p:nvCxnSpPr>
          <p:spPr>
            <a:xfrm>
              <a:off x="507128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22" name="Google Shape;522;p46"/>
            <p:cNvCxnSpPr/>
            <p:nvPr/>
          </p:nvCxnSpPr>
          <p:spPr>
            <a:xfrm>
              <a:off x="659528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23" name="Google Shape;523;p46"/>
            <p:cNvCxnSpPr/>
            <p:nvPr/>
          </p:nvCxnSpPr>
          <p:spPr>
            <a:xfrm>
              <a:off x="87376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24" name="Google Shape;524;p46"/>
            <p:cNvCxnSpPr/>
            <p:nvPr/>
          </p:nvCxnSpPr>
          <p:spPr>
            <a:xfrm>
              <a:off x="102616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25" name="Google Shape;525;p46"/>
            <p:cNvCxnSpPr/>
            <p:nvPr/>
          </p:nvCxnSpPr>
          <p:spPr>
            <a:xfrm>
              <a:off x="1225418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26" name="Google Shape;526;p46"/>
            <p:cNvCxnSpPr/>
            <p:nvPr/>
          </p:nvCxnSpPr>
          <p:spPr>
            <a:xfrm>
              <a:off x="1377818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27" name="Google Shape;527;p46"/>
            <p:cNvCxnSpPr/>
            <p:nvPr/>
          </p:nvCxnSpPr>
          <p:spPr>
            <a:xfrm flipH="1">
              <a:off x="1377818" y="2548731"/>
              <a:ext cx="175304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28" name="Google Shape;528;p46"/>
            <p:cNvCxnSpPr/>
            <p:nvPr/>
          </p:nvCxnSpPr>
          <p:spPr>
            <a:xfrm>
              <a:off x="170552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29" name="Google Shape;529;p46"/>
            <p:cNvCxnSpPr/>
            <p:nvPr/>
          </p:nvCxnSpPr>
          <p:spPr>
            <a:xfrm>
              <a:off x="1919756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30" name="Google Shape;530;p46"/>
            <p:cNvCxnSpPr/>
            <p:nvPr/>
          </p:nvCxnSpPr>
          <p:spPr>
            <a:xfrm flipH="1">
              <a:off x="1822052" y="2548731"/>
              <a:ext cx="250104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31" name="Google Shape;531;p46"/>
            <p:cNvCxnSpPr/>
            <p:nvPr/>
          </p:nvCxnSpPr>
          <p:spPr>
            <a:xfrm>
              <a:off x="227141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32" name="Google Shape;532;p46"/>
            <p:cNvCxnSpPr/>
            <p:nvPr/>
          </p:nvCxnSpPr>
          <p:spPr>
            <a:xfrm>
              <a:off x="2979649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33" name="Google Shape;533;p46"/>
            <p:cNvCxnSpPr/>
            <p:nvPr/>
          </p:nvCxnSpPr>
          <p:spPr>
            <a:xfrm flipH="1">
              <a:off x="3142710" y="2548731"/>
              <a:ext cx="26141" cy="505483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34" name="Google Shape;534;p46"/>
            <p:cNvCxnSpPr/>
            <p:nvPr/>
          </p:nvCxnSpPr>
          <p:spPr>
            <a:xfrm>
              <a:off x="332125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35" name="Google Shape;535;p46"/>
            <p:cNvCxnSpPr/>
            <p:nvPr/>
          </p:nvCxnSpPr>
          <p:spPr>
            <a:xfrm>
              <a:off x="3535486" y="2548731"/>
              <a:ext cx="0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36" name="Google Shape;536;p46"/>
            <p:cNvCxnSpPr/>
            <p:nvPr/>
          </p:nvCxnSpPr>
          <p:spPr>
            <a:xfrm>
              <a:off x="3687886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37" name="Google Shape;537;p46"/>
            <p:cNvCxnSpPr/>
            <p:nvPr/>
          </p:nvCxnSpPr>
          <p:spPr>
            <a:xfrm>
              <a:off x="388714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38" name="Google Shape;538;p46"/>
            <p:cNvCxnSpPr/>
            <p:nvPr/>
          </p:nvCxnSpPr>
          <p:spPr>
            <a:xfrm>
              <a:off x="403954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39" name="Google Shape;539;p46"/>
            <p:cNvSpPr txBox="1"/>
            <p:nvPr/>
          </p:nvSpPr>
          <p:spPr>
            <a:xfrm>
              <a:off x="2732021" y="2616093"/>
              <a:ext cx="4106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….</a:t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graphicFrame>
        <p:nvGraphicFramePr>
          <p:cNvPr id="540" name="Google Shape;540;p46"/>
          <p:cNvGraphicFramePr/>
          <p:nvPr/>
        </p:nvGraphicFramePr>
        <p:xfrm>
          <a:off x="211702" y="57332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{3E4306E9-9CB2-48C8-A883-EFD323853A41}</a:tableStyleId>
              </a:tblPr>
              <a:tblGrid>
                <a:gridCol w="2926925"/>
                <a:gridCol w="2926925"/>
                <a:gridCol w="2926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41" name="Google Shape;541;p46"/>
          <p:cNvSpPr txBox="1"/>
          <p:nvPr/>
        </p:nvSpPr>
        <p:spPr>
          <a:xfrm>
            <a:off x="162406" y="6021288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512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42" name="Google Shape;542;p46"/>
          <p:cNvSpPr txBox="1"/>
          <p:nvPr/>
        </p:nvSpPr>
        <p:spPr>
          <a:xfrm>
            <a:off x="3069242" y="6084004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640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43" name="Google Shape;543;p46"/>
          <p:cNvSpPr txBox="1"/>
          <p:nvPr/>
        </p:nvSpPr>
        <p:spPr>
          <a:xfrm>
            <a:off x="6077306" y="6093296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768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44" name="Google Shape;544;p46"/>
          <p:cNvSpPr txBox="1"/>
          <p:nvPr/>
        </p:nvSpPr>
        <p:spPr>
          <a:xfrm>
            <a:off x="6329179" y="4446173"/>
            <a:ext cx="267772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Порядок не важен, главное, чтобы попадали в одну кеш-линию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7"/>
          <p:cNvSpPr txBox="1"/>
          <p:nvPr/>
        </p:nvSpPr>
        <p:spPr>
          <a:xfrm>
            <a:off x="1309148" y="4521009"/>
            <a:ext cx="59429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Обращения нитей варпа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550" name="Google Shape;550;p47"/>
          <p:cNvGrpSpPr/>
          <p:nvPr/>
        </p:nvGrpSpPr>
        <p:grpSpPr>
          <a:xfrm>
            <a:off x="494419" y="5034551"/>
            <a:ext cx="8254046" cy="504056"/>
            <a:chOff x="-632701" y="2548731"/>
            <a:chExt cx="10398695" cy="504056"/>
          </a:xfrm>
        </p:grpSpPr>
        <p:cxnSp>
          <p:nvCxnSpPr>
            <p:cNvPr id="551" name="Google Shape;551;p47"/>
            <p:cNvCxnSpPr/>
            <p:nvPr/>
          </p:nvCxnSpPr>
          <p:spPr>
            <a:xfrm flipH="1">
              <a:off x="-632701" y="2548731"/>
              <a:ext cx="1139829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52" name="Google Shape;552;p47"/>
            <p:cNvCxnSpPr/>
            <p:nvPr/>
          </p:nvCxnSpPr>
          <p:spPr>
            <a:xfrm flipH="1">
              <a:off x="-394405" y="2548731"/>
              <a:ext cx="1053934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53" name="Google Shape;553;p47"/>
            <p:cNvCxnSpPr/>
            <p:nvPr/>
          </p:nvCxnSpPr>
          <p:spPr>
            <a:xfrm>
              <a:off x="873762" y="2548731"/>
              <a:ext cx="0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54" name="Google Shape;554;p47"/>
            <p:cNvCxnSpPr/>
            <p:nvPr/>
          </p:nvCxnSpPr>
          <p:spPr>
            <a:xfrm>
              <a:off x="1026163" y="2548731"/>
              <a:ext cx="0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55" name="Google Shape;555;p47"/>
            <p:cNvCxnSpPr/>
            <p:nvPr/>
          </p:nvCxnSpPr>
          <p:spPr>
            <a:xfrm>
              <a:off x="1225418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56" name="Google Shape;556;p47"/>
            <p:cNvCxnSpPr/>
            <p:nvPr/>
          </p:nvCxnSpPr>
          <p:spPr>
            <a:xfrm>
              <a:off x="1377818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57" name="Google Shape;557;p47"/>
            <p:cNvCxnSpPr/>
            <p:nvPr/>
          </p:nvCxnSpPr>
          <p:spPr>
            <a:xfrm>
              <a:off x="155312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58" name="Google Shape;558;p47"/>
            <p:cNvCxnSpPr/>
            <p:nvPr/>
          </p:nvCxnSpPr>
          <p:spPr>
            <a:xfrm>
              <a:off x="170552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59" name="Google Shape;559;p47"/>
            <p:cNvCxnSpPr/>
            <p:nvPr/>
          </p:nvCxnSpPr>
          <p:spPr>
            <a:xfrm>
              <a:off x="1919756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60" name="Google Shape;560;p47"/>
            <p:cNvCxnSpPr/>
            <p:nvPr/>
          </p:nvCxnSpPr>
          <p:spPr>
            <a:xfrm>
              <a:off x="2072156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61" name="Google Shape;561;p47"/>
            <p:cNvCxnSpPr/>
            <p:nvPr/>
          </p:nvCxnSpPr>
          <p:spPr>
            <a:xfrm>
              <a:off x="227141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62" name="Google Shape;562;p47"/>
            <p:cNvCxnSpPr/>
            <p:nvPr/>
          </p:nvCxnSpPr>
          <p:spPr>
            <a:xfrm>
              <a:off x="2979649" y="2548731"/>
              <a:ext cx="3429784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63" name="Google Shape;563;p47"/>
            <p:cNvCxnSpPr/>
            <p:nvPr/>
          </p:nvCxnSpPr>
          <p:spPr>
            <a:xfrm>
              <a:off x="316885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64" name="Google Shape;564;p47"/>
            <p:cNvCxnSpPr/>
            <p:nvPr/>
          </p:nvCxnSpPr>
          <p:spPr>
            <a:xfrm>
              <a:off x="332125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65" name="Google Shape;565;p47"/>
            <p:cNvCxnSpPr/>
            <p:nvPr/>
          </p:nvCxnSpPr>
          <p:spPr>
            <a:xfrm>
              <a:off x="3535486" y="2548731"/>
              <a:ext cx="1473059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66" name="Google Shape;566;p47"/>
            <p:cNvCxnSpPr/>
            <p:nvPr/>
          </p:nvCxnSpPr>
          <p:spPr>
            <a:xfrm>
              <a:off x="3687886" y="2548731"/>
              <a:ext cx="1499200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67" name="Google Shape;567;p47"/>
            <p:cNvCxnSpPr/>
            <p:nvPr/>
          </p:nvCxnSpPr>
          <p:spPr>
            <a:xfrm>
              <a:off x="3887142" y="2548731"/>
              <a:ext cx="270372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68" name="Google Shape;568;p47"/>
            <p:cNvCxnSpPr/>
            <p:nvPr/>
          </p:nvCxnSpPr>
          <p:spPr>
            <a:xfrm>
              <a:off x="4039543" y="2548731"/>
              <a:ext cx="5726451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69" name="Google Shape;569;p47"/>
            <p:cNvSpPr txBox="1"/>
            <p:nvPr/>
          </p:nvSpPr>
          <p:spPr>
            <a:xfrm>
              <a:off x="2732021" y="2616093"/>
              <a:ext cx="4106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….</a:t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graphicFrame>
        <p:nvGraphicFramePr>
          <p:cNvPr id="570" name="Google Shape;570;p47"/>
          <p:cNvGraphicFramePr/>
          <p:nvPr/>
        </p:nvGraphicFramePr>
        <p:xfrm>
          <a:off x="219524" y="56054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{3E4306E9-9CB2-48C8-A883-EFD323853A41}</a:tableStyleId>
              </a:tblPr>
              <a:tblGrid>
                <a:gridCol w="2926925"/>
                <a:gridCol w="2926925"/>
                <a:gridCol w="2926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71" name="Google Shape;571;p47"/>
          <p:cNvSpPr txBox="1"/>
          <p:nvPr/>
        </p:nvSpPr>
        <p:spPr>
          <a:xfrm>
            <a:off x="170228" y="5893445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512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72" name="Google Shape;572;p47"/>
          <p:cNvSpPr txBox="1"/>
          <p:nvPr/>
        </p:nvSpPr>
        <p:spPr>
          <a:xfrm>
            <a:off x="3077064" y="5956161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640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73" name="Google Shape;573;p47"/>
          <p:cNvSpPr txBox="1"/>
          <p:nvPr/>
        </p:nvSpPr>
        <p:spPr>
          <a:xfrm>
            <a:off x="6085128" y="5965453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768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74" name="Google Shape;574;p47"/>
          <p:cNvSpPr txBox="1"/>
          <p:nvPr/>
        </p:nvSpPr>
        <p:spPr>
          <a:xfrm>
            <a:off x="5724128" y="3983114"/>
            <a:ext cx="340877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Запрашивается 128 байт, но обращения разбросаны в пределах трёх кеш-линий -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 транзакции – 384 байта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47"/>
          <p:cNvSpPr txBox="1"/>
          <p:nvPr/>
        </p:nvSpPr>
        <p:spPr>
          <a:xfrm>
            <a:off x="1231432" y="2081173"/>
            <a:ext cx="59429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Обращения нитей варпа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576" name="Google Shape;576;p47"/>
          <p:cNvGrpSpPr/>
          <p:nvPr/>
        </p:nvGrpSpPr>
        <p:grpSpPr>
          <a:xfrm>
            <a:off x="1321451" y="2594715"/>
            <a:ext cx="3203980" cy="504056"/>
            <a:chOff x="507128" y="2548731"/>
            <a:chExt cx="4036470" cy="504056"/>
          </a:xfrm>
        </p:grpSpPr>
        <p:cxnSp>
          <p:nvCxnSpPr>
            <p:cNvPr id="577" name="Google Shape;577;p47"/>
            <p:cNvCxnSpPr/>
            <p:nvPr/>
          </p:nvCxnSpPr>
          <p:spPr>
            <a:xfrm>
              <a:off x="507128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78" name="Google Shape;578;p47"/>
            <p:cNvCxnSpPr/>
            <p:nvPr/>
          </p:nvCxnSpPr>
          <p:spPr>
            <a:xfrm>
              <a:off x="659528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79" name="Google Shape;579;p47"/>
            <p:cNvCxnSpPr/>
            <p:nvPr/>
          </p:nvCxnSpPr>
          <p:spPr>
            <a:xfrm>
              <a:off x="87376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80" name="Google Shape;580;p47"/>
            <p:cNvCxnSpPr/>
            <p:nvPr/>
          </p:nvCxnSpPr>
          <p:spPr>
            <a:xfrm>
              <a:off x="102616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81" name="Google Shape;581;p47"/>
            <p:cNvCxnSpPr/>
            <p:nvPr/>
          </p:nvCxnSpPr>
          <p:spPr>
            <a:xfrm>
              <a:off x="1225418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82" name="Google Shape;582;p47"/>
            <p:cNvCxnSpPr/>
            <p:nvPr/>
          </p:nvCxnSpPr>
          <p:spPr>
            <a:xfrm>
              <a:off x="1377818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83" name="Google Shape;583;p47"/>
            <p:cNvCxnSpPr/>
            <p:nvPr/>
          </p:nvCxnSpPr>
          <p:spPr>
            <a:xfrm>
              <a:off x="155312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84" name="Google Shape;584;p47"/>
            <p:cNvCxnSpPr/>
            <p:nvPr/>
          </p:nvCxnSpPr>
          <p:spPr>
            <a:xfrm>
              <a:off x="170552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85" name="Google Shape;585;p47"/>
            <p:cNvCxnSpPr/>
            <p:nvPr/>
          </p:nvCxnSpPr>
          <p:spPr>
            <a:xfrm>
              <a:off x="1919756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86" name="Google Shape;586;p47"/>
            <p:cNvCxnSpPr/>
            <p:nvPr/>
          </p:nvCxnSpPr>
          <p:spPr>
            <a:xfrm>
              <a:off x="2072156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87" name="Google Shape;587;p47"/>
            <p:cNvCxnSpPr/>
            <p:nvPr/>
          </p:nvCxnSpPr>
          <p:spPr>
            <a:xfrm>
              <a:off x="227141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88" name="Google Shape;588;p47"/>
            <p:cNvCxnSpPr/>
            <p:nvPr/>
          </p:nvCxnSpPr>
          <p:spPr>
            <a:xfrm>
              <a:off x="2979649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89" name="Google Shape;589;p47"/>
            <p:cNvCxnSpPr/>
            <p:nvPr/>
          </p:nvCxnSpPr>
          <p:spPr>
            <a:xfrm>
              <a:off x="316885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90" name="Google Shape;590;p47"/>
            <p:cNvCxnSpPr/>
            <p:nvPr/>
          </p:nvCxnSpPr>
          <p:spPr>
            <a:xfrm>
              <a:off x="332125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91" name="Google Shape;591;p47"/>
            <p:cNvCxnSpPr/>
            <p:nvPr/>
          </p:nvCxnSpPr>
          <p:spPr>
            <a:xfrm>
              <a:off x="3535486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92" name="Google Shape;592;p47"/>
            <p:cNvCxnSpPr/>
            <p:nvPr/>
          </p:nvCxnSpPr>
          <p:spPr>
            <a:xfrm>
              <a:off x="3687886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93" name="Google Shape;593;p47"/>
            <p:cNvCxnSpPr/>
            <p:nvPr/>
          </p:nvCxnSpPr>
          <p:spPr>
            <a:xfrm>
              <a:off x="388714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594" name="Google Shape;594;p47"/>
            <p:cNvCxnSpPr/>
            <p:nvPr/>
          </p:nvCxnSpPr>
          <p:spPr>
            <a:xfrm>
              <a:off x="403954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595" name="Google Shape;595;p47"/>
            <p:cNvSpPr txBox="1"/>
            <p:nvPr/>
          </p:nvSpPr>
          <p:spPr>
            <a:xfrm>
              <a:off x="2732021" y="2616093"/>
              <a:ext cx="4106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….</a:t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graphicFrame>
        <p:nvGraphicFramePr>
          <p:cNvPr id="596" name="Google Shape;596;p47"/>
          <p:cNvGraphicFramePr/>
          <p:nvPr/>
        </p:nvGraphicFramePr>
        <p:xfrm>
          <a:off x="141808" y="31655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{3E4306E9-9CB2-48C8-A883-EFD323853A41}</a:tableStyleId>
              </a:tblPr>
              <a:tblGrid>
                <a:gridCol w="2926925"/>
                <a:gridCol w="2926925"/>
                <a:gridCol w="2926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97" name="Google Shape;597;p47"/>
          <p:cNvSpPr txBox="1"/>
          <p:nvPr/>
        </p:nvSpPr>
        <p:spPr>
          <a:xfrm>
            <a:off x="2999348" y="3516325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640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98" name="Google Shape;598;p47"/>
          <p:cNvSpPr txBox="1"/>
          <p:nvPr/>
        </p:nvSpPr>
        <p:spPr>
          <a:xfrm>
            <a:off x="6007412" y="3525617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768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99" name="Google Shape;599;p47"/>
          <p:cNvSpPr txBox="1"/>
          <p:nvPr/>
        </p:nvSpPr>
        <p:spPr>
          <a:xfrm>
            <a:off x="5527273" y="2081173"/>
            <a:ext cx="340877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Запрашивается 128 байт, но с не выровненного адреса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 транзакции - 256 байт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47"/>
          <p:cNvSpPr txBox="1"/>
          <p:nvPr/>
        </p:nvSpPr>
        <p:spPr>
          <a:xfrm>
            <a:off x="107504" y="3491716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512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01" name="Google Shape;601;p47"/>
          <p:cNvSpPr txBox="1"/>
          <p:nvPr>
            <p:ph type="title"/>
          </p:nvPr>
        </p:nvSpPr>
        <p:spPr>
          <a:xfrm>
            <a:off x="806896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2485C"/>
                </a:solidFill>
              </a:rPr>
              <a:t>Шаблоны доступа</a:t>
            </a:r>
            <a:endParaRPr sz="4400">
              <a:solidFill>
                <a:srgbClr val="02485C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8"/>
          <p:cNvSpPr txBox="1"/>
          <p:nvPr>
            <p:ph type="title"/>
          </p:nvPr>
        </p:nvSpPr>
        <p:spPr>
          <a:xfrm>
            <a:off x="400208" y="629816"/>
            <a:ext cx="8229600" cy="9269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2485C"/>
                </a:solidFill>
              </a:rPr>
              <a:t>Кеш-линии</a:t>
            </a:r>
            <a:endParaRPr sz="4400">
              <a:solidFill>
                <a:srgbClr val="02485C"/>
              </a:solidFill>
            </a:endParaRPr>
          </a:p>
        </p:txBody>
      </p:sp>
      <p:sp>
        <p:nvSpPr>
          <p:cNvPr id="607" name="Google Shape;607;p48"/>
          <p:cNvSpPr txBox="1"/>
          <p:nvPr>
            <p:ph idx="1" type="body"/>
          </p:nvPr>
        </p:nvSpPr>
        <p:spPr>
          <a:xfrm>
            <a:off x="323528" y="1988840"/>
            <a:ext cx="8640960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2857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8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Ядра взаимодействуют не с памятью напрямую, а с кешами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9392" lvl="2" marL="560070" rtl="0" algn="l">
              <a:lnSpc>
                <a:spcPct val="110000"/>
              </a:lnSpc>
              <a:spcBef>
                <a:spcPts val="220"/>
              </a:spcBef>
              <a:spcAft>
                <a:spcPts val="0"/>
              </a:spcAft>
              <a:buClr>
                <a:schemeClr val="accent3"/>
              </a:buClr>
              <a:buSzPts val="1045"/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28575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28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Транзакция – выполнение  загрузки  кеш-линии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56007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Char char="⚫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У кеша 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L1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кеш-линии 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128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байт, у 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L2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32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байта, </a:t>
            </a: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naturally aligned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56007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Char char="⚫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Кеш грузит из памяти всю кеш-линию, даже если нужен один байт</a:t>
            </a:r>
            <a:endParaRPr/>
          </a:p>
          <a:p>
            <a:pPr indent="-213359" lvl="2" marL="560070" rtl="0" algn="l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14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34290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28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Можно обращаться в память минуя кеш L1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617220" rtl="0" algn="l">
              <a:lnSpc>
                <a:spcPct val="110000"/>
              </a:lnSpc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ts val="2090"/>
              <a:buChar char="⚫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Транзакции будут по 32 байта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p48"/>
          <p:cNvSpPr/>
          <p:nvPr/>
        </p:nvSpPr>
        <p:spPr>
          <a:xfrm>
            <a:off x="8514547" y="3573016"/>
            <a:ext cx="39626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59C7FF"/>
                </a:solidFill>
                <a:latin typeface="Constantia"/>
                <a:ea typeface="Constantia"/>
                <a:cs typeface="Constantia"/>
                <a:sym typeface="Constantia"/>
              </a:rPr>
              <a:t>!</a:t>
            </a:r>
            <a:endParaRPr b="1" sz="5400">
              <a:solidFill>
                <a:srgbClr val="59C7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9"/>
          <p:cNvSpPr txBox="1"/>
          <p:nvPr>
            <p:ph type="title"/>
          </p:nvPr>
        </p:nvSpPr>
        <p:spPr>
          <a:xfrm>
            <a:off x="457200" y="692696"/>
            <a:ext cx="8147248" cy="9383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5000"/>
              <a:buFont typeface="Calibri"/>
              <a:buNone/>
            </a:pPr>
            <a:r>
              <a:rPr lang="en-US">
                <a:solidFill>
                  <a:srgbClr val="02485C"/>
                </a:solidFill>
              </a:rPr>
              <a:t>Транзакции: L1 включен</a:t>
            </a:r>
            <a:endParaRPr>
              <a:solidFill>
                <a:srgbClr val="02485C"/>
              </a:solidFill>
            </a:endParaRPr>
          </a:p>
        </p:txBody>
      </p:sp>
      <p:graphicFrame>
        <p:nvGraphicFramePr>
          <p:cNvPr id="615" name="Google Shape;615;p49"/>
          <p:cNvGraphicFramePr/>
          <p:nvPr/>
        </p:nvGraphicFramePr>
        <p:xfrm>
          <a:off x="183675" y="35637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{3E4306E9-9CB2-48C8-A883-EFD323853A41}</a:tableStyleId>
              </a:tblPr>
              <a:tblGrid>
                <a:gridCol w="2758925"/>
                <a:gridCol w="2758925"/>
                <a:gridCol w="2758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16" name="Google Shape;616;p49"/>
          <p:cNvSpPr txBox="1"/>
          <p:nvPr/>
        </p:nvSpPr>
        <p:spPr>
          <a:xfrm>
            <a:off x="134379" y="3851756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512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17" name="Google Shape;617;p49"/>
          <p:cNvSpPr txBox="1"/>
          <p:nvPr/>
        </p:nvSpPr>
        <p:spPr>
          <a:xfrm>
            <a:off x="3041215" y="3914472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640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18" name="Google Shape;618;p49"/>
          <p:cNvSpPr txBox="1"/>
          <p:nvPr/>
        </p:nvSpPr>
        <p:spPr>
          <a:xfrm>
            <a:off x="6049279" y="3923764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768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19" name="Google Shape;619;p49"/>
          <p:cNvSpPr txBox="1"/>
          <p:nvPr/>
        </p:nvSpPr>
        <p:spPr>
          <a:xfrm>
            <a:off x="3059832" y="5426640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640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20" name="Google Shape;620;p49"/>
          <p:cNvSpPr txBox="1"/>
          <p:nvPr/>
        </p:nvSpPr>
        <p:spPr>
          <a:xfrm>
            <a:off x="6012160" y="5435932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768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21" name="Google Shape;621;p49"/>
          <p:cNvSpPr txBox="1"/>
          <p:nvPr/>
        </p:nvSpPr>
        <p:spPr>
          <a:xfrm>
            <a:off x="94144" y="5411323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512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22" name="Google Shape;622;p49"/>
          <p:cNvSpPr txBox="1"/>
          <p:nvPr/>
        </p:nvSpPr>
        <p:spPr>
          <a:xfrm>
            <a:off x="1547664" y="5411323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576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aphicFrame>
        <p:nvGraphicFramePr>
          <p:cNvPr id="623" name="Google Shape;623;p49"/>
          <p:cNvGraphicFramePr/>
          <p:nvPr/>
        </p:nvGraphicFramePr>
        <p:xfrm>
          <a:off x="167372" y="50650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{3E4306E9-9CB2-48C8-A883-EFD323853A41}</a:tableStyleId>
              </a:tblPr>
              <a:tblGrid>
                <a:gridCol w="691100"/>
                <a:gridCol w="691100"/>
                <a:gridCol w="691100"/>
                <a:gridCol w="691100"/>
                <a:gridCol w="691100"/>
                <a:gridCol w="691100"/>
                <a:gridCol w="691100"/>
                <a:gridCol w="691100"/>
                <a:gridCol w="691100"/>
                <a:gridCol w="691100"/>
                <a:gridCol w="691100"/>
                <a:gridCol w="691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24" name="Google Shape;624;p49"/>
          <p:cNvSpPr txBox="1"/>
          <p:nvPr/>
        </p:nvSpPr>
        <p:spPr>
          <a:xfrm>
            <a:off x="8540339" y="3478591"/>
            <a:ext cx="567791" cy="531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L1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348" lvl="1" marL="6400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25" name="Google Shape;625;p49"/>
          <p:cNvSpPr txBox="1"/>
          <p:nvPr/>
        </p:nvSpPr>
        <p:spPr>
          <a:xfrm>
            <a:off x="8540713" y="5013176"/>
            <a:ext cx="567791" cy="531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L2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348" lvl="1" marL="6400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26" name="Google Shape;626;p49"/>
          <p:cNvSpPr/>
          <p:nvPr/>
        </p:nvSpPr>
        <p:spPr>
          <a:xfrm>
            <a:off x="4139952" y="2636912"/>
            <a:ext cx="360040" cy="841678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ADB9"/>
              </a:gs>
              <a:gs pos="68000">
                <a:srgbClr val="60DEE7"/>
              </a:gs>
              <a:gs pos="100000">
                <a:srgbClr val="ADF3F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27" name="Google Shape;627;p49"/>
          <p:cNvSpPr/>
          <p:nvPr/>
        </p:nvSpPr>
        <p:spPr>
          <a:xfrm>
            <a:off x="3059832" y="4365104"/>
            <a:ext cx="360040" cy="693303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ADB9"/>
              </a:gs>
              <a:gs pos="68000">
                <a:srgbClr val="60DEE7"/>
              </a:gs>
              <a:gs pos="100000">
                <a:srgbClr val="ADF3F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28" name="Google Shape;628;p49"/>
          <p:cNvSpPr/>
          <p:nvPr/>
        </p:nvSpPr>
        <p:spPr>
          <a:xfrm>
            <a:off x="3779912" y="4365104"/>
            <a:ext cx="360040" cy="693303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ADB9"/>
              </a:gs>
              <a:gs pos="68000">
                <a:srgbClr val="60DEE7"/>
              </a:gs>
              <a:gs pos="100000">
                <a:srgbClr val="ADF3F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29" name="Google Shape;629;p49"/>
          <p:cNvSpPr/>
          <p:nvPr/>
        </p:nvSpPr>
        <p:spPr>
          <a:xfrm>
            <a:off x="4499992" y="4365104"/>
            <a:ext cx="360040" cy="693303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ADB9"/>
              </a:gs>
              <a:gs pos="68000">
                <a:srgbClr val="60DEE7"/>
              </a:gs>
              <a:gs pos="100000">
                <a:srgbClr val="ADF3F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30" name="Google Shape;630;p49"/>
          <p:cNvSpPr/>
          <p:nvPr/>
        </p:nvSpPr>
        <p:spPr>
          <a:xfrm>
            <a:off x="5148064" y="4365104"/>
            <a:ext cx="360040" cy="693303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ADB9"/>
              </a:gs>
              <a:gs pos="68000">
                <a:srgbClr val="60DEE7"/>
              </a:gs>
              <a:gs pos="100000">
                <a:srgbClr val="ADF3F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31" name="Google Shape;631;p49"/>
          <p:cNvSpPr txBox="1"/>
          <p:nvPr/>
        </p:nvSpPr>
        <p:spPr>
          <a:xfrm>
            <a:off x="3953632" y="2090421"/>
            <a:ext cx="1194432" cy="531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Варп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348" lvl="1" marL="6400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>
            <p:ph type="title"/>
          </p:nvPr>
        </p:nvSpPr>
        <p:spPr>
          <a:xfrm>
            <a:off x="467544" y="989856"/>
            <a:ext cx="2232248" cy="78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ct val="100000"/>
              <a:buFont typeface="Calibri"/>
              <a:buNone/>
            </a:pPr>
            <a:r>
              <a:rPr lang="en-US">
                <a:solidFill>
                  <a:srgbClr val="02485C"/>
                </a:solidFill>
              </a:rPr>
              <a:t>SIMT</a:t>
            </a:r>
            <a:endParaRPr>
              <a:solidFill>
                <a:srgbClr val="02485C"/>
              </a:solidFill>
            </a:endParaRPr>
          </a:p>
        </p:txBody>
      </p:sp>
      <p:grpSp>
        <p:nvGrpSpPr>
          <p:cNvPr id="170" name="Google Shape;170;p5"/>
          <p:cNvGrpSpPr/>
          <p:nvPr/>
        </p:nvGrpSpPr>
        <p:grpSpPr>
          <a:xfrm>
            <a:off x="1331653" y="116632"/>
            <a:ext cx="6221491" cy="3888432"/>
            <a:chOff x="648085" y="0"/>
            <a:chExt cx="6221491" cy="3888432"/>
          </a:xfrm>
        </p:grpSpPr>
        <p:sp>
          <p:nvSpPr>
            <p:cNvPr id="171" name="Google Shape;171;p5"/>
            <p:cNvSpPr/>
            <p:nvPr/>
          </p:nvSpPr>
          <p:spPr>
            <a:xfrm>
              <a:off x="648085" y="0"/>
              <a:ext cx="6221491" cy="3888432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quadBezTo>
                    <a:pt x="20000" y="40000"/>
                    <a:pt x="101250" y="15000"/>
                  </a:quadBezTo>
                  <a:lnTo>
                    <a:pt x="100194" y="0"/>
                  </a:lnTo>
                  <a:lnTo>
                    <a:pt x="120000" y="24000"/>
                  </a:lnTo>
                  <a:lnTo>
                    <a:pt x="104419" y="60000"/>
                  </a:lnTo>
                  <a:lnTo>
                    <a:pt x="103363" y="45000"/>
                  </a:lnTo>
                  <a:quadBezTo>
                    <a:pt x="30000" y="55000"/>
                    <a:pt x="0" y="120000"/>
                  </a:quadBezTo>
                  <a:close/>
                </a:path>
              </a:pathLst>
            </a:custGeom>
            <a:solidFill>
              <a:srgbClr val="CAD4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282491" y="2891438"/>
              <a:ext cx="143094" cy="143094"/>
            </a:xfrm>
            <a:prstGeom prst="ellipse">
              <a:avLst/>
            </a:prstGeom>
            <a:solidFill>
              <a:srgbClr val="0D6D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874784" y="2593708"/>
              <a:ext cx="1063874" cy="3880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 txBox="1"/>
            <p:nvPr/>
          </p:nvSpPr>
          <p:spPr>
            <a:xfrm>
              <a:off x="874784" y="2593708"/>
              <a:ext cx="1063874" cy="3880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7580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нить</a:t>
              </a:r>
              <a:endParaRPr sz="20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2293483" y="1983390"/>
              <a:ext cx="248859" cy="248859"/>
            </a:xfrm>
            <a:prstGeom prst="ellipse">
              <a:avLst/>
            </a:prstGeom>
            <a:solidFill>
              <a:srgbClr val="0D6D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900299" y="1636556"/>
              <a:ext cx="1306513" cy="474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 txBox="1"/>
            <p:nvPr/>
          </p:nvSpPr>
          <p:spPr>
            <a:xfrm>
              <a:off x="1900299" y="1636556"/>
              <a:ext cx="1306513" cy="474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3185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варп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3584443" y="1320511"/>
              <a:ext cx="329739" cy="329739"/>
            </a:xfrm>
            <a:prstGeom prst="ellipse">
              <a:avLst/>
            </a:prstGeom>
            <a:solidFill>
              <a:srgbClr val="0D6D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267666" y="952888"/>
              <a:ext cx="1306513" cy="462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 txBox="1"/>
            <p:nvPr/>
          </p:nvSpPr>
          <p:spPr>
            <a:xfrm>
              <a:off x="3267666" y="952888"/>
              <a:ext cx="1306513" cy="462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17470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блок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4990500" y="879563"/>
              <a:ext cx="441725" cy="441725"/>
            </a:xfrm>
            <a:prstGeom prst="ellipse">
              <a:avLst/>
            </a:prstGeom>
            <a:solidFill>
              <a:srgbClr val="0D6D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566657" y="474295"/>
              <a:ext cx="1755365" cy="33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 txBox="1"/>
            <p:nvPr/>
          </p:nvSpPr>
          <p:spPr>
            <a:xfrm>
              <a:off x="4566657" y="474295"/>
              <a:ext cx="1755365" cy="33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23405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программа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" name="Google Shape;184;p5"/>
          <p:cNvGrpSpPr/>
          <p:nvPr/>
        </p:nvGrpSpPr>
        <p:grpSpPr>
          <a:xfrm>
            <a:off x="472420" y="2536273"/>
            <a:ext cx="8246571" cy="4133086"/>
            <a:chOff x="-139140" y="356985"/>
            <a:chExt cx="8246571" cy="4133086"/>
          </a:xfrm>
        </p:grpSpPr>
        <p:sp>
          <p:nvSpPr>
            <p:cNvPr id="185" name="Google Shape;185;p5"/>
            <p:cNvSpPr/>
            <p:nvPr/>
          </p:nvSpPr>
          <p:spPr>
            <a:xfrm>
              <a:off x="2611037" y="356985"/>
              <a:ext cx="2905810" cy="2639029"/>
            </a:xfrm>
            <a:prstGeom prst="ellipse">
              <a:avLst/>
            </a:prstGeom>
            <a:solidFill>
              <a:srgbClr val="0D6D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 txBox="1"/>
            <p:nvPr/>
          </p:nvSpPr>
          <p:spPr>
            <a:xfrm>
              <a:off x="3036583" y="743462"/>
              <a:ext cx="2054718" cy="18660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Nvidia SIMT-все нити из одного варпа одновременно выполняют одну инструкцию, варпы выполняются независимо</a:t>
              </a:r>
              <a:endParaRPr sz="17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87" name="Google Shape;187;p5"/>
            <p:cNvSpPr/>
            <p:nvPr/>
          </p:nvSpPr>
          <p:spPr>
            <a:xfrm rot="8636166">
              <a:off x="1031059" y="2798624"/>
              <a:ext cx="1996774" cy="718985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rgbClr val="A7B9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-139140" y="3001638"/>
              <a:ext cx="2723060" cy="1488433"/>
            </a:xfrm>
            <a:prstGeom prst="roundRect">
              <a:avLst>
                <a:gd fmla="val 10000" name="adj"/>
              </a:avLst>
            </a:prstGeom>
            <a:solidFill>
              <a:srgbClr val="0D6D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 txBox="1"/>
            <p:nvPr/>
          </p:nvSpPr>
          <p:spPr>
            <a:xfrm>
              <a:off x="-95545" y="3045233"/>
              <a:ext cx="2635870" cy="14012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SIMD – все нити одновременно выполняют одну инструкцию</a:t>
              </a:r>
              <a:endParaRPr sz="15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0" name="Google Shape;190;p5"/>
            <p:cNvSpPr/>
            <p:nvPr/>
          </p:nvSpPr>
          <p:spPr>
            <a:xfrm rot="2271164">
              <a:off x="5052829" y="2839843"/>
              <a:ext cx="1941228" cy="718985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rgbClr val="A7B9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5472231" y="3099803"/>
              <a:ext cx="2635200" cy="1390268"/>
            </a:xfrm>
            <a:prstGeom prst="roundRect">
              <a:avLst>
                <a:gd fmla="val 10000" name="adj"/>
              </a:avLst>
            </a:prstGeom>
            <a:solidFill>
              <a:srgbClr val="0D6D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 txBox="1"/>
            <p:nvPr/>
          </p:nvSpPr>
          <p:spPr>
            <a:xfrm>
              <a:off x="5512951" y="3140523"/>
              <a:ext cx="2553760" cy="1308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28575" spcFirstLastPara="1" rIns="28575" wrap="square" tIns="2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MIMD – каждая нить выполняется независимо от других, SMP – все нити имеют равные возможности для доступа к памяти</a:t>
              </a:r>
              <a:endParaRPr sz="15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grpSp>
        <p:nvGrpSpPr>
          <p:cNvPr id="193" name="Google Shape;193;p5"/>
          <p:cNvGrpSpPr/>
          <p:nvPr/>
        </p:nvGrpSpPr>
        <p:grpSpPr>
          <a:xfrm>
            <a:off x="6204589" y="980728"/>
            <a:ext cx="1247731" cy="458685"/>
            <a:chOff x="3960429" y="1656185"/>
            <a:chExt cx="1247731" cy="458685"/>
          </a:xfrm>
        </p:grpSpPr>
        <p:sp>
          <p:nvSpPr>
            <p:cNvPr id="194" name="Google Shape;194;p5"/>
            <p:cNvSpPr/>
            <p:nvPr/>
          </p:nvSpPr>
          <p:spPr>
            <a:xfrm>
              <a:off x="3960429" y="1656185"/>
              <a:ext cx="1247731" cy="458685"/>
            </a:xfrm>
            <a:prstGeom prst="roundRect">
              <a:avLst>
                <a:gd fmla="val 16667" name="adj"/>
              </a:avLst>
            </a:prstGeom>
            <a:solidFill>
              <a:srgbClr val="0D6D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3982820" y="1678576"/>
              <a:ext cx="1202949" cy="4139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MIMD</a:t>
              </a:r>
              <a:endParaRPr sz="15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grpSp>
        <p:nvGrpSpPr>
          <p:cNvPr id="196" name="Google Shape;196;p5"/>
          <p:cNvGrpSpPr/>
          <p:nvPr/>
        </p:nvGrpSpPr>
        <p:grpSpPr>
          <a:xfrm>
            <a:off x="3353821" y="2039999"/>
            <a:ext cx="1290187" cy="380889"/>
            <a:chOff x="875072" y="2826910"/>
            <a:chExt cx="1290187" cy="380889"/>
          </a:xfrm>
        </p:grpSpPr>
        <p:sp>
          <p:nvSpPr>
            <p:cNvPr id="197" name="Google Shape;197;p5"/>
            <p:cNvSpPr/>
            <p:nvPr/>
          </p:nvSpPr>
          <p:spPr>
            <a:xfrm>
              <a:off x="875072" y="2826910"/>
              <a:ext cx="1247731" cy="380889"/>
            </a:xfrm>
            <a:prstGeom prst="roundRect">
              <a:avLst>
                <a:gd fmla="val 16667" name="adj"/>
              </a:avLst>
            </a:prstGeom>
            <a:solidFill>
              <a:srgbClr val="0D6D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SIMD</a:t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954714" y="2826910"/>
              <a:ext cx="1210545" cy="3437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0"/>
          <p:cNvSpPr txBox="1"/>
          <p:nvPr>
            <p:ph type="title"/>
          </p:nvPr>
        </p:nvSpPr>
        <p:spPr>
          <a:xfrm>
            <a:off x="457200" y="692696"/>
            <a:ext cx="8147248" cy="9383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5000"/>
              <a:buFont typeface="Calibri"/>
              <a:buNone/>
            </a:pPr>
            <a:r>
              <a:rPr lang="en-US">
                <a:solidFill>
                  <a:srgbClr val="02485C"/>
                </a:solidFill>
              </a:rPr>
              <a:t>Транзакции: L1 выключен</a:t>
            </a:r>
            <a:endParaRPr>
              <a:solidFill>
                <a:srgbClr val="02485C"/>
              </a:solidFill>
            </a:endParaRPr>
          </a:p>
        </p:txBody>
      </p:sp>
      <p:graphicFrame>
        <p:nvGraphicFramePr>
          <p:cNvPr id="638" name="Google Shape;638;p50"/>
          <p:cNvGraphicFramePr/>
          <p:nvPr/>
        </p:nvGraphicFramePr>
        <p:xfrm>
          <a:off x="183675" y="35637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{3E4306E9-9CB2-48C8-A883-EFD323853A41}</a:tableStyleId>
              </a:tblPr>
              <a:tblGrid>
                <a:gridCol w="2758925"/>
                <a:gridCol w="2758925"/>
                <a:gridCol w="2758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39" name="Google Shape;639;p50"/>
          <p:cNvSpPr txBox="1"/>
          <p:nvPr/>
        </p:nvSpPr>
        <p:spPr>
          <a:xfrm>
            <a:off x="134379" y="3851756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4C4C4"/>
                </a:solidFill>
                <a:latin typeface="Constantia"/>
                <a:ea typeface="Constantia"/>
                <a:cs typeface="Constantia"/>
                <a:sym typeface="Constantia"/>
              </a:rPr>
              <a:t>512</a:t>
            </a:r>
            <a:endParaRPr sz="1800">
              <a:solidFill>
                <a:srgbClr val="C4C4C4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40" name="Google Shape;640;p50"/>
          <p:cNvSpPr txBox="1"/>
          <p:nvPr/>
        </p:nvSpPr>
        <p:spPr>
          <a:xfrm>
            <a:off x="3041215" y="3914472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4C4C4"/>
                </a:solidFill>
                <a:latin typeface="Constantia"/>
                <a:ea typeface="Constantia"/>
                <a:cs typeface="Constantia"/>
                <a:sym typeface="Constantia"/>
              </a:rPr>
              <a:t>640</a:t>
            </a:r>
            <a:endParaRPr sz="1800">
              <a:solidFill>
                <a:srgbClr val="C4C4C4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41" name="Google Shape;641;p50"/>
          <p:cNvSpPr txBox="1"/>
          <p:nvPr/>
        </p:nvSpPr>
        <p:spPr>
          <a:xfrm>
            <a:off x="6049279" y="3923764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4C4C4"/>
                </a:solidFill>
                <a:latin typeface="Constantia"/>
                <a:ea typeface="Constantia"/>
                <a:cs typeface="Constantia"/>
                <a:sym typeface="Constantia"/>
              </a:rPr>
              <a:t>768</a:t>
            </a:r>
            <a:endParaRPr sz="1800">
              <a:solidFill>
                <a:srgbClr val="C4C4C4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42" name="Google Shape;642;p50"/>
          <p:cNvSpPr txBox="1"/>
          <p:nvPr/>
        </p:nvSpPr>
        <p:spPr>
          <a:xfrm>
            <a:off x="3059832" y="5426640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640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43" name="Google Shape;643;p50"/>
          <p:cNvSpPr txBox="1"/>
          <p:nvPr/>
        </p:nvSpPr>
        <p:spPr>
          <a:xfrm>
            <a:off x="6012160" y="5435932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768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44" name="Google Shape;644;p50"/>
          <p:cNvSpPr txBox="1"/>
          <p:nvPr/>
        </p:nvSpPr>
        <p:spPr>
          <a:xfrm>
            <a:off x="94144" y="5411323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512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45" name="Google Shape;645;p50"/>
          <p:cNvSpPr txBox="1"/>
          <p:nvPr/>
        </p:nvSpPr>
        <p:spPr>
          <a:xfrm>
            <a:off x="1547664" y="5411323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576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aphicFrame>
        <p:nvGraphicFramePr>
          <p:cNvPr id="646" name="Google Shape;646;p50"/>
          <p:cNvGraphicFramePr/>
          <p:nvPr/>
        </p:nvGraphicFramePr>
        <p:xfrm>
          <a:off x="167372" y="50650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{3E4306E9-9CB2-48C8-A883-EFD323853A41}</a:tableStyleId>
              </a:tblPr>
              <a:tblGrid>
                <a:gridCol w="691100"/>
                <a:gridCol w="691100"/>
                <a:gridCol w="691100"/>
                <a:gridCol w="691100"/>
                <a:gridCol w="691100"/>
                <a:gridCol w="691100"/>
                <a:gridCol w="691100"/>
                <a:gridCol w="691100"/>
                <a:gridCol w="691100"/>
                <a:gridCol w="691100"/>
                <a:gridCol w="691100"/>
                <a:gridCol w="691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47" name="Google Shape;647;p50"/>
          <p:cNvSpPr txBox="1"/>
          <p:nvPr/>
        </p:nvSpPr>
        <p:spPr>
          <a:xfrm>
            <a:off x="8540339" y="3478591"/>
            <a:ext cx="567791" cy="531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None/>
            </a:pPr>
            <a:r>
              <a:rPr lang="en-US" sz="2200">
                <a:solidFill>
                  <a:srgbClr val="C4C4C4"/>
                </a:solidFill>
                <a:latin typeface="Calibri"/>
                <a:ea typeface="Calibri"/>
                <a:cs typeface="Calibri"/>
                <a:sym typeface="Calibri"/>
              </a:rPr>
              <a:t>L1</a:t>
            </a:r>
            <a:endParaRPr sz="2200">
              <a:solidFill>
                <a:srgbClr val="C4C4C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348" lvl="1" marL="6400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C4C4C4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48" name="Google Shape;648;p50"/>
          <p:cNvSpPr txBox="1"/>
          <p:nvPr/>
        </p:nvSpPr>
        <p:spPr>
          <a:xfrm>
            <a:off x="8540713" y="5013176"/>
            <a:ext cx="567791" cy="531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L2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348" lvl="1" marL="6400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49" name="Google Shape;649;p50"/>
          <p:cNvSpPr/>
          <p:nvPr/>
        </p:nvSpPr>
        <p:spPr>
          <a:xfrm>
            <a:off x="3059832" y="2708920"/>
            <a:ext cx="360040" cy="2349487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ADB9"/>
              </a:gs>
              <a:gs pos="68000">
                <a:srgbClr val="60DEE7"/>
              </a:gs>
              <a:gs pos="100000">
                <a:srgbClr val="ADF3F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50" name="Google Shape;650;p50"/>
          <p:cNvSpPr/>
          <p:nvPr/>
        </p:nvSpPr>
        <p:spPr>
          <a:xfrm>
            <a:off x="3779912" y="2708920"/>
            <a:ext cx="360040" cy="2349487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ADB9"/>
              </a:gs>
              <a:gs pos="68000">
                <a:srgbClr val="60DEE7"/>
              </a:gs>
              <a:gs pos="100000">
                <a:srgbClr val="ADF3F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51" name="Google Shape;651;p50"/>
          <p:cNvSpPr/>
          <p:nvPr/>
        </p:nvSpPr>
        <p:spPr>
          <a:xfrm>
            <a:off x="4499992" y="2708920"/>
            <a:ext cx="360040" cy="2349487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ADB9"/>
              </a:gs>
              <a:gs pos="68000">
                <a:srgbClr val="60DEE7"/>
              </a:gs>
              <a:gs pos="100000">
                <a:srgbClr val="ADF3F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52" name="Google Shape;652;p50"/>
          <p:cNvSpPr/>
          <p:nvPr/>
        </p:nvSpPr>
        <p:spPr>
          <a:xfrm>
            <a:off x="5148064" y="2708920"/>
            <a:ext cx="360040" cy="2349487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ADB9"/>
              </a:gs>
              <a:gs pos="68000">
                <a:srgbClr val="60DEE7"/>
              </a:gs>
              <a:gs pos="100000">
                <a:srgbClr val="ADF3F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53" name="Google Shape;653;p50"/>
          <p:cNvSpPr txBox="1"/>
          <p:nvPr/>
        </p:nvSpPr>
        <p:spPr>
          <a:xfrm>
            <a:off x="3953632" y="2090421"/>
            <a:ext cx="1194432" cy="531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90"/>
              <a:buFont typeface="Noto Sans Symbols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Варп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348" lvl="1" marL="64008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1"/>
          <p:cNvSpPr txBox="1"/>
          <p:nvPr>
            <p:ph type="title"/>
          </p:nvPr>
        </p:nvSpPr>
        <p:spPr>
          <a:xfrm>
            <a:off x="400208" y="629816"/>
            <a:ext cx="8229600" cy="9269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2485C"/>
                </a:solidFill>
              </a:rPr>
              <a:t>Включение \ отключение L1</a:t>
            </a:r>
            <a:endParaRPr sz="4400">
              <a:solidFill>
                <a:srgbClr val="02485C"/>
              </a:solidFill>
            </a:endParaRPr>
          </a:p>
        </p:txBody>
      </p:sp>
      <p:sp>
        <p:nvSpPr>
          <p:cNvPr id="659" name="Google Shape;659;p51"/>
          <p:cNvSpPr txBox="1"/>
          <p:nvPr>
            <p:ph idx="1" type="body"/>
          </p:nvPr>
        </p:nvSpPr>
        <p:spPr>
          <a:xfrm>
            <a:off x="179512" y="1916832"/>
            <a:ext cx="8640960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Кеширование в L1 можно отключить 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при компиляции</a:t>
            </a:r>
            <a:endParaRPr/>
          </a:p>
          <a:p>
            <a:pPr indent="-246888" lvl="1" marL="64008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nvcc -Xptxas -dlcm=ca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2" marL="667512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с кешированием в L1 (по умолчанию)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46888" lvl="1" marL="64008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nvcc -Xptxas -dlcm=cg </a:t>
            </a:r>
            <a:endParaRPr sz="20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667512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В бинарном коде обращения в глобальную память будут транслированы в инструкции, не использующие кеш L1 при выполнении</a:t>
            </a:r>
            <a:endParaRPr/>
          </a:p>
          <a:p>
            <a:pPr indent="-390842" lvl="0" marL="484632" rtl="0" algn="l">
              <a:lnSpc>
                <a:spcPct val="120000"/>
              </a:lnSpc>
              <a:spcBef>
                <a:spcPts val="220"/>
              </a:spcBef>
              <a:spcAft>
                <a:spcPts val="0"/>
              </a:spcAft>
              <a:buSzPts val="1045"/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84632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Различия именно на уровне бинарного кода – другие инструкции ассемблера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84632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2"/>
          <p:cNvSpPr txBox="1"/>
          <p:nvPr/>
        </p:nvSpPr>
        <p:spPr>
          <a:xfrm>
            <a:off x="1237140" y="4521009"/>
            <a:ext cx="59429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Обращения нитей варпа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665" name="Google Shape;665;p52"/>
          <p:cNvGrpSpPr/>
          <p:nvPr/>
        </p:nvGrpSpPr>
        <p:grpSpPr>
          <a:xfrm>
            <a:off x="422411" y="5034551"/>
            <a:ext cx="8254046" cy="504056"/>
            <a:chOff x="-632701" y="2548731"/>
            <a:chExt cx="10398695" cy="504056"/>
          </a:xfrm>
        </p:grpSpPr>
        <p:cxnSp>
          <p:nvCxnSpPr>
            <p:cNvPr id="666" name="Google Shape;666;p52"/>
            <p:cNvCxnSpPr/>
            <p:nvPr/>
          </p:nvCxnSpPr>
          <p:spPr>
            <a:xfrm flipH="1">
              <a:off x="-632701" y="2548731"/>
              <a:ext cx="1139829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667" name="Google Shape;667;p52"/>
            <p:cNvCxnSpPr/>
            <p:nvPr/>
          </p:nvCxnSpPr>
          <p:spPr>
            <a:xfrm flipH="1">
              <a:off x="-394405" y="2548731"/>
              <a:ext cx="1053934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668" name="Google Shape;668;p52"/>
            <p:cNvCxnSpPr/>
            <p:nvPr/>
          </p:nvCxnSpPr>
          <p:spPr>
            <a:xfrm flipH="1">
              <a:off x="-212970" y="2548731"/>
              <a:ext cx="1086732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669" name="Google Shape;669;p52"/>
            <p:cNvCxnSpPr/>
            <p:nvPr/>
          </p:nvCxnSpPr>
          <p:spPr>
            <a:xfrm flipH="1">
              <a:off x="-394405" y="2548731"/>
              <a:ext cx="1420568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670" name="Google Shape;670;p52"/>
            <p:cNvCxnSpPr/>
            <p:nvPr/>
          </p:nvCxnSpPr>
          <p:spPr>
            <a:xfrm>
              <a:off x="1225418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671" name="Google Shape;671;p52"/>
            <p:cNvCxnSpPr/>
            <p:nvPr/>
          </p:nvCxnSpPr>
          <p:spPr>
            <a:xfrm>
              <a:off x="1377818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672" name="Google Shape;672;p52"/>
            <p:cNvCxnSpPr/>
            <p:nvPr/>
          </p:nvCxnSpPr>
          <p:spPr>
            <a:xfrm>
              <a:off x="155312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673" name="Google Shape;673;p52"/>
            <p:cNvCxnSpPr/>
            <p:nvPr/>
          </p:nvCxnSpPr>
          <p:spPr>
            <a:xfrm>
              <a:off x="170552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674" name="Google Shape;674;p52"/>
            <p:cNvCxnSpPr/>
            <p:nvPr/>
          </p:nvCxnSpPr>
          <p:spPr>
            <a:xfrm>
              <a:off x="1919756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675" name="Google Shape;675;p52"/>
            <p:cNvCxnSpPr/>
            <p:nvPr/>
          </p:nvCxnSpPr>
          <p:spPr>
            <a:xfrm>
              <a:off x="2072156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676" name="Google Shape;676;p52"/>
            <p:cNvCxnSpPr/>
            <p:nvPr/>
          </p:nvCxnSpPr>
          <p:spPr>
            <a:xfrm>
              <a:off x="2271413" y="2548731"/>
              <a:ext cx="1769848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677" name="Google Shape;677;p52"/>
            <p:cNvCxnSpPr/>
            <p:nvPr/>
          </p:nvCxnSpPr>
          <p:spPr>
            <a:xfrm>
              <a:off x="2979649" y="2548731"/>
              <a:ext cx="3157630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678" name="Google Shape;678;p52"/>
            <p:cNvCxnSpPr/>
            <p:nvPr/>
          </p:nvCxnSpPr>
          <p:spPr>
            <a:xfrm>
              <a:off x="3168852" y="2548731"/>
              <a:ext cx="620381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679" name="Google Shape;679;p52"/>
            <p:cNvCxnSpPr/>
            <p:nvPr/>
          </p:nvCxnSpPr>
          <p:spPr>
            <a:xfrm>
              <a:off x="3321252" y="2548731"/>
              <a:ext cx="620382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680" name="Google Shape;680;p52"/>
            <p:cNvCxnSpPr/>
            <p:nvPr/>
          </p:nvCxnSpPr>
          <p:spPr>
            <a:xfrm>
              <a:off x="3535486" y="2548731"/>
              <a:ext cx="2238922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681" name="Google Shape;681;p52"/>
            <p:cNvCxnSpPr/>
            <p:nvPr/>
          </p:nvCxnSpPr>
          <p:spPr>
            <a:xfrm>
              <a:off x="3687886" y="2548731"/>
              <a:ext cx="2267957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682" name="Google Shape;682;p52"/>
            <p:cNvCxnSpPr/>
            <p:nvPr/>
          </p:nvCxnSpPr>
          <p:spPr>
            <a:xfrm>
              <a:off x="3887142" y="2548731"/>
              <a:ext cx="270372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683" name="Google Shape;683;p52"/>
            <p:cNvCxnSpPr/>
            <p:nvPr/>
          </p:nvCxnSpPr>
          <p:spPr>
            <a:xfrm>
              <a:off x="4039543" y="2548731"/>
              <a:ext cx="5726451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684" name="Google Shape;684;p52"/>
            <p:cNvSpPr txBox="1"/>
            <p:nvPr/>
          </p:nvSpPr>
          <p:spPr>
            <a:xfrm>
              <a:off x="2732021" y="2616093"/>
              <a:ext cx="4106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….</a:t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685" name="Google Shape;685;p52"/>
          <p:cNvSpPr txBox="1"/>
          <p:nvPr/>
        </p:nvSpPr>
        <p:spPr>
          <a:xfrm>
            <a:off x="98220" y="5893445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512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86" name="Google Shape;686;p52"/>
          <p:cNvSpPr txBox="1"/>
          <p:nvPr/>
        </p:nvSpPr>
        <p:spPr>
          <a:xfrm>
            <a:off x="3005056" y="5956161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640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87" name="Google Shape;687;p52"/>
          <p:cNvSpPr txBox="1"/>
          <p:nvPr/>
        </p:nvSpPr>
        <p:spPr>
          <a:xfrm>
            <a:off x="5940152" y="5965453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768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688" name="Google Shape;688;p52"/>
          <p:cNvSpPr txBox="1"/>
          <p:nvPr/>
        </p:nvSpPr>
        <p:spPr>
          <a:xfrm>
            <a:off x="5148064" y="3933056"/>
            <a:ext cx="340877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Запрашивается 128 байт, но обращения разбросаны по пяти кеш-линиям L2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 транзакций по 32 – 160 байт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52"/>
          <p:cNvSpPr txBox="1"/>
          <p:nvPr/>
        </p:nvSpPr>
        <p:spPr>
          <a:xfrm>
            <a:off x="1159424" y="2081173"/>
            <a:ext cx="59429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Обращения нитей варпа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690" name="Google Shape;690;p52"/>
          <p:cNvGrpSpPr/>
          <p:nvPr/>
        </p:nvGrpSpPr>
        <p:grpSpPr>
          <a:xfrm>
            <a:off x="1249443" y="2594715"/>
            <a:ext cx="3203980" cy="504056"/>
            <a:chOff x="507128" y="2548731"/>
            <a:chExt cx="4036470" cy="504056"/>
          </a:xfrm>
        </p:grpSpPr>
        <p:cxnSp>
          <p:nvCxnSpPr>
            <p:cNvPr id="691" name="Google Shape;691;p52"/>
            <p:cNvCxnSpPr/>
            <p:nvPr/>
          </p:nvCxnSpPr>
          <p:spPr>
            <a:xfrm>
              <a:off x="507128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692" name="Google Shape;692;p52"/>
            <p:cNvCxnSpPr/>
            <p:nvPr/>
          </p:nvCxnSpPr>
          <p:spPr>
            <a:xfrm>
              <a:off x="659528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693" name="Google Shape;693;p52"/>
            <p:cNvCxnSpPr/>
            <p:nvPr/>
          </p:nvCxnSpPr>
          <p:spPr>
            <a:xfrm>
              <a:off x="87376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694" name="Google Shape;694;p52"/>
            <p:cNvCxnSpPr/>
            <p:nvPr/>
          </p:nvCxnSpPr>
          <p:spPr>
            <a:xfrm>
              <a:off x="102616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695" name="Google Shape;695;p52"/>
            <p:cNvCxnSpPr/>
            <p:nvPr/>
          </p:nvCxnSpPr>
          <p:spPr>
            <a:xfrm>
              <a:off x="1225418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696" name="Google Shape;696;p52"/>
            <p:cNvCxnSpPr/>
            <p:nvPr/>
          </p:nvCxnSpPr>
          <p:spPr>
            <a:xfrm>
              <a:off x="1377818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697" name="Google Shape;697;p52"/>
            <p:cNvCxnSpPr/>
            <p:nvPr/>
          </p:nvCxnSpPr>
          <p:spPr>
            <a:xfrm>
              <a:off x="155312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698" name="Google Shape;698;p52"/>
            <p:cNvCxnSpPr/>
            <p:nvPr/>
          </p:nvCxnSpPr>
          <p:spPr>
            <a:xfrm>
              <a:off x="170552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699" name="Google Shape;699;p52"/>
            <p:cNvCxnSpPr/>
            <p:nvPr/>
          </p:nvCxnSpPr>
          <p:spPr>
            <a:xfrm>
              <a:off x="1919756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00" name="Google Shape;700;p52"/>
            <p:cNvCxnSpPr/>
            <p:nvPr/>
          </p:nvCxnSpPr>
          <p:spPr>
            <a:xfrm>
              <a:off x="2072156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01" name="Google Shape;701;p52"/>
            <p:cNvCxnSpPr/>
            <p:nvPr/>
          </p:nvCxnSpPr>
          <p:spPr>
            <a:xfrm>
              <a:off x="227141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02" name="Google Shape;702;p52"/>
            <p:cNvCxnSpPr/>
            <p:nvPr/>
          </p:nvCxnSpPr>
          <p:spPr>
            <a:xfrm>
              <a:off x="2979649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03" name="Google Shape;703;p52"/>
            <p:cNvCxnSpPr/>
            <p:nvPr/>
          </p:nvCxnSpPr>
          <p:spPr>
            <a:xfrm>
              <a:off x="316885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04" name="Google Shape;704;p52"/>
            <p:cNvCxnSpPr/>
            <p:nvPr/>
          </p:nvCxnSpPr>
          <p:spPr>
            <a:xfrm>
              <a:off x="332125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05" name="Google Shape;705;p52"/>
            <p:cNvCxnSpPr/>
            <p:nvPr/>
          </p:nvCxnSpPr>
          <p:spPr>
            <a:xfrm>
              <a:off x="3535486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06" name="Google Shape;706;p52"/>
            <p:cNvCxnSpPr/>
            <p:nvPr/>
          </p:nvCxnSpPr>
          <p:spPr>
            <a:xfrm>
              <a:off x="3687886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07" name="Google Shape;707;p52"/>
            <p:cNvCxnSpPr/>
            <p:nvPr/>
          </p:nvCxnSpPr>
          <p:spPr>
            <a:xfrm>
              <a:off x="388714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08" name="Google Shape;708;p52"/>
            <p:cNvCxnSpPr/>
            <p:nvPr/>
          </p:nvCxnSpPr>
          <p:spPr>
            <a:xfrm>
              <a:off x="403954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709" name="Google Shape;709;p52"/>
            <p:cNvSpPr txBox="1"/>
            <p:nvPr/>
          </p:nvSpPr>
          <p:spPr>
            <a:xfrm>
              <a:off x="2732021" y="2616093"/>
              <a:ext cx="4106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….</a:t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710" name="Google Shape;710;p52"/>
          <p:cNvSpPr txBox="1"/>
          <p:nvPr/>
        </p:nvSpPr>
        <p:spPr>
          <a:xfrm>
            <a:off x="3059832" y="3516325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640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11" name="Google Shape;711;p52"/>
          <p:cNvSpPr txBox="1"/>
          <p:nvPr/>
        </p:nvSpPr>
        <p:spPr>
          <a:xfrm>
            <a:off x="6012160" y="3525617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768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12" name="Google Shape;712;p52"/>
          <p:cNvSpPr txBox="1"/>
          <p:nvPr/>
        </p:nvSpPr>
        <p:spPr>
          <a:xfrm>
            <a:off x="4650951" y="1772816"/>
            <a:ext cx="421309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Запрашивается 128 байт, но с невыровненного адреса. Умещаются  в четыре кеш-линии L2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 транзакции по 32 байта – 128 байт</a:t>
            </a:r>
            <a:endParaRPr/>
          </a:p>
        </p:txBody>
      </p:sp>
      <p:sp>
        <p:nvSpPr>
          <p:cNvPr id="713" name="Google Shape;713;p52"/>
          <p:cNvSpPr txBox="1"/>
          <p:nvPr/>
        </p:nvSpPr>
        <p:spPr>
          <a:xfrm>
            <a:off x="94144" y="3501008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512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14" name="Google Shape;714;p52"/>
          <p:cNvSpPr txBox="1"/>
          <p:nvPr/>
        </p:nvSpPr>
        <p:spPr>
          <a:xfrm>
            <a:off x="1547664" y="3501008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576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aphicFrame>
        <p:nvGraphicFramePr>
          <p:cNvPr id="715" name="Google Shape;715;p52"/>
          <p:cNvGraphicFramePr/>
          <p:nvPr/>
        </p:nvGraphicFramePr>
        <p:xfrm>
          <a:off x="167372" y="31547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{3E4306E9-9CB2-48C8-A883-EFD323853A41}</a:tableStyleId>
              </a:tblPr>
              <a:tblGrid>
                <a:gridCol w="733100"/>
                <a:gridCol w="733100"/>
                <a:gridCol w="733100"/>
                <a:gridCol w="733100"/>
                <a:gridCol w="733100"/>
                <a:gridCol w="733100"/>
                <a:gridCol w="733100"/>
                <a:gridCol w="733100"/>
                <a:gridCol w="733100"/>
                <a:gridCol w="733100"/>
                <a:gridCol w="733100"/>
                <a:gridCol w="733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716" name="Google Shape;716;p52"/>
          <p:cNvGraphicFramePr/>
          <p:nvPr/>
        </p:nvGraphicFramePr>
        <p:xfrm>
          <a:off x="94144" y="56203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{3E4306E9-9CB2-48C8-A883-EFD323853A41}</a:tableStyleId>
              </a:tblPr>
              <a:tblGrid>
                <a:gridCol w="733100"/>
                <a:gridCol w="733100"/>
                <a:gridCol w="733100"/>
                <a:gridCol w="733100"/>
                <a:gridCol w="733100"/>
                <a:gridCol w="733100"/>
                <a:gridCol w="733100"/>
                <a:gridCol w="733100"/>
                <a:gridCol w="733100"/>
                <a:gridCol w="733100"/>
                <a:gridCol w="733100"/>
                <a:gridCol w="733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17" name="Google Shape;717;p52"/>
          <p:cNvSpPr txBox="1"/>
          <p:nvPr/>
        </p:nvSpPr>
        <p:spPr>
          <a:xfrm>
            <a:off x="2123728" y="5949280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608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18" name="Google Shape;718;p52"/>
          <p:cNvSpPr txBox="1"/>
          <p:nvPr>
            <p:ph type="title"/>
          </p:nvPr>
        </p:nvSpPr>
        <p:spPr>
          <a:xfrm>
            <a:off x="950912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2485C"/>
                </a:solidFill>
              </a:rPr>
              <a:t>Шаблоны доступа: L1 выключен</a:t>
            </a:r>
            <a:endParaRPr sz="4400">
              <a:solidFill>
                <a:srgbClr val="02485C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3"/>
          <p:cNvSpPr txBox="1"/>
          <p:nvPr>
            <p:ph type="title"/>
          </p:nvPr>
        </p:nvSpPr>
        <p:spPr>
          <a:xfrm>
            <a:off x="611560" y="764704"/>
            <a:ext cx="2170584" cy="7943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2485C"/>
                </a:solidFill>
              </a:rPr>
              <a:t>Вывод</a:t>
            </a:r>
            <a:endParaRPr sz="4400">
              <a:solidFill>
                <a:srgbClr val="02485C"/>
              </a:solidFill>
            </a:endParaRPr>
          </a:p>
        </p:txBody>
      </p:sp>
      <p:sp>
        <p:nvSpPr>
          <p:cNvPr id="724" name="Google Shape;724;p53"/>
          <p:cNvSpPr txBox="1"/>
          <p:nvPr>
            <p:ph idx="1" type="body"/>
          </p:nvPr>
        </p:nvSpPr>
        <p:spPr>
          <a:xfrm>
            <a:off x="395536" y="1988840"/>
            <a:ext cx="8229600" cy="381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90"/>
              <a:buChar char="⚫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Если в ядре не используется общая память (см. далее), то заведомо стоит включить </a:t>
            </a: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cudaFuncCachePreferL1</a:t>
            </a:r>
            <a:endParaRPr sz="2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1605" lvl="0" marL="274320" rtl="0" algn="l">
              <a:spcBef>
                <a:spcPts val="440"/>
              </a:spcBef>
              <a:spcAft>
                <a:spcPts val="0"/>
              </a:spcAft>
              <a:buSzPts val="2090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440"/>
              </a:spcBef>
              <a:spcAft>
                <a:spcPts val="0"/>
              </a:spcAft>
              <a:buSzPts val="2090"/>
              <a:buChar char="⚫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Если разреженный доступ – кеширование в L1 отключаем</a:t>
            </a:r>
            <a:endParaRPr/>
          </a:p>
          <a:p>
            <a:pPr indent="-141605" lvl="0" marL="274320" rtl="0" algn="l">
              <a:spcBef>
                <a:spcPts val="440"/>
              </a:spcBef>
              <a:spcAft>
                <a:spcPts val="0"/>
              </a:spcAft>
              <a:buSzPts val="2090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440"/>
              </a:spcBef>
              <a:spcAft>
                <a:spcPts val="0"/>
              </a:spcAft>
              <a:buSzPts val="2090"/>
              <a:buChar char="⚫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В общем случае, стоит проверить производительность работы всех 4-х вариантов: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153670" lvl="0" marL="27432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dlcm=</a:t>
            </a:r>
            <a:r>
              <a:rPr b="1" lang="en-US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ca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, -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clcm=</a:t>
            </a:r>
            <a:r>
              <a:rPr b="1" lang="en-US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cg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)x(</a:t>
            </a:r>
            <a:r>
              <a:rPr b="1" lang="en-US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KB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48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KB)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53"/>
          <p:cNvSpPr/>
          <p:nvPr/>
        </p:nvSpPr>
        <p:spPr>
          <a:xfrm>
            <a:off x="5508104" y="4766146"/>
            <a:ext cx="39626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59C7FF"/>
                </a:solidFill>
                <a:latin typeface="Constantia"/>
                <a:ea typeface="Constantia"/>
                <a:cs typeface="Constantia"/>
                <a:sym typeface="Constantia"/>
              </a:rPr>
              <a:t>!</a:t>
            </a:r>
            <a:endParaRPr b="1" sz="5400">
              <a:solidFill>
                <a:srgbClr val="59C7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54"/>
          <p:cNvSpPr txBox="1"/>
          <p:nvPr>
            <p:ph type="title"/>
          </p:nvPr>
        </p:nvSpPr>
        <p:spPr>
          <a:xfrm>
            <a:off x="467544" y="321297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</a:pPr>
            <a:r>
              <a:rPr lang="en-US"/>
              <a:t>Прикладные проблемы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55"/>
          <p:cNvSpPr txBox="1"/>
          <p:nvPr>
            <p:ph type="title"/>
          </p:nvPr>
        </p:nvSpPr>
        <p:spPr>
          <a:xfrm>
            <a:off x="446856" y="620688"/>
            <a:ext cx="8229600" cy="78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ct val="100000"/>
              <a:buFont typeface="Calibri"/>
              <a:buNone/>
            </a:pPr>
            <a:r>
              <a:rPr lang="en-US">
                <a:solidFill>
                  <a:srgbClr val="02485C"/>
                </a:solidFill>
              </a:rPr>
              <a:t>Матрицы и глобальная память</a:t>
            </a:r>
            <a:endParaRPr>
              <a:solidFill>
                <a:srgbClr val="02485C"/>
              </a:solidFill>
            </a:endParaRPr>
          </a:p>
        </p:txBody>
      </p:sp>
      <p:graphicFrame>
        <p:nvGraphicFramePr>
          <p:cNvPr id="736" name="Google Shape;736;p55"/>
          <p:cNvGraphicFramePr/>
          <p:nvPr/>
        </p:nvGraphicFramePr>
        <p:xfrm>
          <a:off x="827584" y="27809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{D07D9A81-A640-4FEF-AB88-F6583CB06E6A}</a:tableStyleId>
              </a:tblPr>
              <a:tblGrid>
                <a:gridCol w="462900"/>
                <a:gridCol w="462900"/>
                <a:gridCol w="462900"/>
                <a:gridCol w="462900"/>
                <a:gridCol w="462900"/>
                <a:gridCol w="462900"/>
                <a:gridCol w="462900"/>
                <a:gridCol w="462900"/>
                <a:gridCol w="462900"/>
                <a:gridCol w="462900"/>
                <a:gridCol w="462900"/>
                <a:gridCol w="462900"/>
                <a:gridCol w="462900"/>
                <a:gridCol w="462900"/>
              </a:tblGrid>
              <a:tr h="45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4E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4E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4E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4E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4E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4E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4E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4E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DF3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DF3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DF3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DF3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DF3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DF3C9"/>
                    </a:solidFill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92F7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92F7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37" name="Google Shape;737;p55"/>
          <p:cNvSpPr txBox="1"/>
          <p:nvPr/>
        </p:nvSpPr>
        <p:spPr>
          <a:xfrm>
            <a:off x="467544" y="1537457"/>
            <a:ext cx="82809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Пусть транзакция – 8*4=32 байта, адрес транзакции выровнен по 32 байта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Если ширина матрицы не кратна 32 байтам – большая часть строк не выровнена</a:t>
            </a:r>
            <a:endParaRPr/>
          </a:p>
        </p:txBody>
      </p:sp>
      <p:sp>
        <p:nvSpPr>
          <p:cNvPr id="738" name="Google Shape;738;p55"/>
          <p:cNvSpPr txBox="1"/>
          <p:nvPr/>
        </p:nvSpPr>
        <p:spPr>
          <a:xfrm>
            <a:off x="755576" y="2342426"/>
            <a:ext cx="36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55"/>
          <p:cNvSpPr txBox="1"/>
          <p:nvPr/>
        </p:nvSpPr>
        <p:spPr>
          <a:xfrm>
            <a:off x="4139952" y="2344032"/>
            <a:ext cx="36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55"/>
          <p:cNvSpPr txBox="1"/>
          <p:nvPr/>
        </p:nvSpPr>
        <p:spPr>
          <a:xfrm>
            <a:off x="6804248" y="2302095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56"/>
          <p:cNvSpPr txBox="1"/>
          <p:nvPr>
            <p:ph type="title"/>
          </p:nvPr>
        </p:nvSpPr>
        <p:spPr>
          <a:xfrm>
            <a:off x="446856" y="620688"/>
            <a:ext cx="8229600" cy="78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ct val="100000"/>
              <a:buFont typeface="Calibri"/>
              <a:buNone/>
            </a:pPr>
            <a:r>
              <a:rPr lang="en-US">
                <a:solidFill>
                  <a:srgbClr val="02485C"/>
                </a:solidFill>
              </a:rPr>
              <a:t>Матрицы и глобальная память</a:t>
            </a:r>
            <a:endParaRPr>
              <a:solidFill>
                <a:srgbClr val="02485C"/>
              </a:solidFill>
            </a:endParaRPr>
          </a:p>
        </p:txBody>
      </p:sp>
      <p:graphicFrame>
        <p:nvGraphicFramePr>
          <p:cNvPr id="746" name="Google Shape;746;p56"/>
          <p:cNvGraphicFramePr/>
          <p:nvPr/>
        </p:nvGraphicFramePr>
        <p:xfrm>
          <a:off x="827584" y="27809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{D07D9A81-A640-4FEF-AB88-F6583CB06E6A}</a:tableStyleId>
              </a:tblPr>
              <a:tblGrid>
                <a:gridCol w="462900"/>
                <a:gridCol w="462900"/>
                <a:gridCol w="462900"/>
                <a:gridCol w="462900"/>
                <a:gridCol w="462900"/>
                <a:gridCol w="462900"/>
                <a:gridCol w="462900"/>
                <a:gridCol w="462900"/>
                <a:gridCol w="462900"/>
                <a:gridCol w="462900"/>
                <a:gridCol w="462900"/>
                <a:gridCol w="462900"/>
                <a:gridCol w="462900"/>
                <a:gridCol w="462900"/>
              </a:tblGrid>
              <a:tr h="45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4E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4E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4E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4E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4E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4E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4E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4EEFF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DF3C9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4536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92F7DB"/>
                    </a:solidFill>
                  </a:tcPr>
                </a:tc>
                <a:tc hMerge="1"/>
                <a:tc gridSpan="8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5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47" name="Google Shape;747;p56"/>
          <p:cNvSpPr txBox="1"/>
          <p:nvPr/>
        </p:nvSpPr>
        <p:spPr>
          <a:xfrm>
            <a:off x="755576" y="2342426"/>
            <a:ext cx="36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56"/>
          <p:cNvSpPr txBox="1"/>
          <p:nvPr/>
        </p:nvSpPr>
        <p:spPr>
          <a:xfrm>
            <a:off x="4283968" y="2344032"/>
            <a:ext cx="36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56"/>
          <p:cNvSpPr txBox="1"/>
          <p:nvPr/>
        </p:nvSpPr>
        <p:spPr>
          <a:xfrm>
            <a:off x="6804248" y="2339588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0" name="Google Shape;750;p56"/>
          <p:cNvGrpSpPr/>
          <p:nvPr/>
        </p:nvGrpSpPr>
        <p:grpSpPr>
          <a:xfrm>
            <a:off x="1043608" y="2344032"/>
            <a:ext cx="3960440" cy="1156976"/>
            <a:chOff x="1043608" y="2344032"/>
            <a:chExt cx="4320480" cy="1156976"/>
          </a:xfrm>
        </p:grpSpPr>
        <p:cxnSp>
          <p:nvCxnSpPr>
            <p:cNvPr id="751" name="Google Shape;751;p56"/>
            <p:cNvCxnSpPr/>
            <p:nvPr/>
          </p:nvCxnSpPr>
          <p:spPr>
            <a:xfrm flipH="1">
              <a:off x="1043608" y="2344032"/>
              <a:ext cx="864096" cy="1156976"/>
            </a:xfrm>
            <a:prstGeom prst="straightConnector1">
              <a:avLst/>
            </a:prstGeom>
            <a:noFill/>
            <a:ln cap="flat" cmpd="sng" w="22225">
              <a:solidFill>
                <a:srgbClr val="0070C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52" name="Google Shape;752;p56"/>
            <p:cNvCxnSpPr/>
            <p:nvPr/>
          </p:nvCxnSpPr>
          <p:spPr>
            <a:xfrm flipH="1">
              <a:off x="1547664" y="2344032"/>
              <a:ext cx="864096" cy="1156976"/>
            </a:xfrm>
            <a:prstGeom prst="straightConnector1">
              <a:avLst/>
            </a:prstGeom>
            <a:noFill/>
            <a:ln cap="flat" cmpd="sng" w="22225">
              <a:solidFill>
                <a:srgbClr val="0070C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53" name="Google Shape;753;p56"/>
            <p:cNvCxnSpPr/>
            <p:nvPr/>
          </p:nvCxnSpPr>
          <p:spPr>
            <a:xfrm flipH="1">
              <a:off x="2051720" y="2344032"/>
              <a:ext cx="864096" cy="1156976"/>
            </a:xfrm>
            <a:prstGeom prst="straightConnector1">
              <a:avLst/>
            </a:prstGeom>
            <a:noFill/>
            <a:ln cap="flat" cmpd="sng" w="22225">
              <a:solidFill>
                <a:srgbClr val="0070C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54" name="Google Shape;754;p56"/>
            <p:cNvCxnSpPr/>
            <p:nvPr/>
          </p:nvCxnSpPr>
          <p:spPr>
            <a:xfrm flipH="1">
              <a:off x="2555776" y="2344032"/>
              <a:ext cx="864096" cy="1156976"/>
            </a:xfrm>
            <a:prstGeom prst="straightConnector1">
              <a:avLst/>
            </a:prstGeom>
            <a:noFill/>
            <a:ln cap="flat" cmpd="sng" w="22225">
              <a:solidFill>
                <a:srgbClr val="0070C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55" name="Google Shape;755;p56"/>
            <p:cNvCxnSpPr/>
            <p:nvPr/>
          </p:nvCxnSpPr>
          <p:spPr>
            <a:xfrm flipH="1">
              <a:off x="3059832" y="2344032"/>
              <a:ext cx="864096" cy="1156976"/>
            </a:xfrm>
            <a:prstGeom prst="straightConnector1">
              <a:avLst/>
            </a:prstGeom>
            <a:noFill/>
            <a:ln cap="flat" cmpd="sng" w="22225">
              <a:solidFill>
                <a:srgbClr val="0070C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56" name="Google Shape;756;p56"/>
            <p:cNvCxnSpPr/>
            <p:nvPr/>
          </p:nvCxnSpPr>
          <p:spPr>
            <a:xfrm flipH="1">
              <a:off x="3563888" y="2344032"/>
              <a:ext cx="864096" cy="1156976"/>
            </a:xfrm>
            <a:prstGeom prst="straightConnector1">
              <a:avLst/>
            </a:prstGeom>
            <a:noFill/>
            <a:ln cap="flat" cmpd="sng" w="22225">
              <a:solidFill>
                <a:srgbClr val="0070C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57" name="Google Shape;757;p56"/>
            <p:cNvCxnSpPr/>
            <p:nvPr/>
          </p:nvCxnSpPr>
          <p:spPr>
            <a:xfrm flipH="1">
              <a:off x="3995936" y="2344032"/>
              <a:ext cx="864096" cy="1156976"/>
            </a:xfrm>
            <a:prstGeom prst="straightConnector1">
              <a:avLst/>
            </a:prstGeom>
            <a:noFill/>
            <a:ln cap="flat" cmpd="sng" w="22225">
              <a:solidFill>
                <a:srgbClr val="0070C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58" name="Google Shape;758;p56"/>
            <p:cNvCxnSpPr/>
            <p:nvPr/>
          </p:nvCxnSpPr>
          <p:spPr>
            <a:xfrm flipH="1">
              <a:off x="4499992" y="2344032"/>
              <a:ext cx="864096" cy="1156976"/>
            </a:xfrm>
            <a:prstGeom prst="straightConnector1">
              <a:avLst/>
            </a:prstGeom>
            <a:noFill/>
            <a:ln cap="flat" cmpd="sng" w="22225">
              <a:solidFill>
                <a:srgbClr val="0070C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759" name="Google Shape;759;p56"/>
          <p:cNvSpPr txBox="1"/>
          <p:nvPr/>
        </p:nvSpPr>
        <p:spPr>
          <a:xfrm>
            <a:off x="2627784" y="1876762"/>
            <a:ext cx="23762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Обращения варпа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56"/>
          <p:cNvSpPr txBox="1"/>
          <p:nvPr/>
        </p:nvSpPr>
        <p:spPr>
          <a:xfrm>
            <a:off x="5724128" y="1615152"/>
            <a:ext cx="22387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 транзакции!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57"/>
          <p:cNvSpPr txBox="1"/>
          <p:nvPr>
            <p:ph type="title"/>
          </p:nvPr>
        </p:nvSpPr>
        <p:spPr>
          <a:xfrm>
            <a:off x="446856" y="764704"/>
            <a:ext cx="8229600" cy="78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ct val="100000"/>
              <a:buFont typeface="Calibri"/>
              <a:buNone/>
            </a:pPr>
            <a:r>
              <a:rPr lang="en-US">
                <a:solidFill>
                  <a:srgbClr val="02485C"/>
                </a:solidFill>
              </a:rPr>
              <a:t>Матрицы и глобальная память</a:t>
            </a:r>
            <a:endParaRPr>
              <a:solidFill>
                <a:srgbClr val="02485C"/>
              </a:solidFill>
            </a:endParaRPr>
          </a:p>
        </p:txBody>
      </p:sp>
      <p:sp>
        <p:nvSpPr>
          <p:cNvPr id="766" name="Google Shape;766;p57"/>
          <p:cNvSpPr txBox="1"/>
          <p:nvPr>
            <p:ph idx="1" type="body"/>
          </p:nvPr>
        </p:nvSpPr>
        <p:spPr>
          <a:xfrm>
            <a:off x="420219" y="1844824"/>
            <a:ext cx="6095997" cy="1440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Матрицы хранятся в линейном виде, по строкам</a:t>
            </a:r>
            <a:endParaRPr/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Пусть длина строки матрицы – 480 байт (120 float)</a:t>
            </a:r>
            <a:endParaRPr/>
          </a:p>
          <a:p>
            <a:pPr indent="-246888" lvl="1" marL="640080" rtl="0" algn="l"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обращение – </a:t>
            </a:r>
            <a:r>
              <a:rPr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matrix[idy*120 + idx]</a:t>
            </a:r>
            <a:endParaRPr sz="20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67" name="Google Shape;767;p57"/>
          <p:cNvGraphicFramePr/>
          <p:nvPr/>
        </p:nvGraphicFramePr>
        <p:xfrm>
          <a:off x="179512" y="46092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{3E4306E9-9CB2-48C8-A883-EFD323853A41}</a:tableStyleId>
              </a:tblPr>
              <a:tblGrid>
                <a:gridCol w="2160250"/>
                <a:gridCol w="2160250"/>
                <a:gridCol w="2160250"/>
                <a:gridCol w="21602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68" name="Google Shape;768;p57"/>
          <p:cNvSpPr txBox="1"/>
          <p:nvPr/>
        </p:nvSpPr>
        <p:spPr>
          <a:xfrm>
            <a:off x="179512" y="4967086"/>
            <a:ext cx="4814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512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69" name="Google Shape;769;p57"/>
          <p:cNvSpPr txBox="1"/>
          <p:nvPr/>
        </p:nvSpPr>
        <p:spPr>
          <a:xfrm>
            <a:off x="2267744" y="4963234"/>
            <a:ext cx="5534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992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70" name="Google Shape;770;p57"/>
          <p:cNvSpPr txBox="1"/>
          <p:nvPr/>
        </p:nvSpPr>
        <p:spPr>
          <a:xfrm>
            <a:off x="4499992" y="4980087"/>
            <a:ext cx="720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1472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71" name="Google Shape;771;p57"/>
          <p:cNvSpPr txBox="1"/>
          <p:nvPr/>
        </p:nvSpPr>
        <p:spPr>
          <a:xfrm>
            <a:off x="6660232" y="4980087"/>
            <a:ext cx="6480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1952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72" name="Google Shape;772;p57"/>
          <p:cNvSpPr txBox="1"/>
          <p:nvPr/>
        </p:nvSpPr>
        <p:spPr>
          <a:xfrm>
            <a:off x="821788" y="5124846"/>
            <a:ext cx="12299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Строка 0</a:t>
            </a:r>
            <a:endParaRPr i="1"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73" name="Google Shape;773;p57"/>
          <p:cNvSpPr txBox="1"/>
          <p:nvPr/>
        </p:nvSpPr>
        <p:spPr>
          <a:xfrm>
            <a:off x="2824700" y="5147900"/>
            <a:ext cx="13872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Строка</a:t>
            </a: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1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74" name="Google Shape;774;p57"/>
          <p:cNvSpPr txBox="1"/>
          <p:nvPr/>
        </p:nvSpPr>
        <p:spPr>
          <a:xfrm>
            <a:off x="5053414" y="5147900"/>
            <a:ext cx="12467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Строка</a:t>
            </a: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2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75" name="Google Shape;775;p57"/>
          <p:cNvSpPr txBox="1"/>
          <p:nvPr/>
        </p:nvSpPr>
        <p:spPr>
          <a:xfrm>
            <a:off x="7182920" y="5128278"/>
            <a:ext cx="12775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Строка</a:t>
            </a: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3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776" name="Google Shape;776;p57"/>
          <p:cNvGrpSpPr/>
          <p:nvPr/>
        </p:nvGrpSpPr>
        <p:grpSpPr>
          <a:xfrm flipH="1">
            <a:off x="2402970" y="4188413"/>
            <a:ext cx="1167051" cy="407825"/>
            <a:chOff x="1009059" y="2548731"/>
            <a:chExt cx="3534539" cy="713694"/>
          </a:xfrm>
        </p:grpSpPr>
        <p:cxnSp>
          <p:nvCxnSpPr>
            <p:cNvPr id="777" name="Google Shape;777;p57"/>
            <p:cNvCxnSpPr/>
            <p:nvPr/>
          </p:nvCxnSpPr>
          <p:spPr>
            <a:xfrm>
              <a:off x="1009059" y="2548731"/>
              <a:ext cx="504057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78" name="Google Shape;778;p57"/>
            <p:cNvCxnSpPr/>
            <p:nvPr/>
          </p:nvCxnSpPr>
          <p:spPr>
            <a:xfrm>
              <a:off x="1161458" y="2548731"/>
              <a:ext cx="504057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79" name="Google Shape;779;p57"/>
            <p:cNvCxnSpPr/>
            <p:nvPr/>
          </p:nvCxnSpPr>
          <p:spPr>
            <a:xfrm>
              <a:off x="1375693" y="2548731"/>
              <a:ext cx="504057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80" name="Google Shape;780;p57"/>
            <p:cNvCxnSpPr/>
            <p:nvPr/>
          </p:nvCxnSpPr>
          <p:spPr>
            <a:xfrm>
              <a:off x="1528093" y="2548731"/>
              <a:ext cx="504057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81" name="Google Shape;781;p57"/>
            <p:cNvCxnSpPr/>
            <p:nvPr/>
          </p:nvCxnSpPr>
          <p:spPr>
            <a:xfrm>
              <a:off x="1727348" y="2548731"/>
              <a:ext cx="504057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82" name="Google Shape;782;p57"/>
            <p:cNvCxnSpPr/>
            <p:nvPr/>
          </p:nvCxnSpPr>
          <p:spPr>
            <a:xfrm>
              <a:off x="1879747" y="2548731"/>
              <a:ext cx="504057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83" name="Google Shape;783;p57"/>
            <p:cNvCxnSpPr/>
            <p:nvPr/>
          </p:nvCxnSpPr>
          <p:spPr>
            <a:xfrm>
              <a:off x="2055052" y="2548731"/>
              <a:ext cx="504057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84" name="Google Shape;784;p57"/>
            <p:cNvCxnSpPr/>
            <p:nvPr/>
          </p:nvCxnSpPr>
          <p:spPr>
            <a:xfrm>
              <a:off x="2207452" y="2548731"/>
              <a:ext cx="504057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85" name="Google Shape;785;p57"/>
            <p:cNvCxnSpPr/>
            <p:nvPr/>
          </p:nvCxnSpPr>
          <p:spPr>
            <a:xfrm>
              <a:off x="2421686" y="2548731"/>
              <a:ext cx="504057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86" name="Google Shape;786;p57"/>
            <p:cNvCxnSpPr/>
            <p:nvPr/>
          </p:nvCxnSpPr>
          <p:spPr>
            <a:xfrm>
              <a:off x="2574086" y="2548731"/>
              <a:ext cx="504057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87" name="Google Shape;787;p57"/>
            <p:cNvCxnSpPr/>
            <p:nvPr/>
          </p:nvCxnSpPr>
          <p:spPr>
            <a:xfrm>
              <a:off x="2773341" y="2548731"/>
              <a:ext cx="504057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88" name="Google Shape;788;p57"/>
            <p:cNvCxnSpPr/>
            <p:nvPr/>
          </p:nvCxnSpPr>
          <p:spPr>
            <a:xfrm>
              <a:off x="2979649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89" name="Google Shape;789;p57"/>
            <p:cNvCxnSpPr/>
            <p:nvPr/>
          </p:nvCxnSpPr>
          <p:spPr>
            <a:xfrm>
              <a:off x="316885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90" name="Google Shape;790;p57"/>
            <p:cNvCxnSpPr/>
            <p:nvPr/>
          </p:nvCxnSpPr>
          <p:spPr>
            <a:xfrm>
              <a:off x="332125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91" name="Google Shape;791;p57"/>
            <p:cNvCxnSpPr/>
            <p:nvPr/>
          </p:nvCxnSpPr>
          <p:spPr>
            <a:xfrm>
              <a:off x="3535486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92" name="Google Shape;792;p57"/>
            <p:cNvCxnSpPr/>
            <p:nvPr/>
          </p:nvCxnSpPr>
          <p:spPr>
            <a:xfrm>
              <a:off x="3687886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93" name="Google Shape;793;p57"/>
            <p:cNvCxnSpPr/>
            <p:nvPr/>
          </p:nvCxnSpPr>
          <p:spPr>
            <a:xfrm>
              <a:off x="388714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794" name="Google Shape;794;p57"/>
            <p:cNvCxnSpPr/>
            <p:nvPr/>
          </p:nvCxnSpPr>
          <p:spPr>
            <a:xfrm>
              <a:off x="403954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795" name="Google Shape;795;p57"/>
            <p:cNvSpPr txBox="1"/>
            <p:nvPr/>
          </p:nvSpPr>
          <p:spPr>
            <a:xfrm>
              <a:off x="3085163" y="2616094"/>
              <a:ext cx="55947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796" name="Google Shape;796;p57"/>
          <p:cNvSpPr txBox="1"/>
          <p:nvPr/>
        </p:nvSpPr>
        <p:spPr>
          <a:xfrm>
            <a:off x="4355976" y="3284984"/>
            <a:ext cx="417646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Адрес начала каждой строки, кроме первой, не выровнен по 128 – обращения варпов в память будут выполняться за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 транзакции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58"/>
          <p:cNvSpPr txBox="1"/>
          <p:nvPr>
            <p:ph type="title"/>
          </p:nvPr>
        </p:nvSpPr>
        <p:spPr>
          <a:xfrm>
            <a:off x="432870" y="40466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ct val="100000"/>
              <a:buFont typeface="Calibri"/>
              <a:buNone/>
            </a:pPr>
            <a:r>
              <a:rPr lang="en-US">
                <a:solidFill>
                  <a:srgbClr val="02485C"/>
                </a:solidFill>
              </a:rPr>
              <a:t>Матрицы и глобальная память</a:t>
            </a:r>
            <a:endParaRPr>
              <a:solidFill>
                <a:srgbClr val="02485C"/>
              </a:solidFill>
            </a:endParaRPr>
          </a:p>
        </p:txBody>
      </p:sp>
      <p:sp>
        <p:nvSpPr>
          <p:cNvPr id="802" name="Google Shape;802;p58"/>
          <p:cNvSpPr txBox="1"/>
          <p:nvPr>
            <p:ph idx="1" type="body"/>
          </p:nvPr>
        </p:nvSpPr>
        <p:spPr>
          <a:xfrm>
            <a:off x="420219" y="1555988"/>
            <a:ext cx="8229600" cy="2809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Дополним каждую строку до размера, кратного 128 байтам – в нашем случае, 480 + </a:t>
            </a:r>
            <a:r>
              <a:rPr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32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512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, это наш </a:t>
            </a:r>
            <a:r>
              <a:rPr lang="en-US" sz="2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pitch – фактическая ширина в байтах</a:t>
            </a:r>
            <a:endParaRPr/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Эти байты никак не будут использоваться, т.е. 32/512=6% лишней памяти будет выделено (Но для больших матриц эта доля будет существенно меньше)</a:t>
            </a:r>
            <a:endParaRPr/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Зато каждая строка будет выровнена по 128 байт</a:t>
            </a:r>
            <a:endParaRPr/>
          </a:p>
          <a:p>
            <a:pPr indent="-246888" lvl="1" marL="640080" rtl="0" algn="l"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Обращение  </a:t>
            </a:r>
            <a:r>
              <a:rPr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matrix[idy*128+ idx]</a:t>
            </a:r>
            <a:endParaRPr sz="20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8938" lvl="1" marL="64008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</p:txBody>
      </p:sp>
      <p:graphicFrame>
        <p:nvGraphicFramePr>
          <p:cNvPr id="803" name="Google Shape;803;p58"/>
          <p:cNvGraphicFramePr/>
          <p:nvPr/>
        </p:nvGraphicFramePr>
        <p:xfrm>
          <a:off x="251520" y="53012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{3E4306E9-9CB2-48C8-A883-EFD323853A41}</a:tableStyleId>
              </a:tblPr>
              <a:tblGrid>
                <a:gridCol w="2160250"/>
                <a:gridCol w="2160250"/>
                <a:gridCol w="2160250"/>
                <a:gridCol w="2160250"/>
              </a:tblGrid>
              <a:tr h="432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04" name="Google Shape;804;p58"/>
          <p:cNvSpPr txBox="1"/>
          <p:nvPr/>
        </p:nvSpPr>
        <p:spPr>
          <a:xfrm>
            <a:off x="251520" y="5759174"/>
            <a:ext cx="4814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512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05" name="Google Shape;805;p58"/>
          <p:cNvSpPr txBox="1"/>
          <p:nvPr/>
        </p:nvSpPr>
        <p:spPr>
          <a:xfrm>
            <a:off x="2339752" y="5755322"/>
            <a:ext cx="7333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1024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06" name="Google Shape;806;p58"/>
          <p:cNvSpPr txBox="1"/>
          <p:nvPr/>
        </p:nvSpPr>
        <p:spPr>
          <a:xfrm>
            <a:off x="4572000" y="5772175"/>
            <a:ext cx="720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1536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07" name="Google Shape;807;p58"/>
          <p:cNvSpPr txBox="1"/>
          <p:nvPr/>
        </p:nvSpPr>
        <p:spPr>
          <a:xfrm>
            <a:off x="6732240" y="5772175"/>
            <a:ext cx="720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2048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08" name="Google Shape;808;p58"/>
          <p:cNvSpPr txBox="1"/>
          <p:nvPr/>
        </p:nvSpPr>
        <p:spPr>
          <a:xfrm>
            <a:off x="738779" y="5936887"/>
            <a:ext cx="11027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Строка 0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09" name="Google Shape;809;p58"/>
          <p:cNvSpPr txBox="1"/>
          <p:nvPr/>
        </p:nvSpPr>
        <p:spPr>
          <a:xfrm>
            <a:off x="2896708" y="5939988"/>
            <a:ext cx="11027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Строка 1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10" name="Google Shape;810;p58"/>
          <p:cNvSpPr txBox="1"/>
          <p:nvPr/>
        </p:nvSpPr>
        <p:spPr>
          <a:xfrm>
            <a:off x="5125422" y="5939988"/>
            <a:ext cx="11027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Строка 2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11" name="Google Shape;811;p58"/>
          <p:cNvSpPr txBox="1"/>
          <p:nvPr/>
        </p:nvSpPr>
        <p:spPr>
          <a:xfrm>
            <a:off x="7285662" y="5939988"/>
            <a:ext cx="11027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Строка 3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812" name="Google Shape;812;p58"/>
          <p:cNvGrpSpPr/>
          <p:nvPr/>
        </p:nvGrpSpPr>
        <p:grpSpPr>
          <a:xfrm flipH="1">
            <a:off x="2474978" y="4980502"/>
            <a:ext cx="1332781" cy="288032"/>
            <a:chOff x="507128" y="2548731"/>
            <a:chExt cx="4036470" cy="504056"/>
          </a:xfrm>
        </p:grpSpPr>
        <p:cxnSp>
          <p:nvCxnSpPr>
            <p:cNvPr id="813" name="Google Shape;813;p58"/>
            <p:cNvCxnSpPr/>
            <p:nvPr/>
          </p:nvCxnSpPr>
          <p:spPr>
            <a:xfrm>
              <a:off x="507128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14" name="Google Shape;814;p58"/>
            <p:cNvCxnSpPr/>
            <p:nvPr/>
          </p:nvCxnSpPr>
          <p:spPr>
            <a:xfrm>
              <a:off x="659528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15" name="Google Shape;815;p58"/>
            <p:cNvCxnSpPr/>
            <p:nvPr/>
          </p:nvCxnSpPr>
          <p:spPr>
            <a:xfrm>
              <a:off x="87376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16" name="Google Shape;816;p58"/>
            <p:cNvCxnSpPr/>
            <p:nvPr/>
          </p:nvCxnSpPr>
          <p:spPr>
            <a:xfrm>
              <a:off x="102616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17" name="Google Shape;817;p58"/>
            <p:cNvCxnSpPr/>
            <p:nvPr/>
          </p:nvCxnSpPr>
          <p:spPr>
            <a:xfrm>
              <a:off x="1225418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18" name="Google Shape;818;p58"/>
            <p:cNvCxnSpPr/>
            <p:nvPr/>
          </p:nvCxnSpPr>
          <p:spPr>
            <a:xfrm>
              <a:off x="1377818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19" name="Google Shape;819;p58"/>
            <p:cNvCxnSpPr/>
            <p:nvPr/>
          </p:nvCxnSpPr>
          <p:spPr>
            <a:xfrm>
              <a:off x="155312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20" name="Google Shape;820;p58"/>
            <p:cNvCxnSpPr/>
            <p:nvPr/>
          </p:nvCxnSpPr>
          <p:spPr>
            <a:xfrm>
              <a:off x="170552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21" name="Google Shape;821;p58"/>
            <p:cNvCxnSpPr/>
            <p:nvPr/>
          </p:nvCxnSpPr>
          <p:spPr>
            <a:xfrm>
              <a:off x="1919756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22" name="Google Shape;822;p58"/>
            <p:cNvCxnSpPr/>
            <p:nvPr/>
          </p:nvCxnSpPr>
          <p:spPr>
            <a:xfrm>
              <a:off x="2072156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23" name="Google Shape;823;p58"/>
            <p:cNvCxnSpPr/>
            <p:nvPr/>
          </p:nvCxnSpPr>
          <p:spPr>
            <a:xfrm>
              <a:off x="227141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24" name="Google Shape;824;p58"/>
            <p:cNvCxnSpPr/>
            <p:nvPr/>
          </p:nvCxnSpPr>
          <p:spPr>
            <a:xfrm>
              <a:off x="2979649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25" name="Google Shape;825;p58"/>
            <p:cNvCxnSpPr/>
            <p:nvPr/>
          </p:nvCxnSpPr>
          <p:spPr>
            <a:xfrm>
              <a:off x="316885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26" name="Google Shape;826;p58"/>
            <p:cNvCxnSpPr/>
            <p:nvPr/>
          </p:nvCxnSpPr>
          <p:spPr>
            <a:xfrm>
              <a:off x="332125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27" name="Google Shape;827;p58"/>
            <p:cNvCxnSpPr/>
            <p:nvPr/>
          </p:nvCxnSpPr>
          <p:spPr>
            <a:xfrm>
              <a:off x="3535486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28" name="Google Shape;828;p58"/>
            <p:cNvCxnSpPr/>
            <p:nvPr/>
          </p:nvCxnSpPr>
          <p:spPr>
            <a:xfrm>
              <a:off x="3687886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29" name="Google Shape;829;p58"/>
            <p:cNvCxnSpPr/>
            <p:nvPr/>
          </p:nvCxnSpPr>
          <p:spPr>
            <a:xfrm>
              <a:off x="388714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30" name="Google Shape;830;p58"/>
            <p:cNvCxnSpPr/>
            <p:nvPr/>
          </p:nvCxnSpPr>
          <p:spPr>
            <a:xfrm>
              <a:off x="4039542" y="2548731"/>
              <a:ext cx="504056" cy="504056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831" name="Google Shape;831;p58"/>
            <p:cNvSpPr txBox="1"/>
            <p:nvPr/>
          </p:nvSpPr>
          <p:spPr>
            <a:xfrm>
              <a:off x="2732021" y="2616093"/>
              <a:ext cx="4106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….</a:t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832" name="Google Shape;832;p58"/>
          <p:cNvSpPr txBox="1"/>
          <p:nvPr/>
        </p:nvSpPr>
        <p:spPr>
          <a:xfrm>
            <a:off x="4427984" y="4365104"/>
            <a:ext cx="432048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Адрес начала каждой строки выровнен по 128! Обращения варпов в память выполняются за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одну транзакцию</a:t>
            </a:r>
            <a:endParaRPr/>
          </a:p>
        </p:txBody>
      </p:sp>
      <p:sp>
        <p:nvSpPr>
          <p:cNvPr id="833" name="Google Shape;833;p58"/>
          <p:cNvSpPr/>
          <p:nvPr/>
        </p:nvSpPr>
        <p:spPr>
          <a:xfrm>
            <a:off x="2159732" y="5301208"/>
            <a:ext cx="252028" cy="388542"/>
          </a:xfrm>
          <a:prstGeom prst="rect">
            <a:avLst/>
          </a:prstGeom>
          <a:gradFill>
            <a:gsLst>
              <a:gs pos="0">
                <a:srgbClr val="87C2F1"/>
              </a:gs>
              <a:gs pos="43000">
                <a:srgbClr val="B6DAFC"/>
              </a:gs>
              <a:gs pos="93000">
                <a:srgbClr val="E8F2FE"/>
              </a:gs>
              <a:gs pos="100000">
                <a:srgbClr val="F6FB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73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34" name="Google Shape;834;p58"/>
          <p:cNvSpPr/>
          <p:nvPr/>
        </p:nvSpPr>
        <p:spPr>
          <a:xfrm>
            <a:off x="4301970" y="5301208"/>
            <a:ext cx="252028" cy="388542"/>
          </a:xfrm>
          <a:prstGeom prst="rect">
            <a:avLst/>
          </a:prstGeom>
          <a:gradFill>
            <a:gsLst>
              <a:gs pos="0">
                <a:srgbClr val="87C2F1"/>
              </a:gs>
              <a:gs pos="43000">
                <a:srgbClr val="B6DAFC"/>
              </a:gs>
              <a:gs pos="93000">
                <a:srgbClr val="E8F2FE"/>
              </a:gs>
              <a:gs pos="100000">
                <a:srgbClr val="F6FB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73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35" name="Google Shape;835;p58"/>
          <p:cNvSpPr/>
          <p:nvPr/>
        </p:nvSpPr>
        <p:spPr>
          <a:xfrm>
            <a:off x="8622450" y="5307283"/>
            <a:ext cx="252028" cy="388542"/>
          </a:xfrm>
          <a:prstGeom prst="rect">
            <a:avLst/>
          </a:prstGeom>
          <a:gradFill>
            <a:gsLst>
              <a:gs pos="0">
                <a:srgbClr val="87C2F1"/>
              </a:gs>
              <a:gs pos="43000">
                <a:srgbClr val="B6DAFC"/>
              </a:gs>
              <a:gs pos="93000">
                <a:srgbClr val="E8F2FE"/>
              </a:gs>
              <a:gs pos="100000">
                <a:srgbClr val="F6FB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73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36" name="Google Shape;836;p58"/>
          <p:cNvSpPr txBox="1"/>
          <p:nvPr/>
        </p:nvSpPr>
        <p:spPr>
          <a:xfrm>
            <a:off x="495335" y="4437112"/>
            <a:ext cx="16643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Pitch in bytes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837" name="Google Shape;837;p58"/>
          <p:cNvCxnSpPr/>
          <p:nvPr/>
        </p:nvCxnSpPr>
        <p:spPr>
          <a:xfrm flipH="1">
            <a:off x="251520" y="4806444"/>
            <a:ext cx="360040" cy="494764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8" name="Google Shape;838;p58"/>
          <p:cNvCxnSpPr/>
          <p:nvPr/>
        </p:nvCxnSpPr>
        <p:spPr>
          <a:xfrm>
            <a:off x="1907704" y="4725144"/>
            <a:ext cx="504056" cy="582139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9" name="Google Shape;839;p58"/>
          <p:cNvCxnSpPr>
            <a:stCxn id="808" idx="1"/>
          </p:cNvCxnSpPr>
          <p:nvPr/>
        </p:nvCxnSpPr>
        <p:spPr>
          <a:xfrm rot="10800000">
            <a:off x="323579" y="5759153"/>
            <a:ext cx="415200" cy="3624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40" name="Google Shape;840;p58"/>
          <p:cNvCxnSpPr>
            <a:stCxn id="808" idx="3"/>
          </p:cNvCxnSpPr>
          <p:nvPr/>
        </p:nvCxnSpPr>
        <p:spPr>
          <a:xfrm flipH="1" rot="10800000">
            <a:off x="1841541" y="5695853"/>
            <a:ext cx="318300" cy="4257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41" name="Google Shape;841;p58"/>
          <p:cNvSpPr txBox="1"/>
          <p:nvPr/>
        </p:nvSpPr>
        <p:spPr>
          <a:xfrm>
            <a:off x="4139952" y="6228020"/>
            <a:ext cx="23762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Padding (набивка)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842" name="Google Shape;842;p58"/>
          <p:cNvCxnSpPr>
            <a:endCxn id="834" idx="2"/>
          </p:cNvCxnSpPr>
          <p:nvPr/>
        </p:nvCxnSpPr>
        <p:spPr>
          <a:xfrm rot="10800000">
            <a:off x="4427984" y="5689750"/>
            <a:ext cx="0" cy="5382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43" name="Google Shape;843;p58"/>
          <p:cNvSpPr/>
          <p:nvPr/>
        </p:nvSpPr>
        <p:spPr>
          <a:xfrm>
            <a:off x="6462210" y="5307283"/>
            <a:ext cx="252028" cy="388542"/>
          </a:xfrm>
          <a:prstGeom prst="rect">
            <a:avLst/>
          </a:prstGeom>
          <a:gradFill>
            <a:gsLst>
              <a:gs pos="0">
                <a:srgbClr val="87C2F1"/>
              </a:gs>
              <a:gs pos="43000">
                <a:srgbClr val="B6DAFC"/>
              </a:gs>
              <a:gs pos="93000">
                <a:srgbClr val="E8F2FE"/>
              </a:gs>
              <a:gs pos="100000">
                <a:srgbClr val="F6FB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73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59"/>
          <p:cNvSpPr txBox="1"/>
          <p:nvPr>
            <p:ph type="title"/>
          </p:nvPr>
        </p:nvSpPr>
        <p:spPr>
          <a:xfrm>
            <a:off x="446856" y="620688"/>
            <a:ext cx="8229600" cy="78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ct val="100000"/>
              <a:buFont typeface="Calibri"/>
              <a:buNone/>
            </a:pPr>
            <a:r>
              <a:rPr lang="en-US">
                <a:solidFill>
                  <a:srgbClr val="02485C"/>
                </a:solidFill>
              </a:rPr>
              <a:t>Матрицы и глобальная память</a:t>
            </a:r>
            <a:endParaRPr>
              <a:solidFill>
                <a:srgbClr val="02485C"/>
              </a:solidFill>
            </a:endParaRPr>
          </a:p>
        </p:txBody>
      </p:sp>
      <p:graphicFrame>
        <p:nvGraphicFramePr>
          <p:cNvPr id="849" name="Google Shape;849;p59"/>
          <p:cNvGraphicFramePr/>
          <p:nvPr/>
        </p:nvGraphicFramePr>
        <p:xfrm>
          <a:off x="827584" y="27809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{D07D9A81-A640-4FEF-AB88-F6583CB06E6A}</a:tableStyleId>
              </a:tblPr>
              <a:tblGrid>
                <a:gridCol w="463550"/>
                <a:gridCol w="463550"/>
                <a:gridCol w="463550"/>
                <a:gridCol w="463550"/>
                <a:gridCol w="463550"/>
                <a:gridCol w="463550"/>
                <a:gridCol w="463550"/>
                <a:gridCol w="463550"/>
                <a:gridCol w="463550"/>
                <a:gridCol w="463550"/>
                <a:gridCol w="463550"/>
                <a:gridCol w="463550"/>
                <a:gridCol w="463550"/>
                <a:gridCol w="463550"/>
                <a:gridCol w="463550"/>
                <a:gridCol w="463550"/>
              </a:tblGrid>
              <a:tr h="45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4E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4E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4E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4E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4E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4E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4E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4EE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DF3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DF3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DF3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DF3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DF3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DF3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DF3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DF3C9"/>
                    </a:solidFill>
                  </a:tcPr>
                </a:tc>
              </a:tr>
              <a:tr h="453650">
                <a:tc gridSpan="8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00B05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 gridSpan="2" rowSpan="7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 rowSpan="7" hMerge="1"/>
              </a:tr>
              <a:tr h="45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 gridSpan="2" vMerge="1"/>
                <a:tc hMerge="1" vMerge="1"/>
              </a:tr>
              <a:tr h="45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 gridSpan="2" vMerge="1"/>
                <a:tc hMerge="1" vMerge="1"/>
              </a:tr>
              <a:tr h="45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 gridSpan="2" vMerge="1"/>
                <a:tc hMerge="1" vMerge="1"/>
              </a:tr>
              <a:tr h="45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 gridSpan="2" vMerge="1"/>
                <a:tc hMerge="1" vMerge="1"/>
              </a:tr>
              <a:tr h="45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 gridSpan="2" vMerge="1"/>
                <a:tc hMerge="1" vMerge="1"/>
              </a:tr>
              <a:tr h="453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 gridSpan="2" vMerge="1"/>
                <a:tc hMerge="1" vMerge="1"/>
              </a:tr>
            </a:tbl>
          </a:graphicData>
        </a:graphic>
      </p:graphicFrame>
      <p:sp>
        <p:nvSpPr>
          <p:cNvPr id="850" name="Google Shape;850;p59"/>
          <p:cNvSpPr txBox="1"/>
          <p:nvPr/>
        </p:nvSpPr>
        <p:spPr>
          <a:xfrm>
            <a:off x="755576" y="2342426"/>
            <a:ext cx="36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59"/>
          <p:cNvSpPr txBox="1"/>
          <p:nvPr/>
        </p:nvSpPr>
        <p:spPr>
          <a:xfrm>
            <a:off x="4283968" y="2344032"/>
            <a:ext cx="36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59"/>
          <p:cNvSpPr txBox="1"/>
          <p:nvPr/>
        </p:nvSpPr>
        <p:spPr>
          <a:xfrm>
            <a:off x="6804248" y="2302095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3" name="Google Shape;853;p59"/>
          <p:cNvGrpSpPr/>
          <p:nvPr/>
        </p:nvGrpSpPr>
        <p:grpSpPr>
          <a:xfrm>
            <a:off x="1043608" y="2348880"/>
            <a:ext cx="4104456" cy="1156976"/>
            <a:chOff x="1043608" y="2344032"/>
            <a:chExt cx="4320480" cy="1156976"/>
          </a:xfrm>
        </p:grpSpPr>
        <p:cxnSp>
          <p:nvCxnSpPr>
            <p:cNvPr id="854" name="Google Shape;854;p59"/>
            <p:cNvCxnSpPr/>
            <p:nvPr/>
          </p:nvCxnSpPr>
          <p:spPr>
            <a:xfrm flipH="1">
              <a:off x="1043608" y="2344032"/>
              <a:ext cx="864096" cy="1156976"/>
            </a:xfrm>
            <a:prstGeom prst="straightConnector1">
              <a:avLst/>
            </a:prstGeom>
            <a:noFill/>
            <a:ln cap="flat" cmpd="sng" w="22225">
              <a:solidFill>
                <a:srgbClr val="0070C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55" name="Google Shape;855;p59"/>
            <p:cNvCxnSpPr/>
            <p:nvPr/>
          </p:nvCxnSpPr>
          <p:spPr>
            <a:xfrm flipH="1">
              <a:off x="1547664" y="2344032"/>
              <a:ext cx="864096" cy="1156976"/>
            </a:xfrm>
            <a:prstGeom prst="straightConnector1">
              <a:avLst/>
            </a:prstGeom>
            <a:noFill/>
            <a:ln cap="flat" cmpd="sng" w="22225">
              <a:solidFill>
                <a:srgbClr val="0070C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56" name="Google Shape;856;p59"/>
            <p:cNvCxnSpPr/>
            <p:nvPr/>
          </p:nvCxnSpPr>
          <p:spPr>
            <a:xfrm flipH="1">
              <a:off x="2051720" y="2344032"/>
              <a:ext cx="864096" cy="1156976"/>
            </a:xfrm>
            <a:prstGeom prst="straightConnector1">
              <a:avLst/>
            </a:prstGeom>
            <a:noFill/>
            <a:ln cap="flat" cmpd="sng" w="22225">
              <a:solidFill>
                <a:srgbClr val="0070C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57" name="Google Shape;857;p59"/>
            <p:cNvCxnSpPr/>
            <p:nvPr/>
          </p:nvCxnSpPr>
          <p:spPr>
            <a:xfrm flipH="1">
              <a:off x="2555776" y="2344032"/>
              <a:ext cx="864096" cy="1156976"/>
            </a:xfrm>
            <a:prstGeom prst="straightConnector1">
              <a:avLst/>
            </a:prstGeom>
            <a:noFill/>
            <a:ln cap="flat" cmpd="sng" w="22225">
              <a:solidFill>
                <a:srgbClr val="0070C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58" name="Google Shape;858;p59"/>
            <p:cNvCxnSpPr/>
            <p:nvPr/>
          </p:nvCxnSpPr>
          <p:spPr>
            <a:xfrm flipH="1">
              <a:off x="3059832" y="2344032"/>
              <a:ext cx="864096" cy="1156976"/>
            </a:xfrm>
            <a:prstGeom prst="straightConnector1">
              <a:avLst/>
            </a:prstGeom>
            <a:noFill/>
            <a:ln cap="flat" cmpd="sng" w="22225">
              <a:solidFill>
                <a:srgbClr val="0070C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59" name="Google Shape;859;p59"/>
            <p:cNvCxnSpPr/>
            <p:nvPr/>
          </p:nvCxnSpPr>
          <p:spPr>
            <a:xfrm flipH="1">
              <a:off x="3563888" y="2344032"/>
              <a:ext cx="864096" cy="1156976"/>
            </a:xfrm>
            <a:prstGeom prst="straightConnector1">
              <a:avLst/>
            </a:prstGeom>
            <a:noFill/>
            <a:ln cap="flat" cmpd="sng" w="22225">
              <a:solidFill>
                <a:srgbClr val="0070C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60" name="Google Shape;860;p59"/>
            <p:cNvCxnSpPr/>
            <p:nvPr/>
          </p:nvCxnSpPr>
          <p:spPr>
            <a:xfrm flipH="1">
              <a:off x="3995936" y="2344032"/>
              <a:ext cx="864096" cy="1156976"/>
            </a:xfrm>
            <a:prstGeom prst="straightConnector1">
              <a:avLst/>
            </a:prstGeom>
            <a:noFill/>
            <a:ln cap="flat" cmpd="sng" w="22225">
              <a:solidFill>
                <a:srgbClr val="0070C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61" name="Google Shape;861;p59"/>
            <p:cNvCxnSpPr/>
            <p:nvPr/>
          </p:nvCxnSpPr>
          <p:spPr>
            <a:xfrm flipH="1">
              <a:off x="4499992" y="2344032"/>
              <a:ext cx="864096" cy="1156976"/>
            </a:xfrm>
            <a:prstGeom prst="straightConnector1">
              <a:avLst/>
            </a:prstGeom>
            <a:noFill/>
            <a:ln cap="flat" cmpd="sng" w="22225">
              <a:solidFill>
                <a:srgbClr val="0070C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862" name="Google Shape;862;p59"/>
          <p:cNvSpPr txBox="1"/>
          <p:nvPr/>
        </p:nvSpPr>
        <p:spPr>
          <a:xfrm>
            <a:off x="2411760" y="1804754"/>
            <a:ext cx="22322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Обращения варпа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59"/>
          <p:cNvSpPr txBox="1"/>
          <p:nvPr/>
        </p:nvSpPr>
        <p:spPr>
          <a:xfrm>
            <a:off x="5724128" y="1615152"/>
            <a:ext cx="22387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 транзакция!</a:t>
            </a:r>
            <a:endParaRPr/>
          </a:p>
        </p:txBody>
      </p:sp>
      <p:sp>
        <p:nvSpPr>
          <p:cNvPr id="864" name="Google Shape;864;p59"/>
          <p:cNvSpPr txBox="1"/>
          <p:nvPr/>
        </p:nvSpPr>
        <p:spPr>
          <a:xfrm>
            <a:off x="7740352" y="2296419"/>
            <a:ext cx="5760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59"/>
          <p:cNvSpPr txBox="1"/>
          <p:nvPr/>
        </p:nvSpPr>
        <p:spPr>
          <a:xfrm>
            <a:off x="7524328" y="3304132"/>
            <a:ext cx="549894" cy="2645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набивка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 txBox="1"/>
          <p:nvPr>
            <p:ph type="title"/>
          </p:nvPr>
        </p:nvSpPr>
        <p:spPr>
          <a:xfrm>
            <a:off x="443206" y="404664"/>
            <a:ext cx="8665298" cy="7943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2485C"/>
                </a:solidFill>
              </a:rPr>
              <a:t>Утилизация латентности памяти</a:t>
            </a:r>
            <a:endParaRPr sz="4400">
              <a:solidFill>
                <a:srgbClr val="02485C"/>
              </a:solidFill>
            </a:endParaRPr>
          </a:p>
        </p:txBody>
      </p:sp>
      <p:sp>
        <p:nvSpPr>
          <p:cNvPr id="205" name="Google Shape;205;p6"/>
          <p:cNvSpPr txBox="1"/>
          <p:nvPr>
            <p:ph idx="1" type="body"/>
          </p:nvPr>
        </p:nvSpPr>
        <p:spPr>
          <a:xfrm>
            <a:off x="323528" y="3356992"/>
            <a:ext cx="8427731" cy="2723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6888" lvl="1" marL="64008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GPU: Много нитей, покрывать обращения одних нитей в память вычислениями в других за счёт быстрого переключения контекста</a:t>
            </a:r>
            <a:endParaRPr/>
          </a:p>
          <a:p>
            <a:pPr indent="-149733" lvl="1" marL="64008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За счёт наличия сотен ядер и поддержки миллионов нитей (потребителей) на GPU </a:t>
            </a:r>
            <a:r>
              <a:rPr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легче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утилизировать</a:t>
            </a:r>
            <a:r>
              <a:rPr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всю полосу пропускания</a:t>
            </a:r>
            <a:endParaRPr/>
          </a:p>
        </p:txBody>
      </p:sp>
      <p:pic>
        <p:nvPicPr>
          <p:cNvPr id="206" name="Google Shape;20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3657" y="1464664"/>
            <a:ext cx="4652599" cy="1676304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6"/>
          <p:cNvSpPr/>
          <p:nvPr/>
        </p:nvSpPr>
        <p:spPr>
          <a:xfrm>
            <a:off x="8574671" y="4881934"/>
            <a:ext cx="39626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59C7FF"/>
                </a:solidFill>
                <a:latin typeface="Constantia"/>
                <a:ea typeface="Constantia"/>
                <a:cs typeface="Constantia"/>
                <a:sym typeface="Constantia"/>
              </a:rPr>
              <a:t>!</a:t>
            </a:r>
            <a:endParaRPr b="1" sz="5400">
              <a:solidFill>
                <a:srgbClr val="59C7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60"/>
          <p:cNvSpPr txBox="1"/>
          <p:nvPr>
            <p:ph type="title"/>
          </p:nvPr>
        </p:nvSpPr>
        <p:spPr>
          <a:xfrm>
            <a:off x="467544" y="978464"/>
            <a:ext cx="8229600" cy="7223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0B5394"/>
                </a:solidFill>
              </a:rPr>
              <a:t>Выделение памяти с «паддингом»</a:t>
            </a:r>
            <a:endParaRPr sz="4000">
              <a:solidFill>
                <a:srgbClr val="0B5394"/>
              </a:solidFill>
            </a:endParaRPr>
          </a:p>
        </p:txBody>
      </p:sp>
      <p:sp>
        <p:nvSpPr>
          <p:cNvPr id="871" name="Google Shape;871;p60"/>
          <p:cNvSpPr txBox="1"/>
          <p:nvPr>
            <p:ph idx="1" type="body"/>
          </p:nvPr>
        </p:nvSpPr>
        <p:spPr>
          <a:xfrm>
            <a:off x="230832" y="2699693"/>
            <a:ext cx="8229600" cy="2621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710"/>
              <a:buChar char="⚫"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cudaError_t </a:t>
            </a: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cudaMallocPitch 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 ** </a:t>
            </a: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devPtr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size_t 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pitch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, 				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size_t </a:t>
            </a: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size_t </a:t>
            </a: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-246888" lvl="1" marL="640080" rtl="0" algn="l">
              <a:spcBef>
                <a:spcPts val="360"/>
              </a:spcBef>
              <a:spcAft>
                <a:spcPts val="0"/>
              </a:spcAft>
              <a:buSzPts val="1530"/>
              <a:buChar char="⚫"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– логическая ширина матрицы в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байтах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46888" lvl="1" marL="640080" rtl="0" algn="l">
              <a:spcBef>
                <a:spcPts val="360"/>
              </a:spcBef>
              <a:spcAft>
                <a:spcPts val="0"/>
              </a:spcAft>
              <a:buSzPts val="1530"/>
              <a:buChar char="⚫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Выделяет не менее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*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height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байтов ,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может добавить в конец строк набивку, с целью соблюдения выравнивания начала строк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46888" lvl="1" marL="640080" rtl="0" algn="l">
              <a:spcBef>
                <a:spcPts val="360"/>
              </a:spcBef>
              <a:spcAft>
                <a:spcPts val="0"/>
              </a:spcAft>
              <a:buSzPts val="1530"/>
              <a:buChar char="⚫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сохраняет указатель на память в (*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devPtr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46888" lvl="1" marL="640080" rtl="0" algn="l">
              <a:spcBef>
                <a:spcPts val="360"/>
              </a:spcBef>
              <a:spcAft>
                <a:spcPts val="0"/>
              </a:spcAft>
              <a:buSzPts val="1530"/>
              <a:buChar char="⚫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сохраняет фактическую ширину строк в байтах в (*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pitch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61"/>
          <p:cNvSpPr/>
          <p:nvPr/>
        </p:nvSpPr>
        <p:spPr>
          <a:xfrm>
            <a:off x="323528" y="4509120"/>
            <a:ext cx="8496944" cy="648072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4F4DE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77" name="Google Shape;877;p61"/>
          <p:cNvSpPr txBox="1"/>
          <p:nvPr>
            <p:ph type="title"/>
          </p:nvPr>
        </p:nvSpPr>
        <p:spPr>
          <a:xfrm>
            <a:off x="467544" y="978464"/>
            <a:ext cx="8229600" cy="7223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02485C"/>
                </a:solidFill>
              </a:rPr>
              <a:t>Выделение памяти с «паддингом»</a:t>
            </a:r>
            <a:endParaRPr sz="4000">
              <a:solidFill>
                <a:srgbClr val="02485C"/>
              </a:solidFill>
            </a:endParaRPr>
          </a:p>
        </p:txBody>
      </p:sp>
      <p:sp>
        <p:nvSpPr>
          <p:cNvPr id="878" name="Google Shape;878;p61"/>
          <p:cNvSpPr txBox="1"/>
          <p:nvPr>
            <p:ph idx="1" type="body"/>
          </p:nvPr>
        </p:nvSpPr>
        <p:spPr>
          <a:xfrm>
            <a:off x="323528" y="2744924"/>
            <a:ext cx="8500343" cy="324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520"/>
              <a:buChar char="⚫"/>
            </a:pPr>
            <a:r>
              <a:rPr b="1"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cudaError_t </a:t>
            </a:r>
            <a:r>
              <a:rPr b="1"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cudaMallocPitch </a:t>
            </a: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 ** </a:t>
            </a:r>
            <a:r>
              <a:rPr b="1"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devPtr</a:t>
            </a: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size_t </a:t>
            </a: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b="1"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pitch</a:t>
            </a: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, 				 </a:t>
            </a:r>
            <a:r>
              <a:rPr b="1"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size_t </a:t>
            </a:r>
            <a:r>
              <a:rPr b="1"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size_t </a:t>
            </a:r>
            <a:r>
              <a:rPr b="1"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sz="1600"/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Адрес элемента (Row, Column) матрицы, выделенной при помощи </a:t>
            </a:r>
            <a:r>
              <a:rPr lang="en-US" sz="2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cudaMallocPitch:</a:t>
            </a:r>
            <a:endParaRPr/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b="1"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* pElement = (</a:t>
            </a:r>
            <a:r>
              <a:rPr b="1"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*)((</a:t>
            </a:r>
            <a:r>
              <a:rPr b="1"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*) </a:t>
            </a:r>
            <a:r>
              <a:rPr b="1"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devPtr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+ Row * </a:t>
            </a:r>
            <a:r>
              <a:rPr b="1"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pitch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) + Column</a:t>
            </a:r>
            <a:endParaRPr sz="2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62"/>
          <p:cNvSpPr txBox="1"/>
          <p:nvPr>
            <p:ph type="title"/>
          </p:nvPr>
        </p:nvSpPr>
        <p:spPr>
          <a:xfrm>
            <a:off x="755576" y="620688"/>
            <a:ext cx="8229600" cy="7109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2485C"/>
                </a:solidFill>
              </a:rPr>
              <a:t>Копирование в матрицу с padding-ом</a:t>
            </a:r>
            <a:endParaRPr sz="3600">
              <a:solidFill>
                <a:srgbClr val="02485C"/>
              </a:solidFill>
            </a:endParaRPr>
          </a:p>
        </p:txBody>
      </p:sp>
      <p:sp>
        <p:nvSpPr>
          <p:cNvPr id="884" name="Google Shape;884;p62"/>
          <p:cNvSpPr txBox="1"/>
          <p:nvPr>
            <p:ph idx="1" type="body"/>
          </p:nvPr>
        </p:nvSpPr>
        <p:spPr>
          <a:xfrm>
            <a:off x="467544" y="2060848"/>
            <a:ext cx="8229600" cy="324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710"/>
              <a:buChar char="⚫"/>
            </a:pP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cudaError_t cudaMemcpy2D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 (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* </a:t>
            </a: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dst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dpitch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			       void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* </a:t>
            </a: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spitch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,  					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,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710"/>
              <a:buNone/>
            </a:pP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					 </a:t>
            </a: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cudaMemcpyKind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kind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 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-246888" lvl="1" marL="640080" rtl="0" algn="l">
              <a:spcBef>
                <a:spcPts val="360"/>
              </a:spcBef>
              <a:spcAft>
                <a:spcPts val="0"/>
              </a:spcAft>
              <a:buSzPts val="1530"/>
              <a:buChar char="⚫"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dst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- указатель на матрицу,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в которую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нужно копировать , </a:t>
            </a:r>
            <a:endParaRPr/>
          </a:p>
          <a:p>
            <a:pPr indent="0" lvl="2" marL="667512" rtl="0" algn="l"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1800">
                <a:solidFill>
                  <a:srgbClr val="07674D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dpitch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b="1" i="1" lang="en-US" sz="1800">
                <a:latin typeface="Calibri"/>
                <a:ea typeface="Calibri"/>
                <a:cs typeface="Calibri"/>
                <a:sym typeface="Calibri"/>
              </a:rPr>
              <a:t>фактическая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ширина её строк в байтах</a:t>
            </a:r>
            <a:endParaRPr/>
          </a:p>
          <a:p>
            <a:pPr indent="-246888" lvl="1" marL="640080" rtl="0" algn="l">
              <a:spcBef>
                <a:spcPts val="360"/>
              </a:spcBef>
              <a:spcAft>
                <a:spcPts val="0"/>
              </a:spcAft>
              <a:buSzPts val="1530"/>
              <a:buChar char="⚫"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src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- указатель на матрицу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из которой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нужно копировать,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2" marL="667512" rtl="0" algn="l"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1800">
                <a:solidFill>
                  <a:srgbClr val="07674D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spitch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b="1" i="1" lang="en-US" sz="1800">
                <a:latin typeface="Calibri"/>
                <a:ea typeface="Calibri"/>
                <a:cs typeface="Calibri"/>
                <a:sym typeface="Calibri"/>
              </a:rPr>
              <a:t>фактическая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ширина её строк в байтах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46888" lvl="1" marL="640080" rtl="0" algn="l">
              <a:spcBef>
                <a:spcPts val="360"/>
              </a:spcBef>
              <a:spcAft>
                <a:spcPts val="0"/>
              </a:spcAft>
              <a:buSzPts val="1530"/>
              <a:buChar char="⚫"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width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– сколько </a:t>
            </a:r>
            <a:r>
              <a:rPr b="1" i="1" lang="en-US" sz="1800">
                <a:latin typeface="Calibri"/>
                <a:ea typeface="Calibri"/>
                <a:cs typeface="Calibri"/>
                <a:sym typeface="Calibri"/>
              </a:rPr>
              <a:t>байтов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каждой строки нужно копировать</a:t>
            </a:r>
            <a:endParaRPr/>
          </a:p>
          <a:p>
            <a:pPr indent="-246888" lvl="1" marL="640080" rtl="0" algn="l">
              <a:spcBef>
                <a:spcPts val="360"/>
              </a:spcBef>
              <a:spcAft>
                <a:spcPts val="0"/>
              </a:spcAft>
              <a:buSzPts val="1530"/>
              <a:buChar char="⚫"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height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– число строк </a:t>
            </a:r>
            <a:endParaRPr/>
          </a:p>
          <a:p>
            <a:pPr indent="-246888" lvl="1" marL="640080" rtl="0" algn="l">
              <a:spcBef>
                <a:spcPts val="360"/>
              </a:spcBef>
              <a:spcAft>
                <a:spcPts val="0"/>
              </a:spcAft>
              <a:buSzPts val="1530"/>
              <a:buChar char="⚫"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kind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– направление копирования (как в обычном 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cudaMemcpy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63"/>
          <p:cNvSpPr txBox="1"/>
          <p:nvPr>
            <p:ph type="title"/>
          </p:nvPr>
        </p:nvSpPr>
        <p:spPr>
          <a:xfrm>
            <a:off x="755576" y="620688"/>
            <a:ext cx="8229600" cy="7109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2485C"/>
                </a:solidFill>
              </a:rPr>
              <a:t>Копирование в матрицу с padding-ом</a:t>
            </a:r>
            <a:endParaRPr sz="3600">
              <a:solidFill>
                <a:srgbClr val="02485C"/>
              </a:solidFill>
            </a:endParaRPr>
          </a:p>
        </p:txBody>
      </p:sp>
      <p:sp>
        <p:nvSpPr>
          <p:cNvPr id="890" name="Google Shape;890;p63"/>
          <p:cNvSpPr txBox="1"/>
          <p:nvPr>
            <p:ph idx="1" type="body"/>
          </p:nvPr>
        </p:nvSpPr>
        <p:spPr>
          <a:xfrm>
            <a:off x="539552" y="2420888"/>
            <a:ext cx="8373616" cy="3096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710"/>
              <a:buChar char="⚫"/>
            </a:pP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cudaError_t cudaMemcpy2D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 (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* </a:t>
            </a: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dst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dpitch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			       void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* </a:t>
            </a: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src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spitch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,  					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size_t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,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710"/>
              <a:buNone/>
            </a:pP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					 </a:t>
            </a: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cudaMemcpyKind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kind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 )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-149733" lvl="1" marL="64008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Из начала каждой строки исходной матрицы копируется по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width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байтов. Всего копируется </a:t>
            </a:r>
            <a:r>
              <a:rPr lang="en-US" sz="1800">
                <a:solidFill>
                  <a:srgbClr val="00B050"/>
                </a:solidFill>
              </a:rPr>
              <a:t>width</a:t>
            </a:r>
            <a:r>
              <a:rPr lang="en-US" sz="1800">
                <a:solidFill>
                  <a:srgbClr val="07674D"/>
                </a:solidFill>
              </a:rPr>
              <a:t>*</a:t>
            </a:r>
            <a:r>
              <a:rPr lang="en-US" sz="1800">
                <a:solidFill>
                  <a:srgbClr val="00B050"/>
                </a:solidFill>
              </a:rPr>
              <a:t>height</a:t>
            </a:r>
            <a:r>
              <a:rPr lang="en-US" sz="1800"/>
              <a:t>  байтов, при этом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46888" lvl="1" marL="640080" rtl="0" algn="l">
              <a:spcBef>
                <a:spcPts val="360"/>
              </a:spcBef>
              <a:spcAft>
                <a:spcPts val="0"/>
              </a:spcAft>
              <a:buSzPts val="1530"/>
              <a:buChar char="⚫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Адрес строки с индексом </a:t>
            </a: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Row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определяется по фактической ширине: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71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-US" sz="1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src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en-US" sz="1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-US" sz="1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spitch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в матрице-источнике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71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8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*)</a:t>
            </a:r>
            <a:r>
              <a:rPr lang="en-US" sz="1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dst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en-US" sz="1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-US" sz="1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dpitch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i="1" lang="en-US" sz="1800">
                <a:latin typeface="Calibri"/>
                <a:ea typeface="Calibri"/>
                <a:cs typeface="Calibri"/>
                <a:sym typeface="Calibri"/>
              </a:rPr>
              <a:t>в матрице-получателе </a:t>
            </a:r>
            <a:endParaRPr i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64"/>
          <p:cNvSpPr txBox="1"/>
          <p:nvPr>
            <p:ph type="title"/>
          </p:nvPr>
        </p:nvSpPr>
        <p:spPr>
          <a:xfrm>
            <a:off x="457200" y="836712"/>
            <a:ext cx="8229600" cy="7943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02485C"/>
                </a:solidFill>
              </a:rPr>
              <a:t>Обращение к матрице по столбцам?</a:t>
            </a:r>
            <a:endParaRPr sz="4000">
              <a:solidFill>
                <a:srgbClr val="02485C"/>
              </a:solidFill>
            </a:endParaRPr>
          </a:p>
        </p:txBody>
      </p:sp>
      <p:sp>
        <p:nvSpPr>
          <p:cNvPr id="896" name="Google Shape;896;p64"/>
          <p:cNvSpPr txBox="1"/>
          <p:nvPr>
            <p:ph idx="1" type="body"/>
          </p:nvPr>
        </p:nvSpPr>
        <p:spPr>
          <a:xfrm>
            <a:off x="467091" y="1779147"/>
            <a:ext cx="8229600" cy="569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Матрица расположена по строкам, а обращение идёт по столбцам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97" name="Google Shape;897;p64"/>
          <p:cNvGraphicFramePr/>
          <p:nvPr/>
        </p:nvGraphicFramePr>
        <p:xfrm>
          <a:off x="199747" y="33569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{3E4306E9-9CB2-48C8-A883-EFD323853A41}</a:tableStyleId>
              </a:tblPr>
              <a:tblGrid>
                <a:gridCol w="2160250"/>
                <a:gridCol w="2160250"/>
                <a:gridCol w="2160250"/>
                <a:gridCol w="2160250"/>
              </a:tblGrid>
              <a:tr h="432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898" name="Google Shape;898;p64"/>
          <p:cNvSpPr/>
          <p:nvPr/>
        </p:nvSpPr>
        <p:spPr>
          <a:xfrm>
            <a:off x="2107959" y="3356992"/>
            <a:ext cx="252028" cy="388542"/>
          </a:xfrm>
          <a:prstGeom prst="rect">
            <a:avLst/>
          </a:prstGeom>
          <a:gradFill>
            <a:gsLst>
              <a:gs pos="0">
                <a:srgbClr val="87C2F1"/>
              </a:gs>
              <a:gs pos="43000">
                <a:srgbClr val="B6DAFC"/>
              </a:gs>
              <a:gs pos="93000">
                <a:srgbClr val="E8F2FE"/>
              </a:gs>
              <a:gs pos="100000">
                <a:srgbClr val="F6FB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73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99" name="Google Shape;899;p64"/>
          <p:cNvSpPr/>
          <p:nvPr/>
        </p:nvSpPr>
        <p:spPr>
          <a:xfrm>
            <a:off x="4250197" y="3356992"/>
            <a:ext cx="252028" cy="388542"/>
          </a:xfrm>
          <a:prstGeom prst="rect">
            <a:avLst/>
          </a:prstGeom>
          <a:gradFill>
            <a:gsLst>
              <a:gs pos="0">
                <a:srgbClr val="87C2F1"/>
              </a:gs>
              <a:gs pos="43000">
                <a:srgbClr val="B6DAFC"/>
              </a:gs>
              <a:gs pos="93000">
                <a:srgbClr val="E8F2FE"/>
              </a:gs>
              <a:gs pos="100000">
                <a:srgbClr val="F6FB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73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00" name="Google Shape;900;p64"/>
          <p:cNvSpPr/>
          <p:nvPr/>
        </p:nvSpPr>
        <p:spPr>
          <a:xfrm>
            <a:off x="8570677" y="3363067"/>
            <a:ext cx="252028" cy="388542"/>
          </a:xfrm>
          <a:prstGeom prst="rect">
            <a:avLst/>
          </a:prstGeom>
          <a:gradFill>
            <a:gsLst>
              <a:gs pos="0">
                <a:srgbClr val="87C2F1"/>
              </a:gs>
              <a:gs pos="43000">
                <a:srgbClr val="B6DAFC"/>
              </a:gs>
              <a:gs pos="93000">
                <a:srgbClr val="E8F2FE"/>
              </a:gs>
              <a:gs pos="100000">
                <a:srgbClr val="F6FB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73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01" name="Google Shape;901;p64"/>
          <p:cNvSpPr/>
          <p:nvPr/>
        </p:nvSpPr>
        <p:spPr>
          <a:xfrm>
            <a:off x="6410437" y="3356992"/>
            <a:ext cx="252028" cy="388542"/>
          </a:xfrm>
          <a:prstGeom prst="rect">
            <a:avLst/>
          </a:prstGeom>
          <a:gradFill>
            <a:gsLst>
              <a:gs pos="0">
                <a:srgbClr val="87C2F1"/>
              </a:gs>
              <a:gs pos="43000">
                <a:srgbClr val="B6DAFC"/>
              </a:gs>
              <a:gs pos="93000">
                <a:srgbClr val="E8F2FE"/>
              </a:gs>
              <a:gs pos="100000">
                <a:srgbClr val="F6FB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73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02" name="Google Shape;902;p64"/>
          <p:cNvSpPr txBox="1"/>
          <p:nvPr/>
        </p:nvSpPr>
        <p:spPr>
          <a:xfrm>
            <a:off x="1045927" y="2398553"/>
            <a:ext cx="27880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Обращения нитей варпа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3" name="Google Shape;903;p64"/>
          <p:cNvGrpSpPr/>
          <p:nvPr/>
        </p:nvGrpSpPr>
        <p:grpSpPr>
          <a:xfrm>
            <a:off x="1259632" y="2718212"/>
            <a:ext cx="6048672" cy="535413"/>
            <a:chOff x="-561620" y="2548731"/>
            <a:chExt cx="7620298" cy="1070827"/>
          </a:xfrm>
        </p:grpSpPr>
        <p:cxnSp>
          <p:nvCxnSpPr>
            <p:cNvPr id="904" name="Google Shape;904;p64"/>
            <p:cNvCxnSpPr/>
            <p:nvPr/>
          </p:nvCxnSpPr>
          <p:spPr>
            <a:xfrm flipH="1">
              <a:off x="-561620" y="2548731"/>
              <a:ext cx="1068748" cy="1070827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905" name="Google Shape;905;p64"/>
            <p:cNvCxnSpPr/>
            <p:nvPr/>
          </p:nvCxnSpPr>
          <p:spPr>
            <a:xfrm>
              <a:off x="665884" y="2548731"/>
              <a:ext cx="1039638" cy="1070827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906" name="Google Shape;906;p64"/>
            <p:cNvCxnSpPr/>
            <p:nvPr/>
          </p:nvCxnSpPr>
          <p:spPr>
            <a:xfrm>
              <a:off x="824640" y="2548731"/>
              <a:ext cx="3466930" cy="1070827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907" name="Google Shape;907;p64"/>
            <p:cNvCxnSpPr/>
            <p:nvPr/>
          </p:nvCxnSpPr>
          <p:spPr>
            <a:xfrm>
              <a:off x="1026161" y="2548731"/>
              <a:ext cx="6032517" cy="1070827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908" name="Google Shape;908;p64"/>
          <p:cNvSpPr/>
          <p:nvPr/>
        </p:nvSpPr>
        <p:spPr>
          <a:xfrm>
            <a:off x="4644007" y="2348880"/>
            <a:ext cx="392666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Каждая нить варпа обращается в свою строку к элементу в столбце j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p64"/>
          <p:cNvSpPr txBox="1"/>
          <p:nvPr/>
        </p:nvSpPr>
        <p:spPr>
          <a:xfrm>
            <a:off x="107504" y="3789040"/>
            <a:ext cx="4814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512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10" name="Google Shape;910;p64"/>
          <p:cNvSpPr txBox="1"/>
          <p:nvPr/>
        </p:nvSpPr>
        <p:spPr>
          <a:xfrm>
            <a:off x="2195736" y="3789040"/>
            <a:ext cx="7333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1024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11" name="Google Shape;911;p64"/>
          <p:cNvSpPr txBox="1"/>
          <p:nvPr/>
        </p:nvSpPr>
        <p:spPr>
          <a:xfrm>
            <a:off x="4427984" y="3805893"/>
            <a:ext cx="720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1536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12" name="Google Shape;912;p64"/>
          <p:cNvSpPr txBox="1"/>
          <p:nvPr/>
        </p:nvSpPr>
        <p:spPr>
          <a:xfrm>
            <a:off x="6588224" y="3805893"/>
            <a:ext cx="7200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2048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13" name="Google Shape;913;p64"/>
          <p:cNvSpPr txBox="1"/>
          <p:nvPr/>
        </p:nvSpPr>
        <p:spPr>
          <a:xfrm>
            <a:off x="840886" y="3796744"/>
            <a:ext cx="7843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512 + j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14" name="Google Shape;914;p64"/>
          <p:cNvSpPr txBox="1"/>
          <p:nvPr/>
        </p:nvSpPr>
        <p:spPr>
          <a:xfrm>
            <a:off x="2929118" y="3792892"/>
            <a:ext cx="8263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1024+j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15" name="Google Shape;915;p64"/>
          <p:cNvSpPr txBox="1"/>
          <p:nvPr/>
        </p:nvSpPr>
        <p:spPr>
          <a:xfrm>
            <a:off x="5161366" y="3809745"/>
            <a:ext cx="9228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1536+j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16" name="Google Shape;916;p64"/>
          <p:cNvSpPr txBox="1"/>
          <p:nvPr/>
        </p:nvSpPr>
        <p:spPr>
          <a:xfrm>
            <a:off x="7380312" y="3809745"/>
            <a:ext cx="8640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2048+j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17" name="Google Shape;917;p64"/>
          <p:cNvSpPr/>
          <p:nvPr/>
        </p:nvSpPr>
        <p:spPr>
          <a:xfrm>
            <a:off x="1115616" y="3356992"/>
            <a:ext cx="72008" cy="388542"/>
          </a:xfrm>
          <a:prstGeom prst="rect">
            <a:avLst/>
          </a:prstGeom>
          <a:gradFill>
            <a:gsLst>
              <a:gs pos="0">
                <a:srgbClr val="00ADB9"/>
              </a:gs>
              <a:gs pos="68000">
                <a:srgbClr val="60DEE7"/>
              </a:gs>
              <a:gs pos="100000">
                <a:srgbClr val="ADF3F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18" name="Google Shape;918;p64"/>
          <p:cNvSpPr/>
          <p:nvPr/>
        </p:nvSpPr>
        <p:spPr>
          <a:xfrm>
            <a:off x="3203848" y="3375474"/>
            <a:ext cx="72008" cy="388542"/>
          </a:xfrm>
          <a:prstGeom prst="rect">
            <a:avLst/>
          </a:prstGeom>
          <a:gradFill>
            <a:gsLst>
              <a:gs pos="0">
                <a:srgbClr val="00ADB9"/>
              </a:gs>
              <a:gs pos="68000">
                <a:srgbClr val="60DEE7"/>
              </a:gs>
              <a:gs pos="100000">
                <a:srgbClr val="ADF3F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19" name="Google Shape;919;p64"/>
          <p:cNvSpPr/>
          <p:nvPr/>
        </p:nvSpPr>
        <p:spPr>
          <a:xfrm>
            <a:off x="5292080" y="3363142"/>
            <a:ext cx="72008" cy="388542"/>
          </a:xfrm>
          <a:prstGeom prst="rect">
            <a:avLst/>
          </a:prstGeom>
          <a:gradFill>
            <a:gsLst>
              <a:gs pos="0">
                <a:srgbClr val="00ADB9"/>
              </a:gs>
              <a:gs pos="68000">
                <a:srgbClr val="60DEE7"/>
              </a:gs>
              <a:gs pos="100000">
                <a:srgbClr val="ADF3F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20" name="Google Shape;920;p64"/>
          <p:cNvSpPr/>
          <p:nvPr/>
        </p:nvSpPr>
        <p:spPr>
          <a:xfrm>
            <a:off x="7452320" y="3364105"/>
            <a:ext cx="72008" cy="388542"/>
          </a:xfrm>
          <a:prstGeom prst="rect">
            <a:avLst/>
          </a:prstGeom>
          <a:gradFill>
            <a:gsLst>
              <a:gs pos="0">
                <a:srgbClr val="00ADB9"/>
              </a:gs>
              <a:gs pos="68000">
                <a:srgbClr val="60DEE7"/>
              </a:gs>
              <a:gs pos="100000">
                <a:srgbClr val="ADF3F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21" name="Google Shape;921;p64"/>
          <p:cNvSpPr/>
          <p:nvPr/>
        </p:nvSpPr>
        <p:spPr>
          <a:xfrm>
            <a:off x="3834005" y="4233862"/>
            <a:ext cx="505847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Если матрица имеет размер больше 128 байт, то эти обращения ни за что не «влезут» в одну транзакцию!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65"/>
          <p:cNvSpPr txBox="1"/>
          <p:nvPr>
            <p:ph type="title"/>
          </p:nvPr>
        </p:nvSpPr>
        <p:spPr>
          <a:xfrm>
            <a:off x="457200" y="836712"/>
            <a:ext cx="8229600" cy="7943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ct val="100000"/>
              <a:buFont typeface="Calibri"/>
              <a:buNone/>
            </a:pPr>
            <a:r>
              <a:rPr lang="en-US" sz="4900">
                <a:solidFill>
                  <a:srgbClr val="02485C"/>
                </a:solidFill>
              </a:rPr>
              <a:t>Транспонировать</a:t>
            </a:r>
            <a:r>
              <a:rPr lang="en-US">
                <a:solidFill>
                  <a:srgbClr val="02485C"/>
                </a:solidFill>
              </a:rPr>
              <a:t>!</a:t>
            </a:r>
            <a:endParaRPr>
              <a:solidFill>
                <a:srgbClr val="02485C"/>
              </a:solidFill>
            </a:endParaRPr>
          </a:p>
        </p:txBody>
      </p:sp>
      <p:sp>
        <p:nvSpPr>
          <p:cNvPr id="927" name="Google Shape;927;p65"/>
          <p:cNvSpPr txBox="1"/>
          <p:nvPr/>
        </p:nvSpPr>
        <p:spPr>
          <a:xfrm>
            <a:off x="395536" y="2035021"/>
            <a:ext cx="8229600" cy="2448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280"/>
              <a:buFont typeface="Noto Sans Symbols"/>
              <a:buChar char="⚫"/>
            </a:pPr>
            <a:r>
              <a:rPr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Решение – хранить матрицу в транспонированном виде!</a:t>
            </a:r>
            <a:endParaRPr/>
          </a:p>
          <a:p>
            <a:pPr indent="-246888" lvl="1" marL="64008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этом случае обращения по столбцам превратятся в обращения к последовательным адресам </a:t>
            </a:r>
            <a:endParaRPr/>
          </a:p>
          <a:p>
            <a:pPr indent="-246888" lvl="1" marL="64008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⚫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Выделять память под транспонированную матрицу также через </a:t>
            </a:r>
            <a:r>
              <a:rPr b="0" i="0" lang="en-US" sz="20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cudaMallocPitch</a:t>
            </a:r>
            <a:endParaRPr b="0" i="0" sz="2000" u="none" cap="none" strike="noStrike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66"/>
          <p:cNvSpPr txBox="1"/>
          <p:nvPr>
            <p:ph type="title"/>
          </p:nvPr>
        </p:nvSpPr>
        <p:spPr>
          <a:xfrm>
            <a:off x="395536" y="836712"/>
            <a:ext cx="8229600" cy="65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2485C"/>
                </a:solidFill>
              </a:rPr>
              <a:t>Массивы структур?</a:t>
            </a:r>
            <a:endParaRPr sz="4400">
              <a:solidFill>
                <a:srgbClr val="02485C"/>
              </a:solidFill>
            </a:endParaRPr>
          </a:p>
        </p:txBody>
      </p:sp>
      <p:sp>
        <p:nvSpPr>
          <p:cNvPr id="933" name="Google Shape;933;p66"/>
          <p:cNvSpPr txBox="1"/>
          <p:nvPr>
            <p:ph idx="1" type="body"/>
          </p:nvPr>
        </p:nvSpPr>
        <p:spPr>
          <a:xfrm>
            <a:off x="457200" y="1935480"/>
            <a:ext cx="8229600" cy="2789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b="1"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int a;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int b;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int c;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b="1"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__global__ void</a:t>
            </a: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kernel(</a:t>
            </a:r>
            <a:r>
              <a:rPr b="1"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* arrayOfExamples) {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int idx = </a:t>
            </a:r>
            <a:r>
              <a:rPr b="1"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threadIdx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.x + </a:t>
            </a:r>
            <a:r>
              <a:rPr b="1"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blockIdx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.x * </a:t>
            </a:r>
            <a:r>
              <a:rPr b="1"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blockDim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.x;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arrayOfExamples[idx].c = 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     arrayOfExamples[idx].b + arrayOfExamples[idx].a;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934" name="Google Shape;934;p66"/>
          <p:cNvSpPr/>
          <p:nvPr/>
        </p:nvSpPr>
        <p:spPr>
          <a:xfrm>
            <a:off x="251520" y="6017931"/>
            <a:ext cx="288032" cy="360040"/>
          </a:xfrm>
          <a:prstGeom prst="rect">
            <a:avLst/>
          </a:prstGeom>
          <a:gradFill>
            <a:gsLst>
              <a:gs pos="0">
                <a:srgbClr val="87C2F1"/>
              </a:gs>
              <a:gs pos="43000">
                <a:srgbClr val="B6DAFC"/>
              </a:gs>
              <a:gs pos="93000">
                <a:srgbClr val="E8F2FE"/>
              </a:gs>
              <a:gs pos="100000">
                <a:srgbClr val="F6FB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73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35" name="Google Shape;935;p66"/>
          <p:cNvSpPr/>
          <p:nvPr/>
        </p:nvSpPr>
        <p:spPr>
          <a:xfrm>
            <a:off x="539552" y="6017931"/>
            <a:ext cx="288032" cy="360040"/>
          </a:xfrm>
          <a:prstGeom prst="rect">
            <a:avLst/>
          </a:prstGeom>
          <a:gradFill>
            <a:gsLst>
              <a:gs pos="0">
                <a:srgbClr val="87E9F1"/>
              </a:gs>
              <a:gs pos="43000">
                <a:srgbClr val="B6F8FC"/>
              </a:gs>
              <a:gs pos="93000">
                <a:srgbClr val="E8FCFE"/>
              </a:gs>
              <a:gs pos="100000">
                <a:srgbClr val="F6FF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36" name="Google Shape;936;p66"/>
          <p:cNvSpPr txBox="1"/>
          <p:nvPr/>
        </p:nvSpPr>
        <p:spPr>
          <a:xfrm>
            <a:off x="520426" y="4902007"/>
            <a:ext cx="28274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Обращения нитей варпа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937" name="Google Shape;937;p66"/>
          <p:cNvGrpSpPr/>
          <p:nvPr/>
        </p:nvGrpSpPr>
        <p:grpSpPr>
          <a:xfrm>
            <a:off x="683568" y="5271340"/>
            <a:ext cx="6497585" cy="779263"/>
            <a:chOff x="296114" y="2525743"/>
            <a:chExt cx="8185853" cy="1164757"/>
          </a:xfrm>
        </p:grpSpPr>
        <p:cxnSp>
          <p:nvCxnSpPr>
            <p:cNvPr id="938" name="Google Shape;938;p66"/>
            <p:cNvCxnSpPr>
              <a:endCxn id="935" idx="0"/>
            </p:cNvCxnSpPr>
            <p:nvPr/>
          </p:nvCxnSpPr>
          <p:spPr>
            <a:xfrm flipH="1">
              <a:off x="296114" y="2548765"/>
              <a:ext cx="301800" cy="1092900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939" name="Google Shape;939;p66"/>
            <p:cNvCxnSpPr>
              <a:endCxn id="940" idx="0"/>
            </p:cNvCxnSpPr>
            <p:nvPr/>
          </p:nvCxnSpPr>
          <p:spPr>
            <a:xfrm>
              <a:off x="931092" y="2560765"/>
              <a:ext cx="492300" cy="1080900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941" name="Google Shape;941;p66"/>
            <p:cNvCxnSpPr>
              <a:endCxn id="942" idx="0"/>
            </p:cNvCxnSpPr>
            <p:nvPr/>
          </p:nvCxnSpPr>
          <p:spPr>
            <a:xfrm>
              <a:off x="1265180" y="2560765"/>
              <a:ext cx="1259100" cy="1080900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943" name="Google Shape;943;p66"/>
            <p:cNvCxnSpPr>
              <a:endCxn id="944" idx="0"/>
            </p:cNvCxnSpPr>
            <p:nvPr/>
          </p:nvCxnSpPr>
          <p:spPr>
            <a:xfrm>
              <a:off x="1609122" y="2560765"/>
              <a:ext cx="1998900" cy="1080900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945" name="Google Shape;945;p66"/>
            <p:cNvCxnSpPr>
              <a:endCxn id="946" idx="0"/>
            </p:cNvCxnSpPr>
            <p:nvPr/>
          </p:nvCxnSpPr>
          <p:spPr>
            <a:xfrm>
              <a:off x="2382600" y="2560765"/>
              <a:ext cx="2320800" cy="1080900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947" name="Google Shape;947;p66"/>
            <p:cNvCxnSpPr>
              <a:endCxn id="948" idx="0"/>
            </p:cNvCxnSpPr>
            <p:nvPr/>
          </p:nvCxnSpPr>
          <p:spPr>
            <a:xfrm>
              <a:off x="2745554" y="2561000"/>
              <a:ext cx="3592200" cy="1129500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949" name="Google Shape;949;p66"/>
            <p:cNvCxnSpPr>
              <a:endCxn id="950" idx="0"/>
            </p:cNvCxnSpPr>
            <p:nvPr/>
          </p:nvCxnSpPr>
          <p:spPr>
            <a:xfrm>
              <a:off x="3108460" y="2548700"/>
              <a:ext cx="4301400" cy="1141800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951" name="Google Shape;951;p66"/>
            <p:cNvCxnSpPr>
              <a:endCxn id="952" idx="0"/>
            </p:cNvCxnSpPr>
            <p:nvPr/>
          </p:nvCxnSpPr>
          <p:spPr>
            <a:xfrm>
              <a:off x="3535567" y="2548700"/>
              <a:ext cx="4946400" cy="1141800"/>
            </a:xfrm>
            <a:prstGeom prst="straightConnector1">
              <a:avLst/>
            </a:prstGeom>
            <a:noFill/>
            <a:ln cap="flat" cmpd="sng" w="9525">
              <a:solidFill>
                <a:srgbClr val="075192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953" name="Google Shape;953;p66"/>
            <p:cNvSpPr txBox="1"/>
            <p:nvPr/>
          </p:nvSpPr>
          <p:spPr>
            <a:xfrm>
              <a:off x="1881217" y="2525743"/>
              <a:ext cx="41069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….</a:t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954" name="Google Shape;954;p66"/>
          <p:cNvSpPr txBox="1"/>
          <p:nvPr/>
        </p:nvSpPr>
        <p:spPr>
          <a:xfrm>
            <a:off x="5292080" y="4509120"/>
            <a:ext cx="324036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Обращение варпа в память будет выполняться в три транзакции -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256 лишних байтов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Google Shape;955;p66"/>
          <p:cNvSpPr/>
          <p:nvPr/>
        </p:nvSpPr>
        <p:spPr>
          <a:xfrm>
            <a:off x="827584" y="6017931"/>
            <a:ext cx="288032" cy="360040"/>
          </a:xfrm>
          <a:prstGeom prst="rect">
            <a:avLst/>
          </a:prstGeom>
          <a:gradFill>
            <a:gsLst>
              <a:gs pos="0">
                <a:srgbClr val="ABE49C"/>
              </a:gs>
              <a:gs pos="43000">
                <a:srgbClr val="CCF2C2"/>
              </a:gs>
              <a:gs pos="93000">
                <a:srgbClr val="EFFAEC"/>
              </a:gs>
              <a:gs pos="100000">
                <a:srgbClr val="F7FFF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59944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56" name="Google Shape;956;p66"/>
          <p:cNvSpPr/>
          <p:nvPr/>
        </p:nvSpPr>
        <p:spPr>
          <a:xfrm>
            <a:off x="1146306" y="6017931"/>
            <a:ext cx="288032" cy="360040"/>
          </a:xfrm>
          <a:prstGeom prst="rect">
            <a:avLst/>
          </a:prstGeom>
          <a:gradFill>
            <a:gsLst>
              <a:gs pos="0">
                <a:srgbClr val="87C2F1"/>
              </a:gs>
              <a:gs pos="43000">
                <a:srgbClr val="B6DAFC"/>
              </a:gs>
              <a:gs pos="93000">
                <a:srgbClr val="E8F2FE"/>
              </a:gs>
              <a:gs pos="100000">
                <a:srgbClr val="F6FB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73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40" name="Google Shape;940;p66"/>
          <p:cNvSpPr/>
          <p:nvPr/>
        </p:nvSpPr>
        <p:spPr>
          <a:xfrm>
            <a:off x="1434338" y="6017931"/>
            <a:ext cx="288032" cy="360040"/>
          </a:xfrm>
          <a:prstGeom prst="rect">
            <a:avLst/>
          </a:prstGeom>
          <a:gradFill>
            <a:gsLst>
              <a:gs pos="0">
                <a:srgbClr val="87E9F1"/>
              </a:gs>
              <a:gs pos="43000">
                <a:srgbClr val="B6F8FC"/>
              </a:gs>
              <a:gs pos="93000">
                <a:srgbClr val="E8FCFE"/>
              </a:gs>
              <a:gs pos="100000">
                <a:srgbClr val="F6FF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57" name="Google Shape;957;p66"/>
          <p:cNvSpPr/>
          <p:nvPr/>
        </p:nvSpPr>
        <p:spPr>
          <a:xfrm>
            <a:off x="1722370" y="6017931"/>
            <a:ext cx="288032" cy="360040"/>
          </a:xfrm>
          <a:prstGeom prst="rect">
            <a:avLst/>
          </a:prstGeom>
          <a:gradFill>
            <a:gsLst>
              <a:gs pos="0">
                <a:srgbClr val="ABE49C"/>
              </a:gs>
              <a:gs pos="43000">
                <a:srgbClr val="CCF2C2"/>
              </a:gs>
              <a:gs pos="93000">
                <a:srgbClr val="EFFAEC"/>
              </a:gs>
              <a:gs pos="100000">
                <a:srgbClr val="F7FFF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59944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58" name="Google Shape;958;p66"/>
          <p:cNvSpPr/>
          <p:nvPr/>
        </p:nvSpPr>
        <p:spPr>
          <a:xfrm>
            <a:off x="2020144" y="6017931"/>
            <a:ext cx="288032" cy="360040"/>
          </a:xfrm>
          <a:prstGeom prst="rect">
            <a:avLst/>
          </a:prstGeom>
          <a:gradFill>
            <a:gsLst>
              <a:gs pos="0">
                <a:srgbClr val="87C2F1"/>
              </a:gs>
              <a:gs pos="43000">
                <a:srgbClr val="B6DAFC"/>
              </a:gs>
              <a:gs pos="93000">
                <a:srgbClr val="E8F2FE"/>
              </a:gs>
              <a:gs pos="100000">
                <a:srgbClr val="F6FB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73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42" name="Google Shape;942;p66"/>
          <p:cNvSpPr/>
          <p:nvPr/>
        </p:nvSpPr>
        <p:spPr>
          <a:xfrm>
            <a:off x="2308176" y="6017931"/>
            <a:ext cx="288032" cy="360040"/>
          </a:xfrm>
          <a:prstGeom prst="rect">
            <a:avLst/>
          </a:prstGeom>
          <a:gradFill>
            <a:gsLst>
              <a:gs pos="0">
                <a:srgbClr val="87E9F1"/>
              </a:gs>
              <a:gs pos="43000">
                <a:srgbClr val="B6F8FC"/>
              </a:gs>
              <a:gs pos="93000">
                <a:srgbClr val="E8FCFE"/>
              </a:gs>
              <a:gs pos="100000">
                <a:srgbClr val="F6FF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59" name="Google Shape;959;p66"/>
          <p:cNvSpPr/>
          <p:nvPr/>
        </p:nvSpPr>
        <p:spPr>
          <a:xfrm>
            <a:off x="2596208" y="6017931"/>
            <a:ext cx="288032" cy="360040"/>
          </a:xfrm>
          <a:prstGeom prst="rect">
            <a:avLst/>
          </a:prstGeom>
          <a:gradFill>
            <a:gsLst>
              <a:gs pos="0">
                <a:srgbClr val="ABE49C"/>
              </a:gs>
              <a:gs pos="43000">
                <a:srgbClr val="CCF2C2"/>
              </a:gs>
              <a:gs pos="93000">
                <a:srgbClr val="EFFAEC"/>
              </a:gs>
              <a:gs pos="100000">
                <a:srgbClr val="F7FFF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59944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60" name="Google Shape;960;p66"/>
          <p:cNvSpPr/>
          <p:nvPr/>
        </p:nvSpPr>
        <p:spPr>
          <a:xfrm>
            <a:off x="2880373" y="6017931"/>
            <a:ext cx="288032" cy="360040"/>
          </a:xfrm>
          <a:prstGeom prst="rect">
            <a:avLst/>
          </a:prstGeom>
          <a:gradFill>
            <a:gsLst>
              <a:gs pos="0">
                <a:srgbClr val="87C2F1"/>
              </a:gs>
              <a:gs pos="43000">
                <a:srgbClr val="B6DAFC"/>
              </a:gs>
              <a:gs pos="93000">
                <a:srgbClr val="E8F2FE"/>
              </a:gs>
              <a:gs pos="100000">
                <a:srgbClr val="F6FB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73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44" name="Google Shape;944;p66"/>
          <p:cNvSpPr/>
          <p:nvPr/>
        </p:nvSpPr>
        <p:spPr>
          <a:xfrm>
            <a:off x="3168405" y="6017931"/>
            <a:ext cx="288032" cy="360040"/>
          </a:xfrm>
          <a:prstGeom prst="rect">
            <a:avLst/>
          </a:prstGeom>
          <a:gradFill>
            <a:gsLst>
              <a:gs pos="0">
                <a:srgbClr val="87E9F1"/>
              </a:gs>
              <a:gs pos="43000">
                <a:srgbClr val="B6F8FC"/>
              </a:gs>
              <a:gs pos="93000">
                <a:srgbClr val="E8FCFE"/>
              </a:gs>
              <a:gs pos="100000">
                <a:srgbClr val="F6FF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61" name="Google Shape;961;p66"/>
          <p:cNvSpPr/>
          <p:nvPr/>
        </p:nvSpPr>
        <p:spPr>
          <a:xfrm>
            <a:off x="3456437" y="6017931"/>
            <a:ext cx="288032" cy="360040"/>
          </a:xfrm>
          <a:prstGeom prst="rect">
            <a:avLst/>
          </a:prstGeom>
          <a:gradFill>
            <a:gsLst>
              <a:gs pos="0">
                <a:srgbClr val="ABE49C"/>
              </a:gs>
              <a:gs pos="43000">
                <a:srgbClr val="CCF2C2"/>
              </a:gs>
              <a:gs pos="93000">
                <a:srgbClr val="EFFAEC"/>
              </a:gs>
              <a:gs pos="100000">
                <a:srgbClr val="F7FFF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59944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62" name="Google Shape;962;p66"/>
          <p:cNvSpPr/>
          <p:nvPr/>
        </p:nvSpPr>
        <p:spPr>
          <a:xfrm>
            <a:off x="3749838" y="6017931"/>
            <a:ext cx="288032" cy="360040"/>
          </a:xfrm>
          <a:prstGeom prst="rect">
            <a:avLst/>
          </a:prstGeom>
          <a:gradFill>
            <a:gsLst>
              <a:gs pos="0">
                <a:srgbClr val="87C2F1"/>
              </a:gs>
              <a:gs pos="43000">
                <a:srgbClr val="B6DAFC"/>
              </a:gs>
              <a:gs pos="93000">
                <a:srgbClr val="E8F2FE"/>
              </a:gs>
              <a:gs pos="100000">
                <a:srgbClr val="F6FB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73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46" name="Google Shape;946;p66"/>
          <p:cNvSpPr/>
          <p:nvPr/>
        </p:nvSpPr>
        <p:spPr>
          <a:xfrm>
            <a:off x="4037870" y="6017931"/>
            <a:ext cx="288032" cy="360040"/>
          </a:xfrm>
          <a:prstGeom prst="rect">
            <a:avLst/>
          </a:prstGeom>
          <a:gradFill>
            <a:gsLst>
              <a:gs pos="0">
                <a:srgbClr val="87E9F1"/>
              </a:gs>
              <a:gs pos="43000">
                <a:srgbClr val="B6F8FC"/>
              </a:gs>
              <a:gs pos="93000">
                <a:srgbClr val="E8FCFE"/>
              </a:gs>
              <a:gs pos="100000">
                <a:srgbClr val="F6FF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63" name="Google Shape;963;p66"/>
          <p:cNvSpPr/>
          <p:nvPr/>
        </p:nvSpPr>
        <p:spPr>
          <a:xfrm>
            <a:off x="4325902" y="6017931"/>
            <a:ext cx="288032" cy="360040"/>
          </a:xfrm>
          <a:prstGeom prst="rect">
            <a:avLst/>
          </a:prstGeom>
          <a:gradFill>
            <a:gsLst>
              <a:gs pos="0">
                <a:srgbClr val="ABE49C"/>
              </a:gs>
              <a:gs pos="43000">
                <a:srgbClr val="CCF2C2"/>
              </a:gs>
              <a:gs pos="93000">
                <a:srgbClr val="EFFAEC"/>
              </a:gs>
              <a:gs pos="100000">
                <a:srgbClr val="F7FFF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59944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64" name="Google Shape;964;p66"/>
          <p:cNvSpPr txBox="1"/>
          <p:nvPr/>
        </p:nvSpPr>
        <p:spPr>
          <a:xfrm>
            <a:off x="4669913" y="6032047"/>
            <a:ext cx="362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…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65" name="Google Shape;965;p66"/>
          <p:cNvSpPr/>
          <p:nvPr/>
        </p:nvSpPr>
        <p:spPr>
          <a:xfrm>
            <a:off x="5047119" y="6050603"/>
            <a:ext cx="288032" cy="360040"/>
          </a:xfrm>
          <a:prstGeom prst="rect">
            <a:avLst/>
          </a:prstGeom>
          <a:gradFill>
            <a:gsLst>
              <a:gs pos="0">
                <a:srgbClr val="87C2F1"/>
              </a:gs>
              <a:gs pos="43000">
                <a:srgbClr val="B6DAFC"/>
              </a:gs>
              <a:gs pos="93000">
                <a:srgbClr val="E8F2FE"/>
              </a:gs>
              <a:gs pos="100000">
                <a:srgbClr val="F6FB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73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48" name="Google Shape;948;p66"/>
          <p:cNvSpPr/>
          <p:nvPr/>
        </p:nvSpPr>
        <p:spPr>
          <a:xfrm>
            <a:off x="5335151" y="6050603"/>
            <a:ext cx="288032" cy="360040"/>
          </a:xfrm>
          <a:prstGeom prst="rect">
            <a:avLst/>
          </a:prstGeom>
          <a:gradFill>
            <a:gsLst>
              <a:gs pos="0">
                <a:srgbClr val="87E9F1"/>
              </a:gs>
              <a:gs pos="43000">
                <a:srgbClr val="B6F8FC"/>
              </a:gs>
              <a:gs pos="93000">
                <a:srgbClr val="E8FCFE"/>
              </a:gs>
              <a:gs pos="100000">
                <a:srgbClr val="F6FF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66" name="Google Shape;966;p66"/>
          <p:cNvSpPr/>
          <p:nvPr/>
        </p:nvSpPr>
        <p:spPr>
          <a:xfrm>
            <a:off x="5623183" y="6050603"/>
            <a:ext cx="288032" cy="360040"/>
          </a:xfrm>
          <a:prstGeom prst="rect">
            <a:avLst/>
          </a:prstGeom>
          <a:gradFill>
            <a:gsLst>
              <a:gs pos="0">
                <a:srgbClr val="ABE49C"/>
              </a:gs>
              <a:gs pos="43000">
                <a:srgbClr val="CCF2C2"/>
              </a:gs>
              <a:gs pos="93000">
                <a:srgbClr val="EFFAEC"/>
              </a:gs>
              <a:gs pos="100000">
                <a:srgbClr val="F7FFF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59944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67" name="Google Shape;967;p66"/>
          <p:cNvSpPr/>
          <p:nvPr/>
        </p:nvSpPr>
        <p:spPr>
          <a:xfrm>
            <a:off x="5898112" y="6050603"/>
            <a:ext cx="288032" cy="360040"/>
          </a:xfrm>
          <a:prstGeom prst="rect">
            <a:avLst/>
          </a:prstGeom>
          <a:gradFill>
            <a:gsLst>
              <a:gs pos="0">
                <a:srgbClr val="87C2F1"/>
              </a:gs>
              <a:gs pos="43000">
                <a:srgbClr val="B6DAFC"/>
              </a:gs>
              <a:gs pos="93000">
                <a:srgbClr val="E8F2FE"/>
              </a:gs>
              <a:gs pos="100000">
                <a:srgbClr val="F6FB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73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50" name="Google Shape;950;p66"/>
          <p:cNvSpPr/>
          <p:nvPr/>
        </p:nvSpPr>
        <p:spPr>
          <a:xfrm>
            <a:off x="6186144" y="6050603"/>
            <a:ext cx="288032" cy="360040"/>
          </a:xfrm>
          <a:prstGeom prst="rect">
            <a:avLst/>
          </a:prstGeom>
          <a:gradFill>
            <a:gsLst>
              <a:gs pos="0">
                <a:srgbClr val="87E9F1"/>
              </a:gs>
              <a:gs pos="43000">
                <a:srgbClr val="B6F8FC"/>
              </a:gs>
              <a:gs pos="93000">
                <a:srgbClr val="E8FCFE"/>
              </a:gs>
              <a:gs pos="100000">
                <a:srgbClr val="F6FF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68" name="Google Shape;968;p66"/>
          <p:cNvSpPr/>
          <p:nvPr/>
        </p:nvSpPr>
        <p:spPr>
          <a:xfrm>
            <a:off x="6474176" y="6050603"/>
            <a:ext cx="288032" cy="360040"/>
          </a:xfrm>
          <a:prstGeom prst="rect">
            <a:avLst/>
          </a:prstGeom>
          <a:gradFill>
            <a:gsLst>
              <a:gs pos="0">
                <a:srgbClr val="ABE49C"/>
              </a:gs>
              <a:gs pos="43000">
                <a:srgbClr val="CCF2C2"/>
              </a:gs>
              <a:gs pos="93000">
                <a:srgbClr val="EFFAEC"/>
              </a:gs>
              <a:gs pos="100000">
                <a:srgbClr val="F7FFF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59944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69" name="Google Shape;969;p66"/>
          <p:cNvSpPr/>
          <p:nvPr/>
        </p:nvSpPr>
        <p:spPr>
          <a:xfrm>
            <a:off x="6749105" y="6050603"/>
            <a:ext cx="288032" cy="360040"/>
          </a:xfrm>
          <a:prstGeom prst="rect">
            <a:avLst/>
          </a:prstGeom>
          <a:gradFill>
            <a:gsLst>
              <a:gs pos="0">
                <a:srgbClr val="87C2F1"/>
              </a:gs>
              <a:gs pos="43000">
                <a:srgbClr val="B6DAFC"/>
              </a:gs>
              <a:gs pos="93000">
                <a:srgbClr val="E8F2FE"/>
              </a:gs>
              <a:gs pos="100000">
                <a:srgbClr val="F6FB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73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52" name="Google Shape;952;p66"/>
          <p:cNvSpPr/>
          <p:nvPr/>
        </p:nvSpPr>
        <p:spPr>
          <a:xfrm>
            <a:off x="7037137" y="6050603"/>
            <a:ext cx="288032" cy="360040"/>
          </a:xfrm>
          <a:prstGeom prst="rect">
            <a:avLst/>
          </a:prstGeom>
          <a:gradFill>
            <a:gsLst>
              <a:gs pos="0">
                <a:srgbClr val="87E9F1"/>
              </a:gs>
              <a:gs pos="43000">
                <a:srgbClr val="B6F8FC"/>
              </a:gs>
              <a:gs pos="93000">
                <a:srgbClr val="E8FCFE"/>
              </a:gs>
              <a:gs pos="100000">
                <a:srgbClr val="F6FF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70" name="Google Shape;970;p66"/>
          <p:cNvSpPr/>
          <p:nvPr/>
        </p:nvSpPr>
        <p:spPr>
          <a:xfrm>
            <a:off x="7325169" y="6050603"/>
            <a:ext cx="288032" cy="360040"/>
          </a:xfrm>
          <a:prstGeom prst="rect">
            <a:avLst/>
          </a:prstGeom>
          <a:gradFill>
            <a:gsLst>
              <a:gs pos="0">
                <a:srgbClr val="ABE49C"/>
              </a:gs>
              <a:gs pos="43000">
                <a:srgbClr val="CCF2C2"/>
              </a:gs>
              <a:gs pos="93000">
                <a:srgbClr val="EFFAEC"/>
              </a:gs>
              <a:gs pos="100000">
                <a:srgbClr val="F7FFF7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599445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67"/>
          <p:cNvSpPr txBox="1"/>
          <p:nvPr>
            <p:ph type="title"/>
          </p:nvPr>
        </p:nvSpPr>
        <p:spPr>
          <a:xfrm>
            <a:off x="457200" y="764704"/>
            <a:ext cx="8229600" cy="7943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2485C"/>
                </a:solidFill>
              </a:rPr>
              <a:t>Структура с массивами!</a:t>
            </a:r>
            <a:endParaRPr sz="4400">
              <a:solidFill>
                <a:srgbClr val="02485C"/>
              </a:solidFill>
            </a:endParaRPr>
          </a:p>
        </p:txBody>
      </p:sp>
      <p:sp>
        <p:nvSpPr>
          <p:cNvPr id="976" name="Google Shape;976;p67"/>
          <p:cNvSpPr txBox="1"/>
          <p:nvPr>
            <p:ph idx="1" type="body"/>
          </p:nvPr>
        </p:nvSpPr>
        <p:spPr>
          <a:xfrm>
            <a:off x="457200" y="1935480"/>
            <a:ext cx="8229600" cy="2789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b="1"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int *a;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int *b;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int *c;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b="1"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__global__ void</a:t>
            </a: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kernel(</a:t>
            </a:r>
            <a:r>
              <a:rPr b="1"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arrayOfExamples) {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int idx = </a:t>
            </a:r>
            <a:r>
              <a:rPr b="1"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threadIdx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.x + </a:t>
            </a:r>
            <a:r>
              <a:rPr b="1"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blockIdx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.x * </a:t>
            </a:r>
            <a:r>
              <a:rPr b="1"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blockDim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.x;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arrayOfExamples.c[idx] = 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     arrayOfExamples.b[idx] + arrayOfExamples.a[idx];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977" name="Google Shape;977;p67"/>
          <p:cNvSpPr/>
          <p:nvPr/>
        </p:nvSpPr>
        <p:spPr>
          <a:xfrm>
            <a:off x="175263" y="5654873"/>
            <a:ext cx="288032" cy="360040"/>
          </a:xfrm>
          <a:prstGeom prst="rect">
            <a:avLst/>
          </a:prstGeom>
          <a:gradFill>
            <a:gsLst>
              <a:gs pos="0">
                <a:srgbClr val="87C2F1"/>
              </a:gs>
              <a:gs pos="43000">
                <a:srgbClr val="B6DAFC"/>
              </a:gs>
              <a:gs pos="93000">
                <a:srgbClr val="E8F2FE"/>
              </a:gs>
              <a:gs pos="100000">
                <a:srgbClr val="F6FB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73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78" name="Google Shape;978;p67"/>
          <p:cNvSpPr txBox="1"/>
          <p:nvPr/>
        </p:nvSpPr>
        <p:spPr>
          <a:xfrm>
            <a:off x="1969735" y="4786119"/>
            <a:ext cx="28274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Обращения нитей варпа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79" name="Google Shape;979;p67"/>
          <p:cNvSpPr txBox="1"/>
          <p:nvPr/>
        </p:nvSpPr>
        <p:spPr>
          <a:xfrm>
            <a:off x="5292080" y="4509120"/>
            <a:ext cx="324036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Обращение варпа в память будет выполняться за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одну транзакцию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p67"/>
          <p:cNvSpPr/>
          <p:nvPr/>
        </p:nvSpPr>
        <p:spPr>
          <a:xfrm>
            <a:off x="471679" y="5657891"/>
            <a:ext cx="288032" cy="360040"/>
          </a:xfrm>
          <a:prstGeom prst="rect">
            <a:avLst/>
          </a:prstGeom>
          <a:gradFill>
            <a:gsLst>
              <a:gs pos="0">
                <a:srgbClr val="87C2F1"/>
              </a:gs>
              <a:gs pos="43000">
                <a:srgbClr val="B6DAFC"/>
              </a:gs>
              <a:gs pos="93000">
                <a:srgbClr val="E8F2FE"/>
              </a:gs>
              <a:gs pos="100000">
                <a:srgbClr val="F6FB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73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81" name="Google Shape;981;p67"/>
          <p:cNvSpPr/>
          <p:nvPr/>
        </p:nvSpPr>
        <p:spPr>
          <a:xfrm>
            <a:off x="773633" y="5656303"/>
            <a:ext cx="288032" cy="360040"/>
          </a:xfrm>
          <a:prstGeom prst="rect">
            <a:avLst/>
          </a:prstGeom>
          <a:gradFill>
            <a:gsLst>
              <a:gs pos="0">
                <a:srgbClr val="87C2F1"/>
              </a:gs>
              <a:gs pos="43000">
                <a:srgbClr val="B6DAFC"/>
              </a:gs>
              <a:gs pos="93000">
                <a:srgbClr val="E8F2FE"/>
              </a:gs>
              <a:gs pos="100000">
                <a:srgbClr val="F6FB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73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82" name="Google Shape;982;p67"/>
          <p:cNvSpPr/>
          <p:nvPr/>
        </p:nvSpPr>
        <p:spPr>
          <a:xfrm>
            <a:off x="1070049" y="5659321"/>
            <a:ext cx="288032" cy="360040"/>
          </a:xfrm>
          <a:prstGeom prst="rect">
            <a:avLst/>
          </a:prstGeom>
          <a:gradFill>
            <a:gsLst>
              <a:gs pos="0">
                <a:srgbClr val="87C2F1"/>
              </a:gs>
              <a:gs pos="43000">
                <a:srgbClr val="B6DAFC"/>
              </a:gs>
              <a:gs pos="93000">
                <a:srgbClr val="E8F2FE"/>
              </a:gs>
              <a:gs pos="100000">
                <a:srgbClr val="F6FB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73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83" name="Google Shape;983;p67"/>
          <p:cNvSpPr/>
          <p:nvPr/>
        </p:nvSpPr>
        <p:spPr>
          <a:xfrm>
            <a:off x="1349697" y="5661248"/>
            <a:ext cx="288032" cy="360040"/>
          </a:xfrm>
          <a:prstGeom prst="rect">
            <a:avLst/>
          </a:prstGeom>
          <a:gradFill>
            <a:gsLst>
              <a:gs pos="0">
                <a:srgbClr val="87C2F1"/>
              </a:gs>
              <a:gs pos="43000">
                <a:srgbClr val="B6DAFC"/>
              </a:gs>
              <a:gs pos="93000">
                <a:srgbClr val="E8F2FE"/>
              </a:gs>
              <a:gs pos="100000">
                <a:srgbClr val="F6FB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73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84" name="Google Shape;984;p67"/>
          <p:cNvSpPr/>
          <p:nvPr/>
        </p:nvSpPr>
        <p:spPr>
          <a:xfrm>
            <a:off x="1646113" y="5664266"/>
            <a:ext cx="288032" cy="360040"/>
          </a:xfrm>
          <a:prstGeom prst="rect">
            <a:avLst/>
          </a:prstGeom>
          <a:gradFill>
            <a:gsLst>
              <a:gs pos="0">
                <a:srgbClr val="87C2F1"/>
              </a:gs>
              <a:gs pos="43000">
                <a:srgbClr val="B6DAFC"/>
              </a:gs>
              <a:gs pos="93000">
                <a:srgbClr val="E8F2FE"/>
              </a:gs>
              <a:gs pos="100000">
                <a:srgbClr val="F6FB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73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85" name="Google Shape;985;p67"/>
          <p:cNvSpPr/>
          <p:nvPr/>
        </p:nvSpPr>
        <p:spPr>
          <a:xfrm>
            <a:off x="1934145" y="5661248"/>
            <a:ext cx="288032" cy="360040"/>
          </a:xfrm>
          <a:prstGeom prst="rect">
            <a:avLst/>
          </a:prstGeom>
          <a:gradFill>
            <a:gsLst>
              <a:gs pos="0">
                <a:srgbClr val="87C2F1"/>
              </a:gs>
              <a:gs pos="43000">
                <a:srgbClr val="B6DAFC"/>
              </a:gs>
              <a:gs pos="93000">
                <a:srgbClr val="E8F2FE"/>
              </a:gs>
              <a:gs pos="100000">
                <a:srgbClr val="F6FB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73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86" name="Google Shape;986;p67"/>
          <p:cNvSpPr txBox="1"/>
          <p:nvPr/>
        </p:nvSpPr>
        <p:spPr>
          <a:xfrm>
            <a:off x="2267744" y="5664266"/>
            <a:ext cx="362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…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87" name="Google Shape;987;p67"/>
          <p:cNvSpPr/>
          <p:nvPr/>
        </p:nvSpPr>
        <p:spPr>
          <a:xfrm>
            <a:off x="2669102" y="5693700"/>
            <a:ext cx="288032" cy="360040"/>
          </a:xfrm>
          <a:prstGeom prst="rect">
            <a:avLst/>
          </a:prstGeom>
          <a:gradFill>
            <a:gsLst>
              <a:gs pos="0">
                <a:srgbClr val="87E9F1"/>
              </a:gs>
              <a:gs pos="43000">
                <a:srgbClr val="B6F8FC"/>
              </a:gs>
              <a:gs pos="93000">
                <a:srgbClr val="E8FCFE"/>
              </a:gs>
              <a:gs pos="100000">
                <a:srgbClr val="F6FF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88" name="Google Shape;988;p67"/>
          <p:cNvSpPr/>
          <p:nvPr/>
        </p:nvSpPr>
        <p:spPr>
          <a:xfrm>
            <a:off x="2965518" y="5696718"/>
            <a:ext cx="288032" cy="360040"/>
          </a:xfrm>
          <a:prstGeom prst="rect">
            <a:avLst/>
          </a:prstGeom>
          <a:gradFill>
            <a:gsLst>
              <a:gs pos="0">
                <a:srgbClr val="87E9F1"/>
              </a:gs>
              <a:gs pos="43000">
                <a:srgbClr val="B6F8FC"/>
              </a:gs>
              <a:gs pos="93000">
                <a:srgbClr val="E8FCFE"/>
              </a:gs>
              <a:gs pos="100000">
                <a:srgbClr val="F6FF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89" name="Google Shape;989;p67"/>
          <p:cNvSpPr/>
          <p:nvPr/>
        </p:nvSpPr>
        <p:spPr>
          <a:xfrm>
            <a:off x="3267472" y="5695130"/>
            <a:ext cx="288032" cy="360040"/>
          </a:xfrm>
          <a:prstGeom prst="rect">
            <a:avLst/>
          </a:prstGeom>
          <a:gradFill>
            <a:gsLst>
              <a:gs pos="0">
                <a:srgbClr val="87E9F1"/>
              </a:gs>
              <a:gs pos="43000">
                <a:srgbClr val="B6F8FC"/>
              </a:gs>
              <a:gs pos="93000">
                <a:srgbClr val="E8FCFE"/>
              </a:gs>
              <a:gs pos="100000">
                <a:srgbClr val="F6FF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90" name="Google Shape;990;p67"/>
          <p:cNvSpPr/>
          <p:nvPr/>
        </p:nvSpPr>
        <p:spPr>
          <a:xfrm>
            <a:off x="3563888" y="5698148"/>
            <a:ext cx="288032" cy="360040"/>
          </a:xfrm>
          <a:prstGeom prst="rect">
            <a:avLst/>
          </a:prstGeom>
          <a:gradFill>
            <a:gsLst>
              <a:gs pos="0">
                <a:srgbClr val="87E9F1"/>
              </a:gs>
              <a:gs pos="43000">
                <a:srgbClr val="B6F8FC"/>
              </a:gs>
              <a:gs pos="93000">
                <a:srgbClr val="E8FCFE"/>
              </a:gs>
              <a:gs pos="100000">
                <a:srgbClr val="F6FF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91" name="Google Shape;991;p67"/>
          <p:cNvSpPr/>
          <p:nvPr/>
        </p:nvSpPr>
        <p:spPr>
          <a:xfrm>
            <a:off x="3843536" y="5700075"/>
            <a:ext cx="288032" cy="360040"/>
          </a:xfrm>
          <a:prstGeom prst="rect">
            <a:avLst/>
          </a:prstGeom>
          <a:gradFill>
            <a:gsLst>
              <a:gs pos="0">
                <a:srgbClr val="87E9F1"/>
              </a:gs>
              <a:gs pos="43000">
                <a:srgbClr val="B6F8FC"/>
              </a:gs>
              <a:gs pos="93000">
                <a:srgbClr val="E8FCFE"/>
              </a:gs>
              <a:gs pos="100000">
                <a:srgbClr val="F6FF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92" name="Google Shape;992;p67"/>
          <p:cNvSpPr/>
          <p:nvPr/>
        </p:nvSpPr>
        <p:spPr>
          <a:xfrm>
            <a:off x="4139952" y="5703093"/>
            <a:ext cx="288032" cy="360040"/>
          </a:xfrm>
          <a:prstGeom prst="rect">
            <a:avLst/>
          </a:prstGeom>
          <a:gradFill>
            <a:gsLst>
              <a:gs pos="0">
                <a:srgbClr val="87E9F1"/>
              </a:gs>
              <a:gs pos="43000">
                <a:srgbClr val="B6F8FC"/>
              </a:gs>
              <a:gs pos="93000">
                <a:srgbClr val="E8FCFE"/>
              </a:gs>
              <a:gs pos="100000">
                <a:srgbClr val="F6FF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93" name="Google Shape;993;p67"/>
          <p:cNvSpPr/>
          <p:nvPr/>
        </p:nvSpPr>
        <p:spPr>
          <a:xfrm>
            <a:off x="4427984" y="5700075"/>
            <a:ext cx="288032" cy="360040"/>
          </a:xfrm>
          <a:prstGeom prst="rect">
            <a:avLst/>
          </a:prstGeom>
          <a:gradFill>
            <a:gsLst>
              <a:gs pos="0">
                <a:srgbClr val="87E9F1"/>
              </a:gs>
              <a:gs pos="43000">
                <a:srgbClr val="B6F8FC"/>
              </a:gs>
              <a:gs pos="93000">
                <a:srgbClr val="E8FCFE"/>
              </a:gs>
              <a:gs pos="100000">
                <a:srgbClr val="F6FF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94" name="Google Shape;994;p67"/>
          <p:cNvSpPr/>
          <p:nvPr/>
        </p:nvSpPr>
        <p:spPr>
          <a:xfrm>
            <a:off x="5148064" y="5723863"/>
            <a:ext cx="288032" cy="360040"/>
          </a:xfrm>
          <a:prstGeom prst="rect">
            <a:avLst/>
          </a:prstGeom>
          <a:gradFill>
            <a:gsLst>
              <a:gs pos="0">
                <a:srgbClr val="88EAC1"/>
              </a:gs>
              <a:gs pos="43000">
                <a:srgbClr val="B7F7DB"/>
              </a:gs>
              <a:gs pos="93000">
                <a:srgbClr val="E9FCF3"/>
              </a:gs>
              <a:gs pos="100000">
                <a:srgbClr val="F6FFFB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8997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95" name="Google Shape;995;p67"/>
          <p:cNvSpPr/>
          <p:nvPr/>
        </p:nvSpPr>
        <p:spPr>
          <a:xfrm>
            <a:off x="5444480" y="5726881"/>
            <a:ext cx="288032" cy="360040"/>
          </a:xfrm>
          <a:prstGeom prst="rect">
            <a:avLst/>
          </a:prstGeom>
          <a:gradFill>
            <a:gsLst>
              <a:gs pos="0">
                <a:srgbClr val="88EAC1"/>
              </a:gs>
              <a:gs pos="43000">
                <a:srgbClr val="B7F7DB"/>
              </a:gs>
              <a:gs pos="93000">
                <a:srgbClr val="E9FCF3"/>
              </a:gs>
              <a:gs pos="100000">
                <a:srgbClr val="F6FFFB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8997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96" name="Google Shape;996;p67"/>
          <p:cNvSpPr/>
          <p:nvPr/>
        </p:nvSpPr>
        <p:spPr>
          <a:xfrm>
            <a:off x="5746434" y="5725293"/>
            <a:ext cx="288032" cy="360040"/>
          </a:xfrm>
          <a:prstGeom prst="rect">
            <a:avLst/>
          </a:prstGeom>
          <a:gradFill>
            <a:gsLst>
              <a:gs pos="0">
                <a:srgbClr val="88EAC1"/>
              </a:gs>
              <a:gs pos="43000">
                <a:srgbClr val="B7F7DB"/>
              </a:gs>
              <a:gs pos="93000">
                <a:srgbClr val="E9FCF3"/>
              </a:gs>
              <a:gs pos="100000">
                <a:srgbClr val="F6FFFB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8997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97" name="Google Shape;997;p67"/>
          <p:cNvSpPr/>
          <p:nvPr/>
        </p:nvSpPr>
        <p:spPr>
          <a:xfrm>
            <a:off x="6042850" y="5728311"/>
            <a:ext cx="288032" cy="360040"/>
          </a:xfrm>
          <a:prstGeom prst="rect">
            <a:avLst/>
          </a:prstGeom>
          <a:gradFill>
            <a:gsLst>
              <a:gs pos="0">
                <a:srgbClr val="88EAC1"/>
              </a:gs>
              <a:gs pos="43000">
                <a:srgbClr val="B7F7DB"/>
              </a:gs>
              <a:gs pos="93000">
                <a:srgbClr val="E9FCF3"/>
              </a:gs>
              <a:gs pos="100000">
                <a:srgbClr val="F6FFFB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8997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98" name="Google Shape;998;p67"/>
          <p:cNvSpPr/>
          <p:nvPr/>
        </p:nvSpPr>
        <p:spPr>
          <a:xfrm>
            <a:off x="6322498" y="5730238"/>
            <a:ext cx="288032" cy="360040"/>
          </a:xfrm>
          <a:prstGeom prst="rect">
            <a:avLst/>
          </a:prstGeom>
          <a:gradFill>
            <a:gsLst>
              <a:gs pos="0">
                <a:srgbClr val="88EAC1"/>
              </a:gs>
              <a:gs pos="43000">
                <a:srgbClr val="B7F7DB"/>
              </a:gs>
              <a:gs pos="93000">
                <a:srgbClr val="E9FCF3"/>
              </a:gs>
              <a:gs pos="100000">
                <a:srgbClr val="F6FFFB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8997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99" name="Google Shape;999;p67"/>
          <p:cNvSpPr/>
          <p:nvPr/>
        </p:nvSpPr>
        <p:spPr>
          <a:xfrm>
            <a:off x="6618914" y="5733256"/>
            <a:ext cx="288032" cy="360040"/>
          </a:xfrm>
          <a:prstGeom prst="rect">
            <a:avLst/>
          </a:prstGeom>
          <a:gradFill>
            <a:gsLst>
              <a:gs pos="0">
                <a:srgbClr val="88EAC1"/>
              </a:gs>
              <a:gs pos="43000">
                <a:srgbClr val="B7F7DB"/>
              </a:gs>
              <a:gs pos="93000">
                <a:srgbClr val="E9FCF3"/>
              </a:gs>
              <a:gs pos="100000">
                <a:srgbClr val="F6FFFB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8997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00" name="Google Shape;1000;p67"/>
          <p:cNvSpPr/>
          <p:nvPr/>
        </p:nvSpPr>
        <p:spPr>
          <a:xfrm>
            <a:off x="6906946" y="5730238"/>
            <a:ext cx="288032" cy="360040"/>
          </a:xfrm>
          <a:prstGeom prst="rect">
            <a:avLst/>
          </a:prstGeom>
          <a:gradFill>
            <a:gsLst>
              <a:gs pos="0">
                <a:srgbClr val="88EAC1"/>
              </a:gs>
              <a:gs pos="43000">
                <a:srgbClr val="B7F7DB"/>
              </a:gs>
              <a:gs pos="93000">
                <a:srgbClr val="E9FCF3"/>
              </a:gs>
              <a:gs pos="100000">
                <a:srgbClr val="F6FFFB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8997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01" name="Google Shape;1001;p67"/>
          <p:cNvSpPr txBox="1"/>
          <p:nvPr/>
        </p:nvSpPr>
        <p:spPr>
          <a:xfrm>
            <a:off x="4788024" y="5698447"/>
            <a:ext cx="362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…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1002" name="Google Shape;1002;p67"/>
          <p:cNvCxnSpPr>
            <a:endCxn id="987" idx="0"/>
          </p:cNvCxnSpPr>
          <p:nvPr/>
        </p:nvCxnSpPr>
        <p:spPr>
          <a:xfrm>
            <a:off x="2448918" y="5155500"/>
            <a:ext cx="364200" cy="5382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03" name="Google Shape;1003;p67"/>
          <p:cNvCxnSpPr>
            <a:endCxn id="988" idx="0"/>
          </p:cNvCxnSpPr>
          <p:nvPr/>
        </p:nvCxnSpPr>
        <p:spPr>
          <a:xfrm>
            <a:off x="2630434" y="5155518"/>
            <a:ext cx="479100" cy="5412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04" name="Google Shape;1004;p67"/>
          <p:cNvCxnSpPr>
            <a:endCxn id="989" idx="0"/>
          </p:cNvCxnSpPr>
          <p:nvPr/>
        </p:nvCxnSpPr>
        <p:spPr>
          <a:xfrm>
            <a:off x="2812988" y="5155430"/>
            <a:ext cx="598500" cy="5397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05" name="Google Shape;1005;p67"/>
          <p:cNvCxnSpPr>
            <a:endCxn id="990" idx="0"/>
          </p:cNvCxnSpPr>
          <p:nvPr/>
        </p:nvCxnSpPr>
        <p:spPr>
          <a:xfrm>
            <a:off x="3109404" y="5155448"/>
            <a:ext cx="598500" cy="5427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06" name="Google Shape;1006;p67"/>
          <p:cNvCxnSpPr>
            <a:endCxn id="991" idx="0"/>
          </p:cNvCxnSpPr>
          <p:nvPr/>
        </p:nvCxnSpPr>
        <p:spPr>
          <a:xfrm>
            <a:off x="3408852" y="5155575"/>
            <a:ext cx="578700" cy="5445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07" name="Google Shape;1007;p67"/>
          <p:cNvCxnSpPr>
            <a:endCxn id="992" idx="0"/>
          </p:cNvCxnSpPr>
          <p:nvPr/>
        </p:nvCxnSpPr>
        <p:spPr>
          <a:xfrm>
            <a:off x="3627568" y="5155593"/>
            <a:ext cx="656400" cy="5475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08" name="Google Shape;1008;p67"/>
          <p:cNvCxnSpPr>
            <a:endCxn id="993" idx="0"/>
          </p:cNvCxnSpPr>
          <p:nvPr/>
        </p:nvCxnSpPr>
        <p:spPr>
          <a:xfrm>
            <a:off x="3852000" y="5155575"/>
            <a:ext cx="720000" cy="5445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68"/>
          <p:cNvSpPr txBox="1"/>
          <p:nvPr>
            <p:ph type="title"/>
          </p:nvPr>
        </p:nvSpPr>
        <p:spPr>
          <a:xfrm>
            <a:off x="699289" y="836712"/>
            <a:ext cx="8229600" cy="65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2485C"/>
                </a:solidFill>
              </a:rPr>
              <a:t>Косвенная адресация</a:t>
            </a:r>
            <a:endParaRPr sz="4400">
              <a:solidFill>
                <a:srgbClr val="02485C"/>
              </a:solidFill>
            </a:endParaRPr>
          </a:p>
        </p:txBody>
      </p:sp>
      <p:sp>
        <p:nvSpPr>
          <p:cNvPr id="1014" name="Google Shape;1014;p68"/>
          <p:cNvSpPr txBox="1"/>
          <p:nvPr>
            <p:ph idx="1" type="body"/>
          </p:nvPr>
        </p:nvSpPr>
        <p:spPr>
          <a:xfrm>
            <a:off x="577845" y="2086182"/>
            <a:ext cx="8472488" cy="4625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Требует двух чтений из памяти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46888" lvl="1" marL="640080" rtl="0" algn="l"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сначала A[i], потом A[i][j]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При первом чтении варпу нужно всего 4 байта, а скачается 128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13995" lvl="0" marL="274320" rtl="0" algn="l">
              <a:spcBef>
                <a:spcPts val="200"/>
              </a:spcBef>
              <a:spcAft>
                <a:spcPts val="0"/>
              </a:spcAft>
              <a:buSzPts val="950"/>
              <a:buNone/>
            </a:pPr>
            <a:r>
              <a:t/>
            </a:r>
            <a:endParaRPr sz="1000"/>
          </a:p>
          <a:p>
            <a:pPr indent="-213995" lvl="0" marL="274320" rtl="0" algn="l">
              <a:spcBef>
                <a:spcPts val="200"/>
              </a:spcBef>
              <a:spcAft>
                <a:spcPts val="0"/>
              </a:spcAft>
              <a:buSzPts val="950"/>
              <a:buNone/>
            </a:pPr>
            <a:r>
              <a:t/>
            </a:r>
            <a:endParaRPr sz="1000"/>
          </a:p>
          <a:p>
            <a:pPr indent="-274320" lvl="0" marL="274320" rtl="0" algn="l">
              <a:spcBef>
                <a:spcPts val="560"/>
              </a:spcBef>
              <a:spcAft>
                <a:spcPts val="0"/>
              </a:spcAft>
              <a:buSzPts val="2660"/>
              <a:buFont typeface="Noto Sans Symbols"/>
              <a:buNone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	float **A;</a:t>
            </a:r>
            <a:endParaRPr/>
          </a:p>
          <a:p>
            <a:pPr indent="-274320" lvl="0" marL="274320" rtl="0" algn="l">
              <a:spcBef>
                <a:spcPts val="560"/>
              </a:spcBef>
              <a:spcAft>
                <a:spcPts val="0"/>
              </a:spcAft>
              <a:buSzPts val="2660"/>
              <a:buFont typeface="Noto Sans Symbols"/>
              <a:buNone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	A[i][j] = 1;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indent="-274320" lvl="0" marL="274320" rtl="0" algn="l">
              <a:spcBef>
                <a:spcPts val="200"/>
              </a:spcBef>
              <a:spcAft>
                <a:spcPts val="0"/>
              </a:spcAft>
              <a:buSzPts val="950"/>
              <a:buFont typeface="Noto Sans Symbols"/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-274320" lvl="0" marL="274320" rtl="0" algn="l">
              <a:spcBef>
                <a:spcPts val="200"/>
              </a:spcBef>
              <a:spcAft>
                <a:spcPts val="0"/>
              </a:spcAft>
              <a:buSzPts val="950"/>
              <a:buFont typeface="Noto Sans Symbols"/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-274320" lvl="0" marL="274320" rtl="0" algn="l">
              <a:spcBef>
                <a:spcPts val="200"/>
              </a:spcBef>
              <a:spcAft>
                <a:spcPts val="0"/>
              </a:spcAft>
              <a:buSzPts val="950"/>
              <a:buFont typeface="Noto Sans Symbols"/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-274320" lvl="0" marL="274320" rtl="0" algn="l">
              <a:spcBef>
                <a:spcPts val="200"/>
              </a:spcBef>
              <a:spcAft>
                <a:spcPts val="0"/>
              </a:spcAft>
              <a:buSzPts val="950"/>
              <a:buFont typeface="Noto Sans Symbols"/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-274320" lvl="0" marL="274320" rtl="0" algn="l">
              <a:spcBef>
                <a:spcPts val="200"/>
              </a:spcBef>
              <a:spcAft>
                <a:spcPts val="0"/>
              </a:spcAft>
              <a:buSzPts val="950"/>
              <a:buFont typeface="Noto Sans Symbols"/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Font typeface="Noto Sans Symbols"/>
              <a:buNone/>
            </a:pPr>
            <a:r>
              <a:rPr lang="en-US"/>
              <a:t>	</a:t>
            </a:r>
            <a:endParaRPr/>
          </a:p>
        </p:txBody>
      </p:sp>
      <p:grpSp>
        <p:nvGrpSpPr>
          <p:cNvPr id="1015" name="Google Shape;1015;p68"/>
          <p:cNvGrpSpPr/>
          <p:nvPr/>
        </p:nvGrpSpPr>
        <p:grpSpPr>
          <a:xfrm>
            <a:off x="4439212" y="3703694"/>
            <a:ext cx="3168352" cy="2413982"/>
            <a:chOff x="5076056" y="2780928"/>
            <a:chExt cx="4536504" cy="3456384"/>
          </a:xfrm>
        </p:grpSpPr>
        <p:cxnSp>
          <p:nvCxnSpPr>
            <p:cNvPr id="1016" name="Google Shape;1016;p68"/>
            <p:cNvCxnSpPr>
              <a:endCxn id="1017" idx="1"/>
            </p:cNvCxnSpPr>
            <p:nvPr/>
          </p:nvCxnSpPr>
          <p:spPr>
            <a:xfrm>
              <a:off x="5508136" y="3068960"/>
              <a:ext cx="288000" cy="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57150" rotWithShape="0" algn="ctr" dir="5400000" dist="38100">
                <a:srgbClr val="000000"/>
              </a:outerShdw>
            </a:effectLst>
          </p:spPr>
        </p:cxnSp>
        <p:cxnSp>
          <p:nvCxnSpPr>
            <p:cNvPr id="1018" name="Google Shape;1018;p68"/>
            <p:cNvCxnSpPr/>
            <p:nvPr/>
          </p:nvCxnSpPr>
          <p:spPr>
            <a:xfrm>
              <a:off x="5508104" y="3645024"/>
              <a:ext cx="288032" cy="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57150" rotWithShape="0" algn="ctr" dir="5400000" dist="38100">
                <a:srgbClr val="000000"/>
              </a:outerShdw>
            </a:effectLst>
          </p:spPr>
        </p:cxnSp>
        <p:cxnSp>
          <p:nvCxnSpPr>
            <p:cNvPr id="1019" name="Google Shape;1019;p68"/>
            <p:cNvCxnSpPr/>
            <p:nvPr/>
          </p:nvCxnSpPr>
          <p:spPr>
            <a:xfrm>
              <a:off x="5508104" y="4221088"/>
              <a:ext cx="288032" cy="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57150" rotWithShape="0" algn="ctr" dir="5400000" dist="38100">
                <a:srgbClr val="000000"/>
              </a:outerShdw>
            </a:effectLst>
          </p:spPr>
        </p:cxnSp>
        <p:cxnSp>
          <p:nvCxnSpPr>
            <p:cNvPr id="1020" name="Google Shape;1020;p68"/>
            <p:cNvCxnSpPr/>
            <p:nvPr/>
          </p:nvCxnSpPr>
          <p:spPr>
            <a:xfrm>
              <a:off x="5508104" y="4797152"/>
              <a:ext cx="288032" cy="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57150" rotWithShape="0" algn="ctr" dir="5400000" dist="38100">
                <a:srgbClr val="000000"/>
              </a:outerShdw>
            </a:effectLst>
          </p:spPr>
        </p:cxnSp>
        <p:cxnSp>
          <p:nvCxnSpPr>
            <p:cNvPr id="1021" name="Google Shape;1021;p68"/>
            <p:cNvCxnSpPr/>
            <p:nvPr/>
          </p:nvCxnSpPr>
          <p:spPr>
            <a:xfrm>
              <a:off x="5508104" y="5373216"/>
              <a:ext cx="288032" cy="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57150" rotWithShape="0" algn="ctr" dir="5400000" dist="38100">
                <a:srgbClr val="000000"/>
              </a:outerShdw>
            </a:effectLst>
          </p:spPr>
        </p:cxnSp>
        <p:cxnSp>
          <p:nvCxnSpPr>
            <p:cNvPr id="1022" name="Google Shape;1022;p68"/>
            <p:cNvCxnSpPr/>
            <p:nvPr/>
          </p:nvCxnSpPr>
          <p:spPr>
            <a:xfrm>
              <a:off x="5508104" y="5949280"/>
              <a:ext cx="288032" cy="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57150" rotWithShape="0" algn="ctr" dir="5400000" dist="38100">
                <a:srgbClr val="000000"/>
              </a:outerShdw>
            </a:effectLst>
          </p:spPr>
        </p:cxnSp>
        <p:grpSp>
          <p:nvGrpSpPr>
            <p:cNvPr id="1023" name="Google Shape;1023;p68"/>
            <p:cNvGrpSpPr/>
            <p:nvPr/>
          </p:nvGrpSpPr>
          <p:grpSpPr>
            <a:xfrm>
              <a:off x="5796136" y="2852936"/>
              <a:ext cx="3816424" cy="432048"/>
              <a:chOff x="5796136" y="2852936"/>
              <a:chExt cx="3816424" cy="432048"/>
            </a:xfrm>
          </p:grpSpPr>
          <p:sp>
            <p:nvSpPr>
              <p:cNvPr id="1017" name="Google Shape;1017;p68"/>
              <p:cNvSpPr/>
              <p:nvPr/>
            </p:nvSpPr>
            <p:spPr>
              <a:xfrm>
                <a:off x="5796136" y="2852936"/>
                <a:ext cx="3816424" cy="432048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 cap="flat" cmpd="sng" w="25400">
                <a:solidFill>
                  <a:srgbClr val="0897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24" name="Google Shape;1024;p68"/>
              <p:cNvSpPr/>
              <p:nvPr/>
            </p:nvSpPr>
            <p:spPr>
              <a:xfrm>
                <a:off x="5835093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25" name="Google Shape;1025;p68"/>
              <p:cNvSpPr/>
              <p:nvPr/>
            </p:nvSpPr>
            <p:spPr>
              <a:xfrm>
                <a:off x="6185799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26" name="Google Shape;1026;p68"/>
              <p:cNvSpPr/>
              <p:nvPr/>
            </p:nvSpPr>
            <p:spPr>
              <a:xfrm>
                <a:off x="6536505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27" name="Google Shape;1027;p68"/>
              <p:cNvSpPr/>
              <p:nvPr/>
            </p:nvSpPr>
            <p:spPr>
              <a:xfrm>
                <a:off x="6876194" y="2884149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28" name="Google Shape;1028;p68"/>
              <p:cNvSpPr/>
              <p:nvPr/>
            </p:nvSpPr>
            <p:spPr>
              <a:xfrm>
                <a:off x="7226900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29" name="Google Shape;1029;p68"/>
              <p:cNvSpPr/>
              <p:nvPr/>
            </p:nvSpPr>
            <p:spPr>
              <a:xfrm>
                <a:off x="7566589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30" name="Google Shape;1030;p68"/>
              <p:cNvSpPr/>
              <p:nvPr/>
            </p:nvSpPr>
            <p:spPr>
              <a:xfrm>
                <a:off x="7906402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31" name="Google Shape;1031;p68"/>
              <p:cNvSpPr/>
              <p:nvPr/>
            </p:nvSpPr>
            <p:spPr>
              <a:xfrm>
                <a:off x="8257108" y="2891893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32" name="Google Shape;1032;p68"/>
              <p:cNvSpPr/>
              <p:nvPr/>
            </p:nvSpPr>
            <p:spPr>
              <a:xfrm>
                <a:off x="8604448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33" name="Google Shape;1033;p68"/>
              <p:cNvSpPr/>
              <p:nvPr/>
            </p:nvSpPr>
            <p:spPr>
              <a:xfrm>
                <a:off x="8942454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34" name="Google Shape;1034;p68"/>
              <p:cNvSpPr/>
              <p:nvPr/>
            </p:nvSpPr>
            <p:spPr>
              <a:xfrm>
                <a:off x="9282143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</p:grpSp>
        <p:grpSp>
          <p:nvGrpSpPr>
            <p:cNvPr id="1035" name="Google Shape;1035;p68"/>
            <p:cNvGrpSpPr/>
            <p:nvPr/>
          </p:nvGrpSpPr>
          <p:grpSpPr>
            <a:xfrm>
              <a:off x="5796136" y="4005064"/>
              <a:ext cx="3816424" cy="432048"/>
              <a:chOff x="5796136" y="2852936"/>
              <a:chExt cx="3816424" cy="432048"/>
            </a:xfrm>
          </p:grpSpPr>
          <p:sp>
            <p:nvSpPr>
              <p:cNvPr id="1036" name="Google Shape;1036;p68"/>
              <p:cNvSpPr/>
              <p:nvPr/>
            </p:nvSpPr>
            <p:spPr>
              <a:xfrm>
                <a:off x="5796136" y="2852936"/>
                <a:ext cx="3816424" cy="432048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 cap="flat" cmpd="sng" w="25400">
                <a:solidFill>
                  <a:srgbClr val="0897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37" name="Google Shape;1037;p68"/>
              <p:cNvSpPr/>
              <p:nvPr/>
            </p:nvSpPr>
            <p:spPr>
              <a:xfrm>
                <a:off x="5835093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38" name="Google Shape;1038;p68"/>
              <p:cNvSpPr/>
              <p:nvPr/>
            </p:nvSpPr>
            <p:spPr>
              <a:xfrm>
                <a:off x="6185799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39" name="Google Shape;1039;p68"/>
              <p:cNvSpPr/>
              <p:nvPr/>
            </p:nvSpPr>
            <p:spPr>
              <a:xfrm>
                <a:off x="6536505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40" name="Google Shape;1040;p68"/>
              <p:cNvSpPr/>
              <p:nvPr/>
            </p:nvSpPr>
            <p:spPr>
              <a:xfrm>
                <a:off x="6876194" y="2884149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41" name="Google Shape;1041;p68"/>
              <p:cNvSpPr/>
              <p:nvPr/>
            </p:nvSpPr>
            <p:spPr>
              <a:xfrm>
                <a:off x="7226900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42" name="Google Shape;1042;p68"/>
              <p:cNvSpPr/>
              <p:nvPr/>
            </p:nvSpPr>
            <p:spPr>
              <a:xfrm>
                <a:off x="7566589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43" name="Google Shape;1043;p68"/>
              <p:cNvSpPr/>
              <p:nvPr/>
            </p:nvSpPr>
            <p:spPr>
              <a:xfrm>
                <a:off x="7906402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44" name="Google Shape;1044;p68"/>
              <p:cNvSpPr/>
              <p:nvPr/>
            </p:nvSpPr>
            <p:spPr>
              <a:xfrm>
                <a:off x="8257108" y="2891893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45" name="Google Shape;1045;p68"/>
              <p:cNvSpPr/>
              <p:nvPr/>
            </p:nvSpPr>
            <p:spPr>
              <a:xfrm>
                <a:off x="8604448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46" name="Google Shape;1046;p68"/>
              <p:cNvSpPr/>
              <p:nvPr/>
            </p:nvSpPr>
            <p:spPr>
              <a:xfrm>
                <a:off x="8942454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47" name="Google Shape;1047;p68"/>
              <p:cNvSpPr/>
              <p:nvPr/>
            </p:nvSpPr>
            <p:spPr>
              <a:xfrm>
                <a:off x="9282143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</p:grpSp>
        <p:grpSp>
          <p:nvGrpSpPr>
            <p:cNvPr id="1048" name="Google Shape;1048;p68"/>
            <p:cNvGrpSpPr/>
            <p:nvPr/>
          </p:nvGrpSpPr>
          <p:grpSpPr>
            <a:xfrm>
              <a:off x="5796136" y="4581128"/>
              <a:ext cx="3816424" cy="432048"/>
              <a:chOff x="5796136" y="2852936"/>
              <a:chExt cx="3816424" cy="432048"/>
            </a:xfrm>
          </p:grpSpPr>
          <p:sp>
            <p:nvSpPr>
              <p:cNvPr id="1049" name="Google Shape;1049;p68"/>
              <p:cNvSpPr/>
              <p:nvPr/>
            </p:nvSpPr>
            <p:spPr>
              <a:xfrm>
                <a:off x="5796136" y="2852936"/>
                <a:ext cx="3816424" cy="432048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 cap="flat" cmpd="sng" w="25400">
                <a:solidFill>
                  <a:srgbClr val="0897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50" name="Google Shape;1050;p68"/>
              <p:cNvSpPr/>
              <p:nvPr/>
            </p:nvSpPr>
            <p:spPr>
              <a:xfrm>
                <a:off x="5835093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51" name="Google Shape;1051;p68"/>
              <p:cNvSpPr/>
              <p:nvPr/>
            </p:nvSpPr>
            <p:spPr>
              <a:xfrm>
                <a:off x="6185799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52" name="Google Shape;1052;p68"/>
              <p:cNvSpPr/>
              <p:nvPr/>
            </p:nvSpPr>
            <p:spPr>
              <a:xfrm>
                <a:off x="6536505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53" name="Google Shape;1053;p68"/>
              <p:cNvSpPr/>
              <p:nvPr/>
            </p:nvSpPr>
            <p:spPr>
              <a:xfrm>
                <a:off x="6876194" y="2884149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54" name="Google Shape;1054;p68"/>
              <p:cNvSpPr/>
              <p:nvPr/>
            </p:nvSpPr>
            <p:spPr>
              <a:xfrm>
                <a:off x="7226900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55" name="Google Shape;1055;p68"/>
              <p:cNvSpPr/>
              <p:nvPr/>
            </p:nvSpPr>
            <p:spPr>
              <a:xfrm>
                <a:off x="7566589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56" name="Google Shape;1056;p68"/>
              <p:cNvSpPr/>
              <p:nvPr/>
            </p:nvSpPr>
            <p:spPr>
              <a:xfrm>
                <a:off x="7906402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57" name="Google Shape;1057;p68"/>
              <p:cNvSpPr/>
              <p:nvPr/>
            </p:nvSpPr>
            <p:spPr>
              <a:xfrm>
                <a:off x="8257108" y="2891893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58" name="Google Shape;1058;p68"/>
              <p:cNvSpPr/>
              <p:nvPr/>
            </p:nvSpPr>
            <p:spPr>
              <a:xfrm>
                <a:off x="8604448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59" name="Google Shape;1059;p68"/>
              <p:cNvSpPr/>
              <p:nvPr/>
            </p:nvSpPr>
            <p:spPr>
              <a:xfrm>
                <a:off x="8942454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60" name="Google Shape;1060;p68"/>
              <p:cNvSpPr/>
              <p:nvPr/>
            </p:nvSpPr>
            <p:spPr>
              <a:xfrm>
                <a:off x="9282143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</p:grpSp>
        <p:grpSp>
          <p:nvGrpSpPr>
            <p:cNvPr id="1061" name="Google Shape;1061;p68"/>
            <p:cNvGrpSpPr/>
            <p:nvPr/>
          </p:nvGrpSpPr>
          <p:grpSpPr>
            <a:xfrm>
              <a:off x="5796136" y="5157192"/>
              <a:ext cx="3816424" cy="432048"/>
              <a:chOff x="5796136" y="2852936"/>
              <a:chExt cx="3816424" cy="432048"/>
            </a:xfrm>
          </p:grpSpPr>
          <p:sp>
            <p:nvSpPr>
              <p:cNvPr id="1062" name="Google Shape;1062;p68"/>
              <p:cNvSpPr/>
              <p:nvPr/>
            </p:nvSpPr>
            <p:spPr>
              <a:xfrm>
                <a:off x="5796136" y="2852936"/>
                <a:ext cx="3816424" cy="432048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 cap="flat" cmpd="sng" w="25400">
                <a:solidFill>
                  <a:srgbClr val="0897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63" name="Google Shape;1063;p68"/>
              <p:cNvSpPr/>
              <p:nvPr/>
            </p:nvSpPr>
            <p:spPr>
              <a:xfrm>
                <a:off x="5835093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64" name="Google Shape;1064;p68"/>
              <p:cNvSpPr/>
              <p:nvPr/>
            </p:nvSpPr>
            <p:spPr>
              <a:xfrm>
                <a:off x="6185799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65" name="Google Shape;1065;p68"/>
              <p:cNvSpPr/>
              <p:nvPr/>
            </p:nvSpPr>
            <p:spPr>
              <a:xfrm>
                <a:off x="6536505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66" name="Google Shape;1066;p68"/>
              <p:cNvSpPr/>
              <p:nvPr/>
            </p:nvSpPr>
            <p:spPr>
              <a:xfrm>
                <a:off x="6876194" y="2884149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67" name="Google Shape;1067;p68"/>
              <p:cNvSpPr/>
              <p:nvPr/>
            </p:nvSpPr>
            <p:spPr>
              <a:xfrm>
                <a:off x="7226900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68" name="Google Shape;1068;p68"/>
              <p:cNvSpPr/>
              <p:nvPr/>
            </p:nvSpPr>
            <p:spPr>
              <a:xfrm>
                <a:off x="7566589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69" name="Google Shape;1069;p68"/>
              <p:cNvSpPr/>
              <p:nvPr/>
            </p:nvSpPr>
            <p:spPr>
              <a:xfrm>
                <a:off x="7906402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70" name="Google Shape;1070;p68"/>
              <p:cNvSpPr/>
              <p:nvPr/>
            </p:nvSpPr>
            <p:spPr>
              <a:xfrm>
                <a:off x="8257108" y="2891893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71" name="Google Shape;1071;p68"/>
              <p:cNvSpPr/>
              <p:nvPr/>
            </p:nvSpPr>
            <p:spPr>
              <a:xfrm>
                <a:off x="8604448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72" name="Google Shape;1072;p68"/>
              <p:cNvSpPr/>
              <p:nvPr/>
            </p:nvSpPr>
            <p:spPr>
              <a:xfrm>
                <a:off x="8942454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73" name="Google Shape;1073;p68"/>
              <p:cNvSpPr/>
              <p:nvPr/>
            </p:nvSpPr>
            <p:spPr>
              <a:xfrm>
                <a:off x="9282143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</p:grpSp>
        <p:grpSp>
          <p:nvGrpSpPr>
            <p:cNvPr id="1074" name="Google Shape;1074;p68"/>
            <p:cNvGrpSpPr/>
            <p:nvPr/>
          </p:nvGrpSpPr>
          <p:grpSpPr>
            <a:xfrm>
              <a:off x="5796136" y="5733256"/>
              <a:ext cx="3816424" cy="432048"/>
              <a:chOff x="5796136" y="2852936"/>
              <a:chExt cx="3816424" cy="432048"/>
            </a:xfrm>
          </p:grpSpPr>
          <p:sp>
            <p:nvSpPr>
              <p:cNvPr id="1075" name="Google Shape;1075;p68"/>
              <p:cNvSpPr/>
              <p:nvPr/>
            </p:nvSpPr>
            <p:spPr>
              <a:xfrm>
                <a:off x="5796136" y="2852936"/>
                <a:ext cx="3816424" cy="432048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 cap="flat" cmpd="sng" w="25400">
                <a:solidFill>
                  <a:srgbClr val="0897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76" name="Google Shape;1076;p68"/>
              <p:cNvSpPr/>
              <p:nvPr/>
            </p:nvSpPr>
            <p:spPr>
              <a:xfrm>
                <a:off x="5835093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77" name="Google Shape;1077;p68"/>
              <p:cNvSpPr/>
              <p:nvPr/>
            </p:nvSpPr>
            <p:spPr>
              <a:xfrm>
                <a:off x="6185799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78" name="Google Shape;1078;p68"/>
              <p:cNvSpPr/>
              <p:nvPr/>
            </p:nvSpPr>
            <p:spPr>
              <a:xfrm>
                <a:off x="6536505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79" name="Google Shape;1079;p68"/>
              <p:cNvSpPr/>
              <p:nvPr/>
            </p:nvSpPr>
            <p:spPr>
              <a:xfrm>
                <a:off x="6876194" y="2884149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80" name="Google Shape;1080;p68"/>
              <p:cNvSpPr/>
              <p:nvPr/>
            </p:nvSpPr>
            <p:spPr>
              <a:xfrm>
                <a:off x="7226900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81" name="Google Shape;1081;p68"/>
              <p:cNvSpPr/>
              <p:nvPr/>
            </p:nvSpPr>
            <p:spPr>
              <a:xfrm>
                <a:off x="7566589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82" name="Google Shape;1082;p68"/>
              <p:cNvSpPr/>
              <p:nvPr/>
            </p:nvSpPr>
            <p:spPr>
              <a:xfrm>
                <a:off x="7906402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83" name="Google Shape;1083;p68"/>
              <p:cNvSpPr/>
              <p:nvPr/>
            </p:nvSpPr>
            <p:spPr>
              <a:xfrm>
                <a:off x="8257108" y="2891893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84" name="Google Shape;1084;p68"/>
              <p:cNvSpPr/>
              <p:nvPr/>
            </p:nvSpPr>
            <p:spPr>
              <a:xfrm>
                <a:off x="8604448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85" name="Google Shape;1085;p68"/>
              <p:cNvSpPr/>
              <p:nvPr/>
            </p:nvSpPr>
            <p:spPr>
              <a:xfrm>
                <a:off x="8942454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86" name="Google Shape;1086;p68"/>
              <p:cNvSpPr/>
              <p:nvPr/>
            </p:nvSpPr>
            <p:spPr>
              <a:xfrm>
                <a:off x="9282143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</p:grpSp>
        <p:grpSp>
          <p:nvGrpSpPr>
            <p:cNvPr id="1087" name="Google Shape;1087;p68"/>
            <p:cNvGrpSpPr/>
            <p:nvPr/>
          </p:nvGrpSpPr>
          <p:grpSpPr>
            <a:xfrm>
              <a:off x="5796136" y="3429000"/>
              <a:ext cx="3816424" cy="432048"/>
              <a:chOff x="5796136" y="2852936"/>
              <a:chExt cx="3816424" cy="432048"/>
            </a:xfrm>
          </p:grpSpPr>
          <p:sp>
            <p:nvSpPr>
              <p:cNvPr id="1088" name="Google Shape;1088;p68"/>
              <p:cNvSpPr/>
              <p:nvPr/>
            </p:nvSpPr>
            <p:spPr>
              <a:xfrm>
                <a:off x="5796136" y="2852936"/>
                <a:ext cx="3816424" cy="432048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 cap="flat" cmpd="sng" w="25400">
                <a:solidFill>
                  <a:srgbClr val="0897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89" name="Google Shape;1089;p68"/>
              <p:cNvSpPr/>
              <p:nvPr/>
            </p:nvSpPr>
            <p:spPr>
              <a:xfrm>
                <a:off x="5835093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90" name="Google Shape;1090;p68"/>
              <p:cNvSpPr/>
              <p:nvPr/>
            </p:nvSpPr>
            <p:spPr>
              <a:xfrm>
                <a:off x="6185799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91" name="Google Shape;1091;p68"/>
              <p:cNvSpPr/>
              <p:nvPr/>
            </p:nvSpPr>
            <p:spPr>
              <a:xfrm>
                <a:off x="6536505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92" name="Google Shape;1092;p68"/>
              <p:cNvSpPr/>
              <p:nvPr/>
            </p:nvSpPr>
            <p:spPr>
              <a:xfrm>
                <a:off x="6876194" y="2884149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93" name="Google Shape;1093;p68"/>
              <p:cNvSpPr/>
              <p:nvPr/>
            </p:nvSpPr>
            <p:spPr>
              <a:xfrm>
                <a:off x="7226900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94" name="Google Shape;1094;p68"/>
              <p:cNvSpPr/>
              <p:nvPr/>
            </p:nvSpPr>
            <p:spPr>
              <a:xfrm>
                <a:off x="7566589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95" name="Google Shape;1095;p68"/>
              <p:cNvSpPr/>
              <p:nvPr/>
            </p:nvSpPr>
            <p:spPr>
              <a:xfrm>
                <a:off x="7906402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96" name="Google Shape;1096;p68"/>
              <p:cNvSpPr/>
              <p:nvPr/>
            </p:nvSpPr>
            <p:spPr>
              <a:xfrm>
                <a:off x="8257108" y="2891893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97" name="Google Shape;1097;p68"/>
              <p:cNvSpPr/>
              <p:nvPr/>
            </p:nvSpPr>
            <p:spPr>
              <a:xfrm>
                <a:off x="8604448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98" name="Google Shape;1098;p68"/>
              <p:cNvSpPr/>
              <p:nvPr/>
            </p:nvSpPr>
            <p:spPr>
              <a:xfrm>
                <a:off x="8942454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099" name="Google Shape;1099;p68"/>
              <p:cNvSpPr/>
              <p:nvPr/>
            </p:nvSpPr>
            <p:spPr>
              <a:xfrm>
                <a:off x="9282143" y="2885987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25400">
                <a:solidFill>
                  <a:srgbClr val="788D3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</p:grpSp>
        <p:grpSp>
          <p:nvGrpSpPr>
            <p:cNvPr id="1100" name="Google Shape;1100;p68"/>
            <p:cNvGrpSpPr/>
            <p:nvPr/>
          </p:nvGrpSpPr>
          <p:grpSpPr>
            <a:xfrm>
              <a:off x="5076056" y="2780928"/>
              <a:ext cx="432048" cy="3456384"/>
              <a:chOff x="5076056" y="2780928"/>
              <a:chExt cx="432048" cy="3456384"/>
            </a:xfrm>
          </p:grpSpPr>
          <p:sp>
            <p:nvSpPr>
              <p:cNvPr id="1101" name="Google Shape;1101;p68"/>
              <p:cNvSpPr/>
              <p:nvPr/>
            </p:nvSpPr>
            <p:spPr>
              <a:xfrm>
                <a:off x="5076056" y="2780928"/>
                <a:ext cx="432048" cy="3456384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25400">
                <a:solidFill>
                  <a:srgbClr val="0A519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102" name="Google Shape;1102;p68"/>
              <p:cNvSpPr/>
              <p:nvPr/>
            </p:nvSpPr>
            <p:spPr>
              <a:xfrm>
                <a:off x="5148064" y="2880876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 cap="flat" cmpd="sng" w="25400">
                <a:solidFill>
                  <a:srgbClr val="0897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103" name="Google Shape;1103;p68"/>
              <p:cNvSpPr/>
              <p:nvPr/>
            </p:nvSpPr>
            <p:spPr>
              <a:xfrm>
                <a:off x="5148064" y="3501008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 cap="flat" cmpd="sng" w="25400">
                <a:solidFill>
                  <a:srgbClr val="0897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104" name="Google Shape;1104;p68"/>
              <p:cNvSpPr/>
              <p:nvPr/>
            </p:nvSpPr>
            <p:spPr>
              <a:xfrm>
                <a:off x="5148064" y="4077072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 cap="flat" cmpd="sng" w="25400">
                <a:solidFill>
                  <a:srgbClr val="0897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105" name="Google Shape;1105;p68"/>
              <p:cNvSpPr/>
              <p:nvPr/>
            </p:nvSpPr>
            <p:spPr>
              <a:xfrm>
                <a:off x="5148064" y="4653136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 cap="flat" cmpd="sng" w="25400">
                <a:solidFill>
                  <a:srgbClr val="0897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106" name="Google Shape;1106;p68"/>
              <p:cNvSpPr/>
              <p:nvPr/>
            </p:nvSpPr>
            <p:spPr>
              <a:xfrm>
                <a:off x="5148064" y="5229200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 cap="flat" cmpd="sng" w="25400">
                <a:solidFill>
                  <a:srgbClr val="0897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  <p:sp>
            <p:nvSpPr>
              <p:cNvPr id="1107" name="Google Shape;1107;p68"/>
              <p:cNvSpPr/>
              <p:nvPr/>
            </p:nvSpPr>
            <p:spPr>
              <a:xfrm>
                <a:off x="5148064" y="5805264"/>
                <a:ext cx="288032" cy="360040"/>
              </a:xfrm>
              <a:prstGeom prst="roundRect">
                <a:avLst>
                  <a:gd fmla="val 16667" name="adj"/>
                </a:avLst>
              </a:prstGeom>
              <a:solidFill>
                <a:schemeClr val="accent3"/>
              </a:solidFill>
              <a:ln cap="flat" cmpd="sng" w="25400">
                <a:solidFill>
                  <a:srgbClr val="0897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endParaRPr>
              </a:p>
            </p:txBody>
          </p:sp>
        </p:grp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69"/>
          <p:cNvSpPr txBox="1"/>
          <p:nvPr>
            <p:ph idx="4294967295" type="ctrTitle"/>
          </p:nvPr>
        </p:nvSpPr>
        <p:spPr>
          <a:xfrm>
            <a:off x="539552" y="3140968"/>
            <a:ext cx="7772400" cy="9063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</a:pPr>
            <a:r>
              <a:rPr b="1" i="0" lang="en-US" sz="5600" u="none" cap="none" strike="noStrik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rPr>
              <a:t>Выводы</a:t>
            </a:r>
            <a:endParaRPr b="1" i="0" sz="5600" u="none" cap="none" strike="noStrike">
              <a:solidFill>
                <a:srgbClr val="4AE3A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"/>
          <p:cNvSpPr txBox="1"/>
          <p:nvPr>
            <p:ph type="title"/>
          </p:nvPr>
        </p:nvSpPr>
        <p:spPr>
          <a:xfrm>
            <a:off x="398919" y="3326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2485C"/>
                </a:solidFill>
              </a:rPr>
              <a:t>CUDA Kernel  (</a:t>
            </a:r>
            <a:r>
              <a:rPr lang="en-US" sz="4400">
                <a:solidFill>
                  <a:srgbClr val="7030A0"/>
                </a:solidFill>
              </a:rPr>
              <a:t>«Ядро»</a:t>
            </a:r>
            <a:r>
              <a:rPr lang="en-US" sz="4400">
                <a:solidFill>
                  <a:srgbClr val="02485C"/>
                </a:solidFill>
              </a:rPr>
              <a:t>)</a:t>
            </a:r>
            <a:endParaRPr sz="4400">
              <a:solidFill>
                <a:srgbClr val="02485C"/>
              </a:solidFill>
            </a:endParaRPr>
          </a:p>
        </p:txBody>
      </p:sp>
      <p:sp>
        <p:nvSpPr>
          <p:cNvPr id="213" name="Google Shape;213;p7"/>
          <p:cNvSpPr txBox="1"/>
          <p:nvPr>
            <p:ph idx="1" type="body"/>
          </p:nvPr>
        </p:nvSpPr>
        <p:spPr>
          <a:xfrm>
            <a:off x="323528" y="1628800"/>
            <a:ext cx="8229600" cy="482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950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Специальная функция, являющая </a:t>
            </a:r>
            <a:r>
              <a:rPr lang="en-US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входной точкой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для кода на GPU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46910" lvl="2" marL="914400" rtl="0" algn="l">
              <a:spcBef>
                <a:spcPts val="388"/>
              </a:spcBef>
              <a:spcAft>
                <a:spcPts val="0"/>
              </a:spcAft>
              <a:buSzPct val="700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Нет возвращаемого значения (</a:t>
            </a:r>
            <a:r>
              <a:rPr lang="en-US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void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46910" lvl="2" marL="914400" rtl="0" algn="l">
              <a:spcBef>
                <a:spcPts val="388"/>
              </a:spcBef>
              <a:spcAft>
                <a:spcPts val="0"/>
              </a:spcAft>
              <a:buSzPct val="700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Выделена атрибутом </a:t>
            </a:r>
            <a:r>
              <a:rPr b="1" lang="en-US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__global__ </a:t>
            </a:r>
            <a:endParaRPr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481"/>
              </a:spcBef>
              <a:spcAft>
                <a:spcPts val="0"/>
              </a:spcAft>
              <a:buSzPct val="950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Объявления параметров и их использование такое же, как и для обычных функций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60566" lvl="2" marL="914400" rtl="0" algn="l">
              <a:spcBef>
                <a:spcPts val="388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0566" lvl="2" marL="914400" rtl="0" algn="l">
              <a:spcBef>
                <a:spcPts val="388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0566" lvl="2" marL="914400" rtl="0" algn="l">
              <a:spcBef>
                <a:spcPts val="388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93192" rtl="0" algn="l">
              <a:spcBef>
                <a:spcPts val="444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29238" lvl="0" marL="274320" rtl="0" algn="l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481"/>
              </a:spcBef>
              <a:spcAft>
                <a:spcPts val="0"/>
              </a:spcAft>
              <a:buSzPct val="95000"/>
              <a:buChar char="⚫"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Хост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запускает именно «</a:t>
            </a:r>
            <a:r>
              <a:rPr b="1" lang="en-US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ядра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», устройство их выполняет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2799319" y="4005064"/>
            <a:ext cx="58292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__global__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kernel (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 ptr)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6400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ptr = ptr + 1;</a:t>
            </a:r>
            <a:endParaRPr/>
          </a:p>
          <a:p>
            <a:pPr indent="0" lvl="1" marL="6400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ptr[0] = 100; </a:t>
            </a:r>
            <a:endParaRPr/>
          </a:p>
          <a:p>
            <a:pPr indent="0" lvl="1" marL="6400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….; </a:t>
            </a:r>
            <a:r>
              <a:rPr b="0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//other code for GPU</a:t>
            </a:r>
            <a:endParaRPr b="0" i="0" sz="18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70"/>
          <p:cNvSpPr txBox="1"/>
          <p:nvPr>
            <p:ph type="title"/>
          </p:nvPr>
        </p:nvSpPr>
        <p:spPr>
          <a:xfrm>
            <a:off x="467544" y="620688"/>
            <a:ext cx="8229600" cy="7943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ct val="100000"/>
              <a:buFont typeface="Calibri"/>
              <a:buNone/>
            </a:pPr>
            <a:r>
              <a:rPr lang="en-US">
                <a:solidFill>
                  <a:srgbClr val="02485C"/>
                </a:solidFill>
              </a:rPr>
              <a:t>Выводы</a:t>
            </a:r>
            <a:endParaRPr>
              <a:solidFill>
                <a:srgbClr val="02485C"/>
              </a:solidFill>
            </a:endParaRPr>
          </a:p>
        </p:txBody>
      </p:sp>
      <p:sp>
        <p:nvSpPr>
          <p:cNvPr id="1118" name="Google Shape;1118;p70"/>
          <p:cNvSpPr txBox="1"/>
          <p:nvPr>
            <p:ph idx="1" type="body"/>
          </p:nvPr>
        </p:nvSpPr>
        <p:spPr>
          <a:xfrm>
            <a:off x="323528" y="1844824"/>
            <a:ext cx="8229600" cy="3725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Обращения нитей варпа в память должны быть пространственно-локальными</a:t>
            </a:r>
            <a:endParaRPr/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Начала строк матрицы должны быть выровнены</a:t>
            </a:r>
            <a:endParaRPr sz="20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Массивы структур -&gt; структура с массивами</a:t>
            </a:r>
            <a:endParaRPr/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КB</a:t>
            </a:r>
            <a:r>
              <a:rPr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vs </a:t>
            </a:r>
            <a:r>
              <a:rPr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48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KB</a:t>
            </a:r>
            <a:r>
              <a:rPr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L1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Избегаем косвенной адресации</a:t>
            </a:r>
            <a:endParaRPr/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Избегаем обращений нитей варпа к столбцу матрицы</a:t>
            </a:r>
            <a:endParaRPr/>
          </a:p>
          <a:p>
            <a:pPr indent="-153670" lvl="0" marL="27432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В случае сильно разреженного доступа проверяем работу с отключенным кешем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3670" lvl="0" marL="27432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3670" lvl="0" marL="27432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51435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71"/>
          <p:cNvSpPr txBox="1"/>
          <p:nvPr>
            <p:ph idx="1" type="body"/>
          </p:nvPr>
        </p:nvSpPr>
        <p:spPr>
          <a:xfrm>
            <a:off x="3995936" y="3284984"/>
            <a:ext cx="874440" cy="557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"/>
          <p:cNvSpPr txBox="1"/>
          <p:nvPr>
            <p:ph type="title"/>
          </p:nvPr>
        </p:nvSpPr>
        <p:spPr>
          <a:xfrm>
            <a:off x="1331640" y="548680"/>
            <a:ext cx="6408712" cy="9383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7030A0"/>
                </a:solidFill>
              </a:rPr>
              <a:t>CUDA Grid</a:t>
            </a:r>
            <a:endParaRPr sz="4400">
              <a:solidFill>
                <a:srgbClr val="7030A0"/>
              </a:solidFill>
            </a:endParaRPr>
          </a:p>
        </p:txBody>
      </p:sp>
      <p:sp>
        <p:nvSpPr>
          <p:cNvPr id="220" name="Google Shape;220;p8"/>
          <p:cNvSpPr txBox="1"/>
          <p:nvPr>
            <p:ph idx="1" type="body"/>
          </p:nvPr>
        </p:nvSpPr>
        <p:spPr>
          <a:xfrm>
            <a:off x="318280" y="1700809"/>
            <a:ext cx="7920880" cy="1728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950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Двумерный грид из трёхмерных блоков</a:t>
            </a:r>
            <a:endParaRPr/>
          </a:p>
          <a:p>
            <a:pPr indent="-246888" lvl="1" marL="640080" rtl="0" algn="l">
              <a:spcBef>
                <a:spcPts val="444"/>
              </a:spcBef>
              <a:spcAft>
                <a:spcPts val="0"/>
              </a:spcAft>
              <a:buSzPct val="850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Логический индекс по переменной z у всех блоков равен нулю </a:t>
            </a:r>
            <a:endParaRPr/>
          </a:p>
          <a:p>
            <a:pPr indent="-246888" lvl="1" marL="640080" rtl="0" algn="l">
              <a:spcBef>
                <a:spcPts val="444"/>
              </a:spcBef>
              <a:spcAft>
                <a:spcPts val="0"/>
              </a:spcAft>
              <a:buSzPct val="850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Каждый блок состоит из трёх «слоёв» нитей, соответствующих z=0,1,2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29238" lvl="0" marL="274320" rtl="0" algn="l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cyber-labs.ru/images/2857369_300x286.png" id="221" name="Google Shape;22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3369145"/>
            <a:ext cx="2857500" cy="2724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cyber-labs.ru/images/2857371_487x359.png" id="222" name="Google Shape;22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9789" y="3177877"/>
            <a:ext cx="463867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/>
          <p:nvPr>
            <p:ph type="title"/>
          </p:nvPr>
        </p:nvSpPr>
        <p:spPr>
          <a:xfrm>
            <a:off x="1187624" y="845840"/>
            <a:ext cx="3384376" cy="7109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2485C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2485C"/>
                </a:solidFill>
              </a:rPr>
              <a:t>Пример ядра</a:t>
            </a:r>
            <a:endParaRPr sz="4400">
              <a:solidFill>
                <a:srgbClr val="02485C"/>
              </a:solidFill>
            </a:endParaRPr>
          </a:p>
        </p:txBody>
      </p:sp>
      <p:sp>
        <p:nvSpPr>
          <p:cNvPr id="228" name="Google Shape;228;p9"/>
          <p:cNvSpPr txBox="1"/>
          <p:nvPr/>
        </p:nvSpPr>
        <p:spPr>
          <a:xfrm>
            <a:off x="323528" y="2420888"/>
            <a:ext cx="8784976" cy="2376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b="1"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__global__ </a:t>
            </a:r>
            <a:r>
              <a:rPr b="1"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sum_kernel( </a:t>
            </a:r>
            <a:r>
              <a:rPr b="1"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*A, </a:t>
            </a:r>
            <a:r>
              <a:rPr b="1"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*B, </a:t>
            </a:r>
            <a:r>
              <a:rPr b="1"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*C )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threadLinearIdx = 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blockIdx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.x * </a:t>
            </a:r>
            <a:r>
              <a:rPr b="1"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blockDim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.x + </a:t>
            </a:r>
            <a:r>
              <a:rPr b="1"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threadIdx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.x;  </a:t>
            </a: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//определить свой индекс</a:t>
            </a:r>
            <a:endParaRPr sz="16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elemA = A[threadLinearIdx]; </a:t>
            </a: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//считать нужный элемент A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elemB = B[threadLinearIdx]; </a:t>
            </a: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считать нужный элемент B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C[threadLinearIdx] = elemA + elemB; </a:t>
            </a:r>
            <a:r>
              <a:rPr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//записать результат суммирования</a:t>
            </a:r>
            <a:endParaRPr sz="16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Поток">
  <a:themeElements>
    <a:clrScheme name="Поток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Поток">
  <a:themeElements>
    <a:clrScheme name="Поток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2014-11-12T20:22:24Z</dcterms:created>
  <dc:creator>Nikolay Lihogrud</dc:creator>
</cp:coreProperties>
</file>