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  <p:sldMasterId id="214748365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</p:sldIdLst>
  <p:sldSz cy="6858000" cx="9144000"/>
  <p:notesSz cx="6858000" cy="9144000"/>
  <p:embeddedFontLst>
    <p:embeddedFont>
      <p:font typeface="Constantia"/>
      <p:regular r:id="rId58"/>
      <p:bold r:id="rId59"/>
      <p:italic r:id="rId60"/>
      <p:boldItalic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62" roundtripDataSignature="AMtx7mjB+MBLT/abMFyKUZswLT23QfSy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890F294-E62C-4494-B9B9-DA7C0B8E0C6E}">
  <a:tblStyle styleId="{3890F294-E62C-4494-B9B9-DA7C0B8E0C6E}" styleName="Table_0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97815D0-E046-4569-A3DB-84E45FE4BCA7}" styleName="Table_1">
    <a:wholeTbl>
      <a:tcTxStyle b="off" i="off">
        <a:font>
          <a:latin typeface="Constantia"/>
          <a:ea typeface="Constantia"/>
          <a:cs typeface="Constantia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6EBF5"/>
          </a:solidFill>
        </a:fill>
      </a:tcStyle>
    </a:wholeTbl>
    <a:band1H>
      <a:tcTxStyle/>
      <a:tcStyle>
        <a:fill>
          <a:solidFill>
            <a:srgbClr val="CAD4EA"/>
          </a:solidFill>
        </a:fill>
      </a:tcStyle>
    </a:band1H>
    <a:band2H>
      <a:tcTxStyle/>
    </a:band2H>
    <a:band1V>
      <a:tcTxStyle/>
      <a:tcStyle>
        <a:fill>
          <a:solidFill>
            <a:srgbClr val="CAD4EA"/>
          </a:solidFill>
        </a:fill>
      </a:tcStyle>
    </a:band1V>
    <a:band2V>
      <a:tcTxStyle/>
    </a:band2V>
    <a:la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nstantia"/>
          <a:ea typeface="Constantia"/>
          <a:cs typeface="Constantia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onstantia"/>
          <a:ea typeface="Constantia"/>
          <a:cs typeface="Constantia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3.xml"/><Relationship Id="rId42" Type="http://schemas.openxmlformats.org/officeDocument/2006/relationships/slide" Target="slides/slide35.xml"/><Relationship Id="rId41" Type="http://schemas.openxmlformats.org/officeDocument/2006/relationships/slide" Target="slides/slide34.xml"/><Relationship Id="rId44" Type="http://schemas.openxmlformats.org/officeDocument/2006/relationships/slide" Target="slides/slide37.xml"/><Relationship Id="rId43" Type="http://schemas.openxmlformats.org/officeDocument/2006/relationships/slide" Target="slides/slide36.xml"/><Relationship Id="rId46" Type="http://schemas.openxmlformats.org/officeDocument/2006/relationships/slide" Target="slides/slide39.xml"/><Relationship Id="rId45" Type="http://schemas.openxmlformats.org/officeDocument/2006/relationships/slide" Target="slides/slide3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48" Type="http://schemas.openxmlformats.org/officeDocument/2006/relationships/slide" Target="slides/slide41.xml"/><Relationship Id="rId47" Type="http://schemas.openxmlformats.org/officeDocument/2006/relationships/slide" Target="slides/slide40.xml"/><Relationship Id="rId49" Type="http://schemas.openxmlformats.org/officeDocument/2006/relationships/slide" Target="slides/slide4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slide" Target="slides/slide24.xml"/><Relationship Id="rId30" Type="http://schemas.openxmlformats.org/officeDocument/2006/relationships/slide" Target="slides/slide23.xml"/><Relationship Id="rId33" Type="http://schemas.openxmlformats.org/officeDocument/2006/relationships/slide" Target="slides/slide26.xml"/><Relationship Id="rId32" Type="http://schemas.openxmlformats.org/officeDocument/2006/relationships/slide" Target="slides/slide25.xml"/><Relationship Id="rId35" Type="http://schemas.openxmlformats.org/officeDocument/2006/relationships/slide" Target="slides/slide28.xml"/><Relationship Id="rId34" Type="http://schemas.openxmlformats.org/officeDocument/2006/relationships/slide" Target="slides/slide27.xml"/><Relationship Id="rId37" Type="http://schemas.openxmlformats.org/officeDocument/2006/relationships/slide" Target="slides/slide30.xml"/><Relationship Id="rId36" Type="http://schemas.openxmlformats.org/officeDocument/2006/relationships/slide" Target="slides/slide29.xml"/><Relationship Id="rId39" Type="http://schemas.openxmlformats.org/officeDocument/2006/relationships/slide" Target="slides/slide32.xml"/><Relationship Id="rId38" Type="http://schemas.openxmlformats.org/officeDocument/2006/relationships/slide" Target="slides/slide31.xml"/><Relationship Id="rId62" Type="http://customschemas.google.com/relationships/presentationmetadata" Target="metadata"/><Relationship Id="rId61" Type="http://schemas.openxmlformats.org/officeDocument/2006/relationships/font" Target="fonts/Constantia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60" Type="http://schemas.openxmlformats.org/officeDocument/2006/relationships/font" Target="fonts/Constantia-italic.fntdata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slide" Target="slides/slide21.xml"/><Relationship Id="rId27" Type="http://schemas.openxmlformats.org/officeDocument/2006/relationships/slide" Target="slides/slide20.xml"/><Relationship Id="rId29" Type="http://schemas.openxmlformats.org/officeDocument/2006/relationships/slide" Target="slides/slide22.xml"/><Relationship Id="rId51" Type="http://schemas.openxmlformats.org/officeDocument/2006/relationships/slide" Target="slides/slide44.xml"/><Relationship Id="rId50" Type="http://schemas.openxmlformats.org/officeDocument/2006/relationships/slide" Target="slides/slide43.xml"/><Relationship Id="rId53" Type="http://schemas.openxmlformats.org/officeDocument/2006/relationships/slide" Target="slides/slide46.xml"/><Relationship Id="rId52" Type="http://schemas.openxmlformats.org/officeDocument/2006/relationships/slide" Target="slides/slide45.xml"/><Relationship Id="rId11" Type="http://schemas.openxmlformats.org/officeDocument/2006/relationships/slide" Target="slides/slide4.xml"/><Relationship Id="rId55" Type="http://schemas.openxmlformats.org/officeDocument/2006/relationships/slide" Target="slides/slide48.xml"/><Relationship Id="rId10" Type="http://schemas.openxmlformats.org/officeDocument/2006/relationships/slide" Target="slides/slide3.xml"/><Relationship Id="rId54" Type="http://schemas.openxmlformats.org/officeDocument/2006/relationships/slide" Target="slides/slide47.xml"/><Relationship Id="rId13" Type="http://schemas.openxmlformats.org/officeDocument/2006/relationships/slide" Target="slides/slide6.xml"/><Relationship Id="rId57" Type="http://schemas.openxmlformats.org/officeDocument/2006/relationships/slide" Target="slides/slide50.xml"/><Relationship Id="rId12" Type="http://schemas.openxmlformats.org/officeDocument/2006/relationships/slide" Target="slides/slide5.xml"/><Relationship Id="rId56" Type="http://schemas.openxmlformats.org/officeDocument/2006/relationships/slide" Target="slides/slide49.xml"/><Relationship Id="rId15" Type="http://schemas.openxmlformats.org/officeDocument/2006/relationships/slide" Target="slides/slide8.xml"/><Relationship Id="rId59" Type="http://schemas.openxmlformats.org/officeDocument/2006/relationships/font" Target="fonts/Constantia-bold.fntdata"/><Relationship Id="rId14" Type="http://schemas.openxmlformats.org/officeDocument/2006/relationships/slide" Target="slides/slide7.xml"/><Relationship Id="rId58" Type="http://schemas.openxmlformats.org/officeDocument/2006/relationships/font" Target="fonts/Constantia-regular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3" name="Google Shape;28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1" name="Google Shape;33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8" name="Google Shape;338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5" name="Google Shape;37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7" name="Google Shape;537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4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4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23" name="Google Shape;23;p5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2"/>
          <p:cNvSpPr txBox="1"/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alibri"/>
              <a:buNone/>
              <a:defRPr b="0" sz="2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2"/>
          <p:cNvSpPr txBox="1"/>
          <p:nvPr>
            <p:ph idx="1" type="body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18275" spcFirstLastPara="1" rIns="1827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62"/>
          <p:cNvSpPr txBox="1"/>
          <p:nvPr>
            <p:ph idx="2" type="body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97510" lvl="0" marL="45720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indent="-368935" lvl="1" marL="914400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indent="-335280" lvl="2" marL="137160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indent="-311150" lvl="3" marL="182880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6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showMasterSp="0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3"/>
          <p:cNvSpPr/>
          <p:nvPr/>
        </p:nvSpPr>
        <p:spPr>
          <a:xfrm flipH="1" rot="-10380000">
            <a:off x="3165753" y="1108077"/>
            <a:ext cx="5257800" cy="4114800"/>
          </a:xfrm>
          <a:prstGeom prst="snipRoundRect">
            <a:avLst>
              <a:gd fmla="val 0" name="adj1"/>
              <a:gd fmla="val 3646" name="adj2"/>
            </a:avLst>
          </a:prstGeom>
          <a:solidFill>
            <a:srgbClr val="FFFFFF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  <a:effectLst>
            <a:outerShdw blurRad="63500" sx="98500" kx="100000" rotWithShape="0" algn="tl" dir="7500000" dist="38500" sy="100080">
              <a:srgbClr val="000000">
                <a:alpha val="2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5" name="Google Shape;95;p63"/>
          <p:cNvSpPr/>
          <p:nvPr/>
        </p:nvSpPr>
        <p:spPr>
          <a:xfrm flipH="1" rot="-10380000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cap="flat" cmpd="sng" w="12700">
            <a:solidFill>
              <a:srgbClr val="FFFFFF"/>
            </a:solidFill>
            <a:prstDash val="solid"/>
            <a:bevel/>
            <a:headEnd len="sm" w="sm" type="none"/>
            <a:tailEnd len="sm" w="sm" type="none"/>
          </a:ln>
          <a:effectLst>
            <a:outerShdw blurRad="19685" rotWithShape="0" algn="tl" dir="12900000" dist="6350">
              <a:srgbClr val="000000">
                <a:alpha val="46666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96" name="Google Shape;96;p63"/>
          <p:cNvSpPr txBox="1"/>
          <p:nvPr>
            <p:ph type="title"/>
          </p:nvPr>
        </p:nvSpPr>
        <p:spPr>
          <a:xfrm>
            <a:off x="609600" y="1176996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alibri"/>
              <a:buNone/>
              <a:defRPr b="1" sz="2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3"/>
          <p:cNvSpPr txBox="1"/>
          <p:nvPr>
            <p:ph idx="1" type="body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64000" spcFirstLastPara="1" rIns="45700" wrap="square" tIns="45700">
            <a:normAutofit/>
          </a:bodyPr>
          <a:lstStyle>
            <a:lvl1pPr indent="-228600" lvl="0" marL="457200" algn="l">
              <a:spcBef>
                <a:spcPts val="250"/>
              </a:spcBef>
              <a:spcAft>
                <a:spcPts val="0"/>
              </a:spcAft>
              <a:buSzPts val="1235"/>
              <a:buFont typeface="Constantia"/>
              <a:buNone/>
              <a:defRPr sz="1300"/>
            </a:lvl1pPr>
            <a:lvl2pPr indent="-293369" lvl="1" marL="914400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indent="-273050" lvl="2" marL="137160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indent="-265747" lvl="3" marL="18288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indent="-265747" lvl="4" marL="2286000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6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6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63"/>
          <p:cNvSpPr txBox="1"/>
          <p:nvPr>
            <p:ph idx="12" type="sldNum"/>
          </p:nvPr>
        </p:nvSpPr>
        <p:spPr>
          <a:xfrm>
            <a:off x="8077200" y="6356350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63"/>
          <p:cNvSpPr/>
          <p:nvPr>
            <p:ph idx="2" type="pic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cap="rnd" cmpd="sng" w="9525">
            <a:solidFill>
              <a:srgbClr val="C0C0C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63"/>
          <p:cNvSpPr/>
          <p:nvPr/>
        </p:nvSpPr>
        <p:spPr>
          <a:xfrm flipH="1" rot="10800000">
            <a:off x="-9525" y="5816600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03" name="Google Shape;103;p63"/>
          <p:cNvSpPr/>
          <p:nvPr/>
        </p:nvSpPr>
        <p:spPr>
          <a:xfrm flipH="1" rot="10800000">
            <a:off x="4381500" y="6219825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4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4"/>
          <p:cNvSpPr txBox="1"/>
          <p:nvPr>
            <p:ph idx="1" type="body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6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4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4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5"/>
          <p:cNvSpPr txBox="1"/>
          <p:nvPr>
            <p:ph type="title"/>
          </p:nvPr>
        </p:nvSpPr>
        <p:spPr>
          <a:xfrm rot="5400000">
            <a:off x="5052219" y="2491582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5"/>
          <p:cNvSpPr txBox="1"/>
          <p:nvPr>
            <p:ph idx="1" type="body"/>
          </p:nvPr>
        </p:nvSpPr>
        <p:spPr>
          <a:xfrm rot="5400000">
            <a:off x="861219" y="510382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6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6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6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6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5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56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6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7185" lvl="0" marL="457200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5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7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7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3"/>
          <p:cNvSpPr txBox="1"/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5600"/>
              <a:buFont typeface="Calibri"/>
              <a:buNone/>
              <a:defRPr b="1" sz="5600">
                <a:solidFill>
                  <a:srgbClr val="4CE0EA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3"/>
          <p:cNvSpPr txBox="1"/>
          <p:nvPr>
            <p:ph idx="1" type="subTitle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18275" wrap="square" tIns="45700">
            <a:normAutofit/>
          </a:bodyPr>
          <a:lstStyle>
            <a:lvl1pPr lvl="0" marR="4572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52" name="Google Shape;52;p5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3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3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bg>
      <p:bgPr>
        <a:gradFill>
          <a:gsLst>
            <a:gs pos="0">
              <a:srgbClr val="439FD7"/>
            </a:gs>
            <a:gs pos="25000">
              <a:srgbClr val="4397CA"/>
            </a:gs>
            <a:gs pos="100000">
              <a:srgbClr val="00466A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5"/>
          <p:cNvSpPr txBox="1"/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5600"/>
              <a:buFont typeface="Calibri"/>
              <a:buNone/>
              <a:defRPr b="1" sz="5600" cap="none">
                <a:solidFill>
                  <a:srgbClr val="4AE3A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5"/>
          <p:cNvSpPr txBox="1"/>
          <p:nvPr>
            <p:ph idx="1" type="body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chemeClr val="lt1"/>
                </a:solidFill>
              </a:defRPr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5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55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5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58"/>
          <p:cNvSpPr txBox="1"/>
          <p:nvPr>
            <p:ph idx="1" type="body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2" type="body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indent="-317500" lvl="2" marL="13716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indent="-302894" lvl="3" marL="18288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indent="-302895" lvl="4" marL="2286000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5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8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58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9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9"/>
          <p:cNvSpPr txBox="1"/>
          <p:nvPr>
            <p:ph idx="1" type="body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59"/>
          <p:cNvSpPr txBox="1"/>
          <p:nvPr>
            <p:ph idx="2" type="body"/>
          </p:nvPr>
        </p:nvSpPr>
        <p:spPr>
          <a:xfrm>
            <a:off x="4645025" y="1859757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45700" spcFirstLastPara="1" rIns="45700" wrap="square" tIns="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280"/>
              <a:buNone/>
              <a:defRPr b="1" sz="2400" cap="none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26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040"/>
              <a:buNone/>
              <a:defRPr b="1"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59"/>
          <p:cNvSpPr txBox="1"/>
          <p:nvPr>
            <p:ph idx="3" type="body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9"/>
          <p:cNvSpPr txBox="1"/>
          <p:nvPr>
            <p:ph idx="4" type="body"/>
          </p:nvPr>
        </p:nvSpPr>
        <p:spPr>
          <a:xfrm>
            <a:off x="4645025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normAutofit/>
          </a:bodyPr>
          <a:lstStyle>
            <a:lvl1pPr indent="-361315" lvl="0" marL="457200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indent="-308610" lvl="2" marL="137160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indent="-294639" lvl="3" marL="18288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indent="-294639" lvl="4" marL="2286000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indent="-320039" lvl="5" marL="27432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indent="-320039" lvl="6" marL="3200400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5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9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9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0"/>
          <p:cNvSpPr txBox="1"/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sz="50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6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0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0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6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3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2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1" name="Google Shape;11;p52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2" name="Google Shape;12;p52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" name="Google Shape;13;p52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4" name="Google Shape;14;p5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5" name="Google Shape;15;p52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16" name="Google Shape;16;p52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D0E9ED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7" name="Google Shape;17;p52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18" name="Google Shape;18;p52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9" name="Google Shape;19;p52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tile algn="tl" flip="none" tx="0" sx="65000" ty="0" sy="65000"/>
        </a:blip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1"/>
          <p:cNvSpPr/>
          <p:nvPr/>
        </p:nvSpPr>
        <p:spPr>
          <a:xfrm>
            <a:off x="-9525" y="-7144"/>
            <a:ext cx="9163050" cy="1041400"/>
          </a:xfrm>
          <a:custGeom>
            <a:rect b="b" l="l" r="r" t="t"/>
            <a:pathLst>
              <a:path extrusionOk="0" h="656" w="5772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0079AD">
                  <a:alpha val="44705"/>
                </a:srgbClr>
              </a:gs>
              <a:gs pos="100000">
                <a:srgbClr val="00E9F7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4" name="Google Shape;34;p51"/>
          <p:cNvSpPr/>
          <p:nvPr/>
        </p:nvSpPr>
        <p:spPr>
          <a:xfrm>
            <a:off x="4381500" y="-7144"/>
            <a:ext cx="4762500" cy="638175"/>
          </a:xfrm>
          <a:custGeom>
            <a:rect b="b" l="l" r="r" t="t"/>
            <a:pathLst>
              <a:path extrusionOk="0" h="595" w="300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ABB4">
                  <a:alpha val="29803"/>
                </a:srgbClr>
              </a:gs>
              <a:gs pos="80000">
                <a:srgbClr val="0099E4">
                  <a:alpha val="44705"/>
                </a:srgbClr>
              </a:gs>
              <a:gs pos="100000">
                <a:srgbClr val="0099E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35" name="Google Shape;35;p51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  <a:defRPr b="0" i="0" sz="50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6" name="Google Shape;36;p5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5445" lvl="0" marL="45720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Char char="⚫"/>
              <a:defRPr b="0" i="0" sz="2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-35814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Char char="⚫"/>
              <a:defRPr b="0" i="0" sz="2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-321944" lvl="2" marL="1371600" marR="0" rtl="0" algn="l">
              <a:spcBef>
                <a:spcPts val="420"/>
              </a:spcBef>
              <a:spcAft>
                <a:spcPts val="0"/>
              </a:spcAft>
              <a:buClr>
                <a:schemeClr val="accent2"/>
              </a:buClr>
              <a:buSzPts val="1470"/>
              <a:buFont typeface="Noto Sans Symbols"/>
              <a:buChar char="⚫"/>
              <a:defRPr b="0" i="0" sz="21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-3111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accent4"/>
              </a:buClr>
              <a:buSzPts val="1300"/>
              <a:buFont typeface="Noto Sans Symbols"/>
              <a:buChar char="⚫"/>
              <a:defRPr b="0" i="0" sz="20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-320039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accent5"/>
              </a:buClr>
              <a:buSzPts val="1440"/>
              <a:buFont typeface="Noto Sans Symbols"/>
              <a:buChar char="⚫"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-309879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accent6"/>
              </a:buClr>
              <a:buSzPts val="1280"/>
              <a:buFont typeface="Noto Sans Symbols"/>
              <a:buChar char="⚫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onstantia"/>
              <a:buChar char="•"/>
              <a:defRPr b="0" i="0" sz="16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-3175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nstantia"/>
              <a:buChar char="•"/>
              <a:defRPr b="0" i="0" sz="14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7" name="Google Shape;37;p5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8" name="Google Shape;38;p51"/>
          <p:cNvSpPr txBox="1"/>
          <p:nvPr>
            <p:ph idx="11" type="ftr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/>
        </p:txBody>
      </p:sp>
      <p:sp>
        <p:nvSpPr>
          <p:cNvPr id="39" name="Google Shape;39;p51"/>
          <p:cNvSpPr txBox="1"/>
          <p:nvPr>
            <p:ph idx="12" type="sldNum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1pPr>
            <a:lvl2pPr indent="0" lvl="1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2pPr>
            <a:lvl3pPr indent="0" lvl="2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3pPr>
            <a:lvl4pPr indent="0" lvl="3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4pPr>
            <a:lvl5pPr indent="0" lvl="4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5pPr>
            <a:lvl6pPr indent="0" lvl="5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6pPr>
            <a:lvl7pPr indent="0" lvl="6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7pPr>
            <a:lvl8pPr indent="0" lvl="7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8pPr>
            <a:lvl9pPr indent="0" lvl="8" marL="0" marR="0" rtl="0" algn="r">
              <a:spcBef>
                <a:spcPts val="0"/>
              </a:spcBef>
              <a:buNone/>
              <a:defRPr b="0" sz="1200" u="none">
                <a:solidFill>
                  <a:srgbClr val="035C75"/>
                </a:solidFill>
                <a:latin typeface="Constantia"/>
                <a:ea typeface="Constantia"/>
                <a:cs typeface="Constantia"/>
                <a:sym typeface="Constanti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40" name="Google Shape;40;p51"/>
          <p:cNvGrpSpPr/>
          <p:nvPr/>
        </p:nvGrpSpPr>
        <p:grpSpPr>
          <a:xfrm>
            <a:off x="-29294" y="-16113"/>
            <a:ext cx="9198255" cy="1086266"/>
            <a:chOff x="-29322" y="-1971"/>
            <a:chExt cx="9198255" cy="1086266"/>
          </a:xfrm>
        </p:grpSpPr>
        <p:sp>
          <p:nvSpPr>
            <p:cNvPr id="41" name="Google Shape;41;p51"/>
            <p:cNvSpPr/>
            <p:nvPr/>
          </p:nvSpPr>
          <p:spPr>
            <a:xfrm rot="-164308">
              <a:off x="-19045" y="216550"/>
              <a:ext cx="9163050" cy="649224"/>
            </a:xfrm>
            <a:custGeom>
              <a:rect b="b" l="l" r="r" t="t"/>
              <a:pathLst>
                <a:path extrusionOk="0" h="1055" w="5772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cap="flat" cmpd="sng" w="10775">
              <a:solidFill>
                <a:srgbClr val="09B6B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42" name="Google Shape;42;p51"/>
            <p:cNvSpPr/>
            <p:nvPr/>
          </p:nvSpPr>
          <p:spPr>
            <a:xfrm rot="-164308">
              <a:off x="-14309" y="290003"/>
              <a:ext cx="9175812" cy="530352"/>
            </a:xfrm>
            <a:custGeom>
              <a:rect b="b" l="l" r="r" t="t"/>
              <a:pathLst>
                <a:path extrusionOk="0" h="854" w="5766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ctrTitle"/>
          </p:nvPr>
        </p:nvSpPr>
        <p:spPr>
          <a:xfrm>
            <a:off x="599485" y="1772816"/>
            <a:ext cx="8568952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1827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CE0EA"/>
              </a:buClr>
              <a:buSzPts val="4000"/>
              <a:buFont typeface="Calibri"/>
              <a:buNone/>
            </a:pPr>
            <a:r>
              <a:rPr lang="en-US" sz="4000"/>
              <a:t>Технология CUDA для высокопроизводительных вычислений на кластерах с GPU</a:t>
            </a:r>
            <a:endParaRPr sz="4000"/>
          </a:p>
        </p:txBody>
      </p:sp>
      <p:sp>
        <p:nvSpPr>
          <p:cNvPr id="121" name="Google Shape;121;p1"/>
          <p:cNvSpPr/>
          <p:nvPr/>
        </p:nvSpPr>
        <p:spPr>
          <a:xfrm>
            <a:off x="3607232" y="6165304"/>
            <a:ext cx="163371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Часть третья</a:t>
            </a:r>
            <a:endParaRPr b="1"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0"/>
          <p:cNvSpPr txBox="1"/>
          <p:nvPr>
            <p:ph type="title"/>
          </p:nvPr>
        </p:nvSpPr>
        <p:spPr>
          <a:xfrm>
            <a:off x="457200" y="980728"/>
            <a:ext cx="8229600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70C0"/>
                </a:solidFill>
              </a:rPr>
              <a:t>Синхронизация</a:t>
            </a:r>
            <a:endParaRPr sz="4400">
              <a:solidFill>
                <a:srgbClr val="0070C0"/>
              </a:solidFill>
            </a:endParaRPr>
          </a:p>
        </p:txBody>
      </p:sp>
      <p:sp>
        <p:nvSpPr>
          <p:cNvPr id="239" name="Google Shape;239;p10"/>
          <p:cNvSpPr txBox="1"/>
          <p:nvPr>
            <p:ph idx="1" type="body"/>
          </p:nvPr>
        </p:nvSpPr>
        <p:spPr>
          <a:xfrm>
            <a:off x="457200" y="1935480"/>
            <a:ext cx="8507288" cy="437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Рассмотрим пример ядра, запускаемого на одномерном линейном гриде:</a:t>
            </a:r>
            <a:endParaRPr sz="2300"/>
          </a:p>
          <a:p>
            <a:pPr indent="0" lvl="1" marL="365760" rtl="0" algn="l"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 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kernel() {</a:t>
            </a:r>
            <a:endParaRPr/>
          </a:p>
          <a:p>
            <a:pPr indent="0" lvl="1" marL="365760" rtl="0" algn="l"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__shared__ int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shmem[BLOCK_SIZE];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5760" rtl="0" algn="l"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shmem[</a:t>
            </a: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.x] = </a:t>
            </a: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__sinf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.x);</a:t>
            </a:r>
            <a:endParaRPr/>
          </a:p>
          <a:p>
            <a:pPr indent="0" lvl="1" marL="365760" rtl="0" algn="l"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int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a = shmem[(</a:t>
            </a: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.x + 1 )% BLOCK_SIZE];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5760" rtl="0" algn="l"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…</a:t>
            </a:r>
            <a:br>
              <a:rPr lang="en-US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Варпы выполняются в непредсказуемом порядке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Может получиться, что нить ещё не записала элемент, соседняя уже пытается его считать!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read-after-write, write-after-read, write-after-write конфликты</a:t>
            </a:r>
            <a:endParaRPr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1"/>
          <p:cNvSpPr txBox="1"/>
          <p:nvPr>
            <p:ph type="title"/>
          </p:nvPr>
        </p:nvSpPr>
        <p:spPr>
          <a:xfrm>
            <a:off x="457200" y="548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70C0"/>
                </a:solidFill>
              </a:rPr>
              <a:t>Синхронизация</a:t>
            </a:r>
            <a:endParaRPr sz="4400">
              <a:solidFill>
                <a:srgbClr val="0070C0"/>
              </a:solidFill>
            </a:endParaRPr>
          </a:p>
        </p:txBody>
      </p:sp>
      <p:sp>
        <p:nvSpPr>
          <p:cNvPr id="245" name="Google Shape;245;p11"/>
          <p:cNvSpPr txBox="1"/>
          <p:nvPr>
            <p:ph idx="1" type="body"/>
          </p:nvPr>
        </p:nvSpPr>
        <p:spPr>
          <a:xfrm>
            <a:off x="457200" y="1935480"/>
            <a:ext cx="8229600" cy="4301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Явная синхронизация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нитей одного блока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60528" lvl="1" marL="64008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__syncthreads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();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67512" rtl="0" algn="l">
              <a:spcBef>
                <a:spcPts val="480"/>
              </a:spcBef>
              <a:spcAft>
                <a:spcPts val="0"/>
              </a:spcAft>
              <a:buSzPts val="1680"/>
              <a:buNone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При вызове этой функции нить блокируется до момента, когда:</a:t>
            </a:r>
            <a:endParaRPr/>
          </a:p>
          <a:p>
            <a:pPr indent="-246888" lvl="2" marL="914400" rtl="0" algn="l"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все нити в блоке достигнут данную точку</a:t>
            </a:r>
            <a:endParaRPr/>
          </a:p>
          <a:p>
            <a:pPr indent="-246888" lvl="2" marL="914400" rtl="0" algn="l">
              <a:spcBef>
                <a:spcPts val="480"/>
              </a:spcBef>
              <a:spcAft>
                <a:spcPts val="0"/>
              </a:spcAft>
              <a:buSzPts val="16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результаты всех инициированных к данному моменту операций с глобальной\общей памятью, </a:t>
            </a:r>
            <a:r>
              <a:rPr lang="en-US" sz="24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станут видны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всем нитям блока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 txBox="1"/>
          <p:nvPr>
            <p:ph type="title"/>
          </p:nvPr>
        </p:nvSpPr>
        <p:spPr>
          <a:xfrm>
            <a:off x="457200" y="54868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70C0"/>
                </a:solidFill>
              </a:rPr>
              <a:t>Синхронизация</a:t>
            </a:r>
            <a:endParaRPr sz="4400">
              <a:solidFill>
                <a:srgbClr val="0070C0"/>
              </a:solidFill>
            </a:endParaRPr>
          </a:p>
        </p:txBody>
      </p:sp>
      <p:sp>
        <p:nvSpPr>
          <p:cNvPr id="251" name="Google Shape;251;p12"/>
          <p:cNvSpPr txBox="1"/>
          <p:nvPr>
            <p:ph idx="1" type="body"/>
          </p:nvPr>
        </p:nvSpPr>
        <p:spPr>
          <a:xfrm>
            <a:off x="457200" y="1935480"/>
            <a:ext cx="8229600" cy="271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53670" lvl="0" marL="27432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__syncthreads()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можно вызывать в ветвях условного оператора только если результат его условия одинаков во всех нитях блока, иначе выполнение может зависнуть или стать непредсказуемым</a:t>
            </a:r>
            <a:endParaRPr/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3"/>
          <p:cNvSpPr txBox="1"/>
          <p:nvPr>
            <p:ph type="title"/>
          </p:nvPr>
        </p:nvSpPr>
        <p:spPr>
          <a:xfrm>
            <a:off x="457200" y="836712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70C0"/>
                </a:solidFill>
              </a:rPr>
              <a:t>Синхронизация</a:t>
            </a:r>
            <a:endParaRPr sz="4400">
              <a:solidFill>
                <a:srgbClr val="0070C0"/>
              </a:solidFill>
            </a:endParaRPr>
          </a:p>
        </p:txBody>
      </p:sp>
      <p:sp>
        <p:nvSpPr>
          <p:cNvPr id="257" name="Google Shape;257;p13"/>
          <p:cNvSpPr/>
          <p:nvPr/>
        </p:nvSpPr>
        <p:spPr>
          <a:xfrm>
            <a:off x="1187624" y="2924944"/>
            <a:ext cx="2160240" cy="360040"/>
          </a:xfrm>
          <a:prstGeom prst="roundRect">
            <a:avLst>
              <a:gd fmla="val 16667" name="adj"/>
            </a:avLst>
          </a:prstGeom>
          <a:solidFill>
            <a:srgbClr val="C8F9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58" name="Google Shape;258;p13"/>
          <p:cNvSpPr txBox="1"/>
          <p:nvPr>
            <p:ph idx="1" type="body"/>
          </p:nvPr>
        </p:nvSpPr>
        <p:spPr>
          <a:xfrm>
            <a:off x="457200" y="1935480"/>
            <a:ext cx="8507288" cy="458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365760" rtl="0" algn="l">
              <a:spcBef>
                <a:spcPts val="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__global__ void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kernel() {</a:t>
            </a:r>
            <a:endParaRPr/>
          </a:p>
          <a:p>
            <a:pPr indent="0" lvl="1" marL="36576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__shared__ int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shmem[BLOCK_SIZE];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576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shmem[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.x] =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__sinf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.x);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576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__syncthreads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1" marL="36576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int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a = shmem[(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.x + 1 )% BLOCK_SIZE];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5760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  …</a:t>
            </a:r>
            <a:br>
              <a:rPr lang="en-US" sz="18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Каждая нить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Записывает 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__sinf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от своего индекса в соответствующую ей ячейку массива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Ожидает завершения операций в других нитях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Читает из массива элемент, записанный соседней нитью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4"/>
          <p:cNvSpPr/>
          <p:nvPr/>
        </p:nvSpPr>
        <p:spPr>
          <a:xfrm>
            <a:off x="1331640" y="4725144"/>
            <a:ext cx="2520280" cy="360040"/>
          </a:xfrm>
          <a:prstGeom prst="roundRect">
            <a:avLst>
              <a:gd fmla="val 16667" name="adj"/>
            </a:avLst>
          </a:prstGeom>
          <a:solidFill>
            <a:srgbClr val="C8F9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4" name="Google Shape;264;p14"/>
          <p:cNvSpPr txBox="1"/>
          <p:nvPr>
            <p:ph idx="1" type="body"/>
          </p:nvPr>
        </p:nvSpPr>
        <p:spPr>
          <a:xfrm>
            <a:off x="683568" y="1772816"/>
            <a:ext cx="7272808" cy="449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kernel() { 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*memoryOnDevice; 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if (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.x == 0)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выделяет память только первая нить</a:t>
            </a:r>
            <a:endParaRPr sz="2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size = 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blockDim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.x * 64;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 memoryOnDevice = 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*)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(size);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memset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(memoryOnDevice, 0, size);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__syncthreads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(); </a:t>
            </a:r>
            <a:endParaRPr sz="2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…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использование указателя всеми нитями блока</a:t>
            </a:r>
            <a:endParaRPr sz="2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800"/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5" name="Google Shape;265;p14"/>
          <p:cNvSpPr txBox="1"/>
          <p:nvPr>
            <p:ph type="title"/>
          </p:nvPr>
        </p:nvSpPr>
        <p:spPr>
          <a:xfrm>
            <a:off x="611560" y="548680"/>
            <a:ext cx="8229600" cy="8689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Раздача указателя нитям блока</a:t>
            </a:r>
            <a:endParaRPr>
              <a:solidFill>
                <a:srgbClr val="0070C0"/>
              </a:solidFill>
            </a:endParaRPr>
          </a:p>
        </p:txBody>
      </p:sp>
      <p:cxnSp>
        <p:nvCxnSpPr>
          <p:cNvPr id="266" name="Google Shape;266;p14"/>
          <p:cNvCxnSpPr/>
          <p:nvPr/>
        </p:nvCxnSpPr>
        <p:spPr>
          <a:xfrm flipH="1">
            <a:off x="3912872" y="4797152"/>
            <a:ext cx="1080120" cy="14401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  <p:sp>
        <p:nvSpPr>
          <p:cNvPr id="267" name="Google Shape;267;p14"/>
          <p:cNvSpPr/>
          <p:nvPr/>
        </p:nvSpPr>
        <p:spPr>
          <a:xfrm>
            <a:off x="5065000" y="4653136"/>
            <a:ext cx="2603344" cy="28803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68" name="Google Shape;268;p14"/>
          <p:cNvSpPr txBox="1"/>
          <p:nvPr/>
        </p:nvSpPr>
        <p:spPr>
          <a:xfrm>
            <a:off x="5148064" y="4612486"/>
            <a:ext cx="2459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Нужна синхронизация!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5"/>
          <p:cNvSpPr txBox="1"/>
          <p:nvPr>
            <p:ph idx="1" type="body"/>
          </p:nvPr>
        </p:nvSpPr>
        <p:spPr>
          <a:xfrm>
            <a:off x="467544" y="1988840"/>
            <a:ext cx="82296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Бывают ситуации, когда нужный размер общей памяти не известен на этапе компиляции</a:t>
            </a:r>
            <a:endParaRPr/>
          </a:p>
          <a:p>
            <a:pPr indent="-246888" lvl="1" marL="640080" rtl="0" algn="l">
              <a:spcBef>
                <a:spcPts val="480"/>
              </a:spcBef>
              <a:spcAft>
                <a:spcPts val="0"/>
              </a:spcAft>
              <a:buSzPts val="204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Зависит от размер задачи, блока и т.д.</a:t>
            </a:r>
            <a:endParaRPr/>
          </a:p>
          <a:p>
            <a:pPr indent="-117348" lvl="1" marL="640080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В этом случае выделить память как статическую переменную невозможно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129540" lvl="0" marL="274320" rtl="0" algn="l">
              <a:spcBef>
                <a:spcPts val="480"/>
              </a:spcBef>
              <a:spcAft>
                <a:spcPts val="0"/>
              </a:spcAft>
              <a:buSzPts val="2280"/>
              <a:buNone/>
            </a:pPr>
            <a:r>
              <a:t/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Можно указать требуемый размер общей памяти при запуске ядра</a:t>
            </a:r>
            <a:endParaRPr/>
          </a:p>
        </p:txBody>
      </p:sp>
      <p:sp>
        <p:nvSpPr>
          <p:cNvPr id="274" name="Google Shape;274;p15"/>
          <p:cNvSpPr txBox="1"/>
          <p:nvPr>
            <p:ph type="title"/>
          </p:nvPr>
        </p:nvSpPr>
        <p:spPr>
          <a:xfrm>
            <a:off x="755576" y="548679"/>
            <a:ext cx="8229600" cy="8689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Динамическая общая память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"/>
          <p:cNvSpPr txBox="1"/>
          <p:nvPr>
            <p:ph idx="1" type="body"/>
          </p:nvPr>
        </p:nvSpPr>
        <p:spPr>
          <a:xfrm>
            <a:off x="457200" y="1772816"/>
            <a:ext cx="8229600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В GPU коде объявляем указатель для доступа к общей памяти:</a:t>
            </a:r>
            <a:endParaRPr/>
          </a:p>
          <a:p>
            <a:pPr indent="0" lvl="1" marL="393192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b="1"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 </a:t>
            </a:r>
            <a:r>
              <a:rPr b="1"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 kernel() {</a:t>
            </a:r>
            <a:endParaRPr b="1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b="1"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  extern</a:t>
            </a:r>
            <a:r>
              <a:rPr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 </a:t>
            </a:r>
            <a:r>
              <a:rPr b="1" lang="en-US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1"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;</a:t>
            </a:r>
            <a:endParaRPr/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 …</a:t>
            </a:r>
            <a:endParaRPr/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-201930" lvl="0" marL="274320" rtl="0" algn="l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В </a:t>
            </a:r>
            <a:r>
              <a:rPr b="1" i="1" lang="en-US" sz="2400">
                <a:latin typeface="Calibri"/>
                <a:ea typeface="Calibri"/>
                <a:cs typeface="Calibri"/>
                <a:sym typeface="Calibri"/>
              </a:rPr>
              <a:t>третьем параметре конфигурации </a:t>
            </a: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запуска указываем сколько общей памяти нужно выделить </a:t>
            </a:r>
            <a:r>
              <a:rPr b="1" i="1" lang="en-US" sz="2400">
                <a:latin typeface="Calibri"/>
                <a:ea typeface="Calibri"/>
                <a:cs typeface="Calibri"/>
                <a:sym typeface="Calibri"/>
              </a:rPr>
              <a:t>каждому</a:t>
            </a:r>
            <a:r>
              <a:rPr i="1" lang="en-US" sz="2400"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-US" sz="2400">
                <a:latin typeface="Calibri"/>
                <a:ea typeface="Calibri"/>
                <a:cs typeface="Calibri"/>
                <a:sym typeface="Calibri"/>
              </a:rPr>
              <a:t>блоку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  <a:p>
            <a:pPr indent="0" lvl="1" marL="365760" rtl="0" algn="l">
              <a:spcBef>
                <a:spcPts val="240"/>
              </a:spcBef>
              <a:spcAft>
                <a:spcPts val="0"/>
              </a:spcAft>
              <a:buSzPts val="1020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	kernel</a:t>
            </a:r>
            <a:r>
              <a:rPr b="1"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&lt;&lt;&lt;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gridDim, blockDim, </a:t>
            </a:r>
            <a:r>
              <a:rPr b="1"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&gt;&gt;&gt;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(params)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0" name="Google Shape;280;p16"/>
          <p:cNvSpPr txBox="1"/>
          <p:nvPr>
            <p:ph type="title"/>
          </p:nvPr>
        </p:nvSpPr>
        <p:spPr>
          <a:xfrm>
            <a:off x="755576" y="548679"/>
            <a:ext cx="8229600" cy="8689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Динамическая общая память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"/>
          <p:cNvSpPr txBox="1"/>
          <p:nvPr>
            <p:ph type="title"/>
          </p:nvPr>
        </p:nvSpPr>
        <p:spPr>
          <a:xfrm>
            <a:off x="755576" y="548679"/>
            <a:ext cx="8229600" cy="8689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Динамическая общая память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87" name="Google Shape;287;p17"/>
          <p:cNvSpPr txBox="1"/>
          <p:nvPr>
            <p:ph idx="1" type="body"/>
          </p:nvPr>
        </p:nvSpPr>
        <p:spPr>
          <a:xfrm>
            <a:off x="467544" y="2204864"/>
            <a:ext cx="8229600" cy="3528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3" marL="274320" rtl="0" algn="l">
              <a:spcBef>
                <a:spcPts val="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Все переменные </a:t>
            </a:r>
            <a:r>
              <a:rPr b="1"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 </a:t>
            </a:r>
            <a:r>
              <a:rPr b="1"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type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var</a:t>
            </a:r>
            <a:r>
              <a:rPr b="1"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указывают на одно и то же начало  динамической общей памяти, выделенной блоку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141605" lvl="3" marL="274320" rtl="0" algn="l"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74320" lvl="3" marL="27432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Ядру может быть одновременно выделена статическая, и динамическая память. </a:t>
            </a:r>
            <a:endParaRPr/>
          </a:p>
          <a:p>
            <a:pPr indent="0" lvl="3" marL="0" rtl="0" algn="l"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74320" lvl="3" marL="27432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Если суммарный объем динамической и статической памяти превышает 48кб на блок – произойдет ошибка запуска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274320" rtl="0" algn="l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8"/>
          <p:cNvSpPr txBox="1"/>
          <p:nvPr>
            <p:ph type="title"/>
          </p:nvPr>
        </p:nvSpPr>
        <p:spPr>
          <a:xfrm>
            <a:off x="457200" y="908720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Стратегия использования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93" name="Google Shape;293;p18"/>
          <p:cNvSpPr txBox="1"/>
          <p:nvPr>
            <p:ph idx="1" type="body"/>
          </p:nvPr>
        </p:nvSpPr>
        <p:spPr>
          <a:xfrm>
            <a:off x="446856" y="2223512"/>
            <a:ext cx="8229600" cy="35817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Общая память по смыслу является кешем, </a:t>
            </a: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управляемым пользователем</a:t>
            </a:r>
            <a:endParaRPr/>
          </a:p>
          <a:p>
            <a:pPr indent="-246888" lvl="1" marL="640080" rtl="0" algn="l">
              <a:spcBef>
                <a:spcPts val="440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Имеет низкую латентность - расположена на том же оборудовании, что и кеш L1, скорость загрузки сопоставима с регистрами</a:t>
            </a:r>
            <a:endParaRPr/>
          </a:p>
          <a:p>
            <a:pPr indent="-246888" lvl="1" marL="640080" rtl="0" algn="l">
              <a:spcBef>
                <a:spcPts val="440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Приложение явно выделяет и использует общую память</a:t>
            </a:r>
            <a:endParaRPr/>
          </a:p>
          <a:p>
            <a:pPr indent="-246888" lvl="1" marL="640080" rtl="0" algn="l">
              <a:spcBef>
                <a:spcPts val="440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Пользовать сам выбирает что, как и когда в ней хранить</a:t>
            </a:r>
            <a:endParaRPr/>
          </a:p>
          <a:p>
            <a:pPr indent="-246887" lvl="2" marL="914400" rtl="0" algn="l">
              <a:spcBef>
                <a:spcPts val="440"/>
              </a:spcBef>
              <a:spcAft>
                <a:spcPts val="0"/>
              </a:spcAft>
              <a:buSzPts val="154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Шаблон доступа может быть произвольным, в отличие от L1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141605" lvl="0" marL="274320" rtl="0" algn="l"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/>
          <p:nvPr>
            <p:ph type="title"/>
          </p:nvPr>
        </p:nvSpPr>
        <p:spPr>
          <a:xfrm>
            <a:off x="457200" y="980728"/>
            <a:ext cx="8229600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70C0"/>
                </a:solidFill>
              </a:rPr>
              <a:t>Стратегия использования</a:t>
            </a:r>
            <a:endParaRPr sz="4400">
              <a:solidFill>
                <a:srgbClr val="0070C0"/>
              </a:solidFill>
            </a:endParaRPr>
          </a:p>
        </p:txBody>
      </p:sp>
      <p:sp>
        <p:nvSpPr>
          <p:cNvPr id="299" name="Google Shape;299;p19"/>
          <p:cNvSpPr txBox="1"/>
          <p:nvPr>
            <p:ph idx="1" type="body"/>
          </p:nvPr>
        </p:nvSpPr>
        <p:spPr>
          <a:xfrm>
            <a:off x="457200" y="1935480"/>
            <a:ext cx="8229600" cy="4301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Типичная стратегия использования: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Нити блока 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коллективно</a:t>
            </a:r>
            <a:endParaRPr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199" lvl="2" marL="1124712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Загружают данные из глобальной памяти в общую</a:t>
            </a:r>
            <a:endParaRPr/>
          </a:p>
          <a:p>
            <a:pPr indent="-210311" lvl="3" marL="1188720" rtl="0" algn="l">
              <a:spcBef>
                <a:spcPts val="400"/>
              </a:spcBef>
              <a:spcAft>
                <a:spcPts val="0"/>
              </a:spcAft>
              <a:buSzPts val="13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Каждая нить делает часть этой загрузки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-457199" lvl="2" marL="1124712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Синхронизуются</a:t>
            </a:r>
            <a:endParaRPr/>
          </a:p>
          <a:p>
            <a:pPr indent="-210311" lvl="3" marL="1188720" rtl="0" algn="l">
              <a:spcBef>
                <a:spcPts val="400"/>
              </a:spcBef>
              <a:spcAft>
                <a:spcPts val="0"/>
              </a:spcAft>
              <a:buSzPts val="13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Чтобы никакая нить не начинала чтение данных, загружаемых другой нитью, до завершения их загрузки</a:t>
            </a:r>
            <a:endParaRPr/>
          </a:p>
          <a:p>
            <a:pPr indent="-457199" lvl="2" marL="1124712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Используют загруженные данные для вычисления результаты</a:t>
            </a:r>
            <a:endParaRPr/>
          </a:p>
          <a:p>
            <a:pPr indent="-210311" lvl="3" marL="1188720" rtl="0" algn="l">
              <a:spcBef>
                <a:spcPts val="400"/>
              </a:spcBef>
              <a:spcAft>
                <a:spcPts val="0"/>
              </a:spcAft>
              <a:buSzPts val="13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Если нити что-то пишут в общую память, то также  может потребоваться синхронизация</a:t>
            </a:r>
            <a:endParaRPr/>
          </a:p>
          <a:p>
            <a:pPr indent="-457199" lvl="2" marL="1124712" rtl="0" algn="l"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AutoNum type="arabicPeriod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Записывают результаты обратно в глобальную память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53670" lvl="0" marL="27432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type="title"/>
          </p:nvPr>
        </p:nvSpPr>
        <p:spPr>
          <a:xfrm>
            <a:off x="683568" y="3212976"/>
            <a:ext cx="7772400" cy="8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4400"/>
              <a:buFont typeface="Calibri"/>
              <a:buNone/>
            </a:pPr>
            <a:r>
              <a:rPr lang="en-US" sz="4400"/>
              <a:t>Общая память</a:t>
            </a:r>
            <a:endParaRPr sz="4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"/>
          <p:cNvSpPr txBox="1"/>
          <p:nvPr>
            <p:ph type="title"/>
          </p:nvPr>
        </p:nvSpPr>
        <p:spPr>
          <a:xfrm>
            <a:off x="457200" y="980728"/>
            <a:ext cx="8229600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70C0"/>
                </a:solidFill>
              </a:rPr>
              <a:t>Редукция</a:t>
            </a:r>
            <a:endParaRPr sz="4400">
              <a:solidFill>
                <a:srgbClr val="0070C0"/>
              </a:solidFill>
            </a:endParaRPr>
          </a:p>
        </p:txBody>
      </p:sp>
      <p:sp>
        <p:nvSpPr>
          <p:cNvPr id="305" name="Google Shape;305;p20"/>
          <p:cNvSpPr txBox="1"/>
          <p:nvPr>
            <p:ph idx="1" type="body"/>
          </p:nvPr>
        </p:nvSpPr>
        <p:spPr>
          <a:xfrm>
            <a:off x="467544" y="2132856"/>
            <a:ext cx="8229600" cy="2645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ct val="9500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Блоку нитей сопоставляем часть массива</a:t>
            </a:r>
            <a:endParaRPr/>
          </a:p>
          <a:p>
            <a:pPr indent="-246888" lvl="1" marL="640080" rtl="0" algn="l">
              <a:spcBef>
                <a:spcPts val="407"/>
              </a:spcBef>
              <a:spcAft>
                <a:spcPts val="0"/>
              </a:spcAft>
              <a:buSzPct val="8500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Каждый блок нитей суммирует элементы из своей части массива</a:t>
            </a:r>
            <a:endParaRPr/>
          </a:p>
          <a:p>
            <a:pPr indent="-147034" lvl="1" marL="640080" rtl="0" algn="l">
              <a:spcBef>
                <a:spcPts val="370"/>
              </a:spcBef>
              <a:spcAft>
                <a:spcPts val="0"/>
              </a:spcAft>
              <a:buSzPct val="850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44"/>
              </a:spcBef>
              <a:spcAft>
                <a:spcPts val="0"/>
              </a:spcAft>
              <a:buSzPct val="9500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Блок нитей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Копирует данные в общую память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Иерахически суммирует данные в общей памяти</a:t>
            </a:r>
            <a:endParaRPr/>
          </a:p>
          <a:p>
            <a:pPr indent="-246888" lvl="1" marL="640080" rtl="0" algn="l">
              <a:spcBef>
                <a:spcPts val="444"/>
              </a:spcBef>
              <a:spcAft>
                <a:spcPts val="0"/>
              </a:spcAft>
              <a:buSzPct val="85000"/>
              <a:buChar char="⚫"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Сохраняет результат в глобальной памяти</a:t>
            </a:r>
            <a:endParaRPr/>
          </a:p>
          <a:p>
            <a:pPr indent="0" lvl="0" marL="0" rtl="0" algn="l">
              <a:spcBef>
                <a:spcPts val="481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baseline="30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1"/>
          <p:cNvSpPr txBox="1"/>
          <p:nvPr>
            <p:ph type="title"/>
          </p:nvPr>
        </p:nvSpPr>
        <p:spPr>
          <a:xfrm>
            <a:off x="457200" y="836712"/>
            <a:ext cx="8229600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70C0"/>
                </a:solidFill>
              </a:rPr>
              <a:t>Иерархическое суммирование</a:t>
            </a:r>
            <a:endParaRPr sz="4400">
              <a:solidFill>
                <a:srgbClr val="0070C0"/>
              </a:solidFill>
            </a:endParaRPr>
          </a:p>
        </p:txBody>
      </p:sp>
      <p:pic>
        <p:nvPicPr>
          <p:cNvPr id="311" name="Google Shape;31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576" y="1772816"/>
            <a:ext cx="7704856" cy="44413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2"/>
          <p:cNvSpPr txBox="1"/>
          <p:nvPr>
            <p:ph type="title"/>
          </p:nvPr>
        </p:nvSpPr>
        <p:spPr>
          <a:xfrm>
            <a:off x="457200" y="620688"/>
            <a:ext cx="8229600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70C0"/>
                </a:solidFill>
              </a:rPr>
              <a:t>Иерархическое суммирование</a:t>
            </a:r>
            <a:endParaRPr sz="4400">
              <a:solidFill>
                <a:srgbClr val="0070C0"/>
              </a:solidFill>
            </a:endParaRPr>
          </a:p>
        </p:txBody>
      </p:sp>
      <p:pic>
        <p:nvPicPr>
          <p:cNvPr id="317" name="Google Shape;3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9592" y="1520760"/>
            <a:ext cx="7242254" cy="50765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"/>
          <p:cNvSpPr txBox="1"/>
          <p:nvPr>
            <p:ph type="title"/>
          </p:nvPr>
        </p:nvSpPr>
        <p:spPr>
          <a:xfrm>
            <a:off x="1331640" y="548680"/>
            <a:ext cx="6573416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70C0"/>
                </a:solidFill>
              </a:rPr>
              <a:t>Ядро суммирования</a:t>
            </a:r>
            <a:endParaRPr sz="4400">
              <a:solidFill>
                <a:srgbClr val="0070C0"/>
              </a:solidFill>
            </a:endParaRPr>
          </a:p>
        </p:txBody>
      </p:sp>
      <p:sp>
        <p:nvSpPr>
          <p:cNvPr id="323" name="Google Shape;323;p23"/>
          <p:cNvSpPr txBox="1"/>
          <p:nvPr/>
        </p:nvSpPr>
        <p:spPr>
          <a:xfrm>
            <a:off x="1187624" y="1484784"/>
            <a:ext cx="6480720" cy="507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reduce (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*inData,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*outData)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data [BLOCK_SIZE];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tid =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blockIdx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 *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blockDim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 +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data [tid] = inData [i];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__syncthreads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  = 1; s &lt;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blockDim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.x; s *= 2)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(tid % (2*s) ==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data [tid] += data [tid + s];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__syncthreads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 (tid == 0)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outData [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blockIdx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.x] = data [0];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4"/>
          <p:cNvSpPr txBox="1"/>
          <p:nvPr>
            <p:ph type="title"/>
          </p:nvPr>
        </p:nvSpPr>
        <p:spPr>
          <a:xfrm>
            <a:off x="683568" y="3212976"/>
            <a:ext cx="7772400" cy="858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4AE3AC"/>
              </a:buClr>
              <a:buSzPts val="4400"/>
              <a:buFont typeface="Calibri"/>
              <a:buNone/>
            </a:pPr>
            <a:r>
              <a:rPr lang="en-US" sz="4400"/>
              <a:t>Банки общей памяти</a:t>
            </a:r>
            <a:endParaRPr sz="4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5"/>
          <p:cNvSpPr txBox="1"/>
          <p:nvPr>
            <p:ph type="title"/>
          </p:nvPr>
        </p:nvSpPr>
        <p:spPr>
          <a:xfrm>
            <a:off x="457200" y="764704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Банки общей памяти</a:t>
            </a:r>
            <a:endParaRPr/>
          </a:p>
        </p:txBody>
      </p:sp>
      <p:sp>
        <p:nvSpPr>
          <p:cNvPr id="335" name="Google Shape;335;p25"/>
          <p:cNvSpPr txBox="1"/>
          <p:nvPr>
            <p:ph idx="1" type="body"/>
          </p:nvPr>
        </p:nvSpPr>
        <p:spPr>
          <a:xfrm>
            <a:off x="467544" y="1772816"/>
            <a:ext cx="8229600" cy="44618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Для увеличения полосы пропускания устройство, на котором расположена общая память, разделено на подмодули («</a:t>
            </a:r>
            <a:r>
              <a:rPr b="1"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банки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»)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– число банков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b="1" lang="en-US" sz="2000">
                <a:latin typeface="Consolas"/>
                <a:ea typeface="Consolas"/>
                <a:cs typeface="Consolas"/>
                <a:sym typeface="Consolas"/>
              </a:rPr>
              <a:t>m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 – сколько последовательных байтов может отдать каждый банк за цикл </a:t>
            </a:r>
            <a:endParaRPr/>
          </a:p>
          <a:p>
            <a:pPr indent="-201930" lvl="0" marL="274320" rtl="0" algn="l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Адресное пространство общей памяти разделено на</a:t>
            </a:r>
            <a:r>
              <a:rPr lang="en-US" sz="2200"/>
              <a:t> </a:t>
            </a:r>
            <a:r>
              <a:rPr b="1" lang="en-US" sz="2200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непересекающихся подмножеств, расположенных в разных банках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Банки работают независимо друг-от-друга и могут вместе выдать максимум </a:t>
            </a:r>
            <a:r>
              <a:rPr b="1" lang="en-US" sz="2200">
                <a:latin typeface="Consolas"/>
                <a:ea typeface="Consolas"/>
                <a:cs typeface="Consolas"/>
                <a:sym typeface="Consolas"/>
              </a:rPr>
              <a:t>n*m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байтов за один цикл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t/>
            </a:r>
            <a:endParaRPr sz="2200"/>
          </a:p>
          <a:p>
            <a:pPr indent="-141605" lvl="0" marL="274320" rtl="0" algn="l"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141605" lvl="0" marL="274320" rtl="0" algn="l"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6"/>
          <p:cNvSpPr txBox="1"/>
          <p:nvPr>
            <p:ph type="title"/>
          </p:nvPr>
        </p:nvSpPr>
        <p:spPr>
          <a:xfrm>
            <a:off x="457200" y="764704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Банки общей памяти на Fermi</a:t>
            </a:r>
            <a:endParaRPr/>
          </a:p>
        </p:txBody>
      </p:sp>
      <p:sp>
        <p:nvSpPr>
          <p:cNvPr id="342" name="Google Shape;342;p26"/>
          <p:cNvSpPr txBox="1"/>
          <p:nvPr>
            <p:ph idx="1" type="body"/>
          </p:nvPr>
        </p:nvSpPr>
        <p:spPr>
          <a:xfrm>
            <a:off x="467544" y="2348880"/>
            <a:ext cx="8229600" cy="2952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32 банка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, каждый банк может выдать за 2 такта ядер </a:t>
            </a:r>
            <a:r>
              <a:rPr b="1"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одно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 32-битное слово (4 последовательных байта)</a:t>
            </a:r>
            <a:endParaRPr/>
          </a:p>
          <a:p>
            <a:pPr indent="0" lvl="0" marL="0" rtl="0" algn="l">
              <a:spcBef>
                <a:spcPts val="210"/>
              </a:spcBef>
              <a:spcAft>
                <a:spcPts val="0"/>
              </a:spcAft>
              <a:buSzPts val="998"/>
              <a:buNone/>
            </a:pPr>
            <a:r>
              <a:t/>
            </a:r>
            <a:endParaRPr sz="105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Последовательные 32-битные слова располагаются в последовательных банках</a:t>
            </a:r>
            <a:endParaRPr/>
          </a:p>
          <a:p>
            <a:pPr indent="-246888" lvl="1" marL="640080" rtl="0" algn="l">
              <a:spcBef>
                <a:spcPts val="440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Номер банка для  слова по адресу addr: </a:t>
            </a: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(addr / 4) % 32</a:t>
            </a:r>
            <a:endParaRPr sz="22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01930" lvl="0" marL="274320" rtl="0" algn="l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t/>
            </a:r>
            <a:endParaRPr sz="12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За два такта ядер общая память может отдать </a:t>
            </a: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128 байт</a:t>
            </a:r>
            <a:endParaRPr sz="2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605" lvl="0" marL="274320" rtl="0" algn="l"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7" name="Google Shape;347;p27"/>
          <p:cNvGraphicFramePr/>
          <p:nvPr/>
        </p:nvGraphicFramePr>
        <p:xfrm>
          <a:off x="395536" y="33682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{E97815D0-E046-4569-A3DB-84E45FE4BCA7}</a:tableStyleId>
              </a:tblPr>
              <a:tblGrid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48" name="Google Shape;348;p27"/>
          <p:cNvSpPr/>
          <p:nvPr/>
        </p:nvSpPr>
        <p:spPr>
          <a:xfrm>
            <a:off x="3325004" y="3717032"/>
            <a:ext cx="45719" cy="59504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49" name="Google Shape;349;p27"/>
          <p:cNvGraphicFramePr/>
          <p:nvPr/>
        </p:nvGraphicFramePr>
        <p:xfrm>
          <a:off x="3325004" y="4365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{3890F294-E62C-4494-B9B9-DA7C0B8E0C6E}</a:tableStyleId>
              </a:tblPr>
              <a:tblGrid>
                <a:gridCol w="695575"/>
                <a:gridCol w="1560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</a:tbl>
          </a:graphicData>
        </a:graphic>
      </p:graphicFrame>
      <p:sp>
        <p:nvSpPr>
          <p:cNvPr id="350" name="Google Shape;350;p27"/>
          <p:cNvSpPr/>
          <p:nvPr/>
        </p:nvSpPr>
        <p:spPr>
          <a:xfrm>
            <a:off x="492186" y="3721643"/>
            <a:ext cx="45719" cy="6120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51" name="Google Shape;351;p27"/>
          <p:cNvGraphicFramePr/>
          <p:nvPr/>
        </p:nvGraphicFramePr>
        <p:xfrm>
          <a:off x="467544" y="4372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{3890F294-E62C-4494-B9B9-DA7C0B8E0C6E}</a:tableStyleId>
              </a:tblPr>
              <a:tblGrid>
                <a:gridCol w="691275"/>
                <a:gridCol w="1612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384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</a:tbl>
          </a:graphicData>
        </a:graphic>
      </p:graphicFrame>
      <p:sp>
        <p:nvSpPr>
          <p:cNvPr id="352" name="Google Shape;352;p27"/>
          <p:cNvSpPr txBox="1"/>
          <p:nvPr/>
        </p:nvSpPr>
        <p:spPr>
          <a:xfrm>
            <a:off x="1115616" y="4047060"/>
            <a:ext cx="944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Банк 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3" name="Google Shape;353;p27"/>
          <p:cNvSpPr txBox="1"/>
          <p:nvPr/>
        </p:nvSpPr>
        <p:spPr>
          <a:xfrm>
            <a:off x="3995935" y="4047060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Банк 11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4" name="Google Shape;354;p27"/>
          <p:cNvSpPr/>
          <p:nvPr/>
        </p:nvSpPr>
        <p:spPr>
          <a:xfrm flipH="1" rot="10800000">
            <a:off x="755576" y="2780928"/>
            <a:ext cx="45719" cy="57606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55" name="Google Shape;355;p27"/>
          <p:cNvGraphicFramePr/>
          <p:nvPr/>
        </p:nvGraphicFramePr>
        <p:xfrm>
          <a:off x="755576" y="555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{3890F294-E62C-4494-B9B9-DA7C0B8E0C6E}</a:tableStyleId>
              </a:tblPr>
              <a:tblGrid>
                <a:gridCol w="691275"/>
                <a:gridCol w="1612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388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</a:tbl>
          </a:graphicData>
        </a:graphic>
      </p:graphicFrame>
      <p:sp>
        <p:nvSpPr>
          <p:cNvPr id="356" name="Google Shape;356;p27"/>
          <p:cNvSpPr txBox="1"/>
          <p:nvPr/>
        </p:nvSpPr>
        <p:spPr>
          <a:xfrm>
            <a:off x="1376281" y="188640"/>
            <a:ext cx="944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Банк 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7" name="Google Shape;357;p27"/>
          <p:cNvSpPr txBox="1"/>
          <p:nvPr/>
        </p:nvSpPr>
        <p:spPr>
          <a:xfrm>
            <a:off x="323528" y="2987660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8" name="Google Shape;358;p27"/>
          <p:cNvSpPr txBox="1"/>
          <p:nvPr/>
        </p:nvSpPr>
        <p:spPr>
          <a:xfrm>
            <a:off x="8316416" y="2955394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9" name="Google Shape;359;p27"/>
          <p:cNvSpPr txBox="1"/>
          <p:nvPr/>
        </p:nvSpPr>
        <p:spPr>
          <a:xfrm>
            <a:off x="4211960" y="2987660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60" name="Google Shape;360;p27"/>
          <p:cNvGraphicFramePr/>
          <p:nvPr/>
        </p:nvGraphicFramePr>
        <p:xfrm>
          <a:off x="3851920" y="6926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{E97815D0-E046-4569-A3DB-84E45FE4BCA7}</a:tableStyleId>
              </a:tblPr>
              <a:tblGrid>
                <a:gridCol w="962025"/>
                <a:gridCol w="962025"/>
                <a:gridCol w="962025"/>
                <a:gridCol w="962025"/>
                <a:gridCol w="962025"/>
              </a:tblGrid>
              <a:tr h="4270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140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8"/>
          <p:cNvSpPr txBox="1"/>
          <p:nvPr>
            <p:ph type="title"/>
          </p:nvPr>
        </p:nvSpPr>
        <p:spPr>
          <a:xfrm>
            <a:off x="457200" y="764704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Обращения в общую память</a:t>
            </a:r>
            <a:endParaRPr/>
          </a:p>
        </p:txBody>
      </p:sp>
      <p:sp>
        <p:nvSpPr>
          <p:cNvPr id="366" name="Google Shape;366;p28"/>
          <p:cNvSpPr txBox="1"/>
          <p:nvPr>
            <p:ph idx="1" type="body"/>
          </p:nvPr>
        </p:nvSpPr>
        <p:spPr>
          <a:xfrm>
            <a:off x="457200" y="1916832"/>
            <a:ext cx="8229600" cy="4320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Обращение выполняется одновременно всеми нитями варпа (SIMT)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Банки работаю параллельно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Если варпу нитей нужно получить 32 4-байтных слова, расположенных </a:t>
            </a:r>
            <a:r>
              <a:rPr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в разных банках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, то такой запрос будет выполнен одновременно всеми банками</a:t>
            </a:r>
            <a:endParaRPr/>
          </a:p>
          <a:p>
            <a:pPr indent="-246887" lvl="2" marL="914400" rtl="0" algn="l">
              <a:spcBef>
                <a:spcPts val="400"/>
              </a:spcBef>
              <a:spcAft>
                <a:spcPts val="0"/>
              </a:spcAft>
              <a:buSzPts val="14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Каждый банк выдаст соответствующее слово</a:t>
            </a:r>
            <a:endParaRPr/>
          </a:p>
          <a:p>
            <a:pPr indent="-246887" lvl="2" marL="914400" rtl="0" algn="l">
              <a:spcBef>
                <a:spcPts val="400"/>
              </a:spcBef>
              <a:spcAft>
                <a:spcPts val="0"/>
              </a:spcAft>
              <a:buSzPts val="14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Пропускная способность = </a:t>
            </a:r>
            <a:r>
              <a:rPr b="1" lang="en-US" sz="20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32 х пропускная способность банка</a:t>
            </a:r>
            <a:endParaRPr/>
          </a:p>
          <a:p>
            <a:pPr indent="-157987" lvl="2" marL="914400" rtl="0" algn="l">
              <a:spcBef>
                <a:spcPts val="40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Поддерживается рассылка (broadcast):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Если часть нитей (или все) обращаются к одному и тому же 4-х байтному слову, то нужное слово будет считано из банка и роздано соответствующим нитям (broadcast) без накладных расходов</a:t>
            </a:r>
            <a:endParaRPr b="1" sz="2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29"/>
          <p:cNvSpPr txBox="1"/>
          <p:nvPr>
            <p:ph type="title"/>
          </p:nvPr>
        </p:nvSpPr>
        <p:spPr>
          <a:xfrm>
            <a:off x="457200" y="764704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Банк конфликты</a:t>
            </a:r>
            <a:endParaRPr/>
          </a:p>
        </p:txBody>
      </p:sp>
      <p:sp>
        <p:nvSpPr>
          <p:cNvPr id="372" name="Google Shape;372;p29"/>
          <p:cNvSpPr txBox="1"/>
          <p:nvPr>
            <p:ph idx="1" type="body"/>
          </p:nvPr>
        </p:nvSpPr>
        <p:spPr>
          <a:xfrm>
            <a:off x="395536" y="2060848"/>
            <a:ext cx="8229600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Если хотя бы два нужных варпу слова расположены в одном банке, то такая ситуация называется «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банк конфликтом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» и  обращение в глобальную память будет «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сериализованно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»:</a:t>
            </a:r>
            <a:endParaRPr/>
          </a:p>
          <a:p>
            <a:pPr indent="-138938" lvl="1" marL="640080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Такое обращение аппаратно разбивается на серию обращений, не содержащих банк конфликтов</a:t>
            </a:r>
            <a:endParaRPr/>
          </a:p>
          <a:p>
            <a:pPr indent="-246887" lvl="2" marL="914400" rtl="0" algn="l">
              <a:spcBef>
                <a:spcPts val="400"/>
              </a:spcBef>
              <a:spcAft>
                <a:spcPts val="0"/>
              </a:spcAft>
              <a:buSzPts val="14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Если число обращений, на которое разбит исходный запрос, равно n, то такая ситуация называется </a:t>
            </a:r>
            <a:r>
              <a:rPr b="1"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банк-конфликтом порядка n</a:t>
            </a:r>
            <a:endParaRPr/>
          </a:p>
          <a:p>
            <a:pPr indent="-246887" lvl="2" marL="914400" rtl="0" algn="l">
              <a:spcBef>
                <a:spcPts val="400"/>
              </a:spcBef>
              <a:spcAft>
                <a:spcPts val="0"/>
              </a:spcAft>
              <a:buSzPts val="14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Пропускная способность при этом падает в n раз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"/>
          <p:cNvSpPr txBox="1"/>
          <p:nvPr>
            <p:ph type="title"/>
          </p:nvPr>
        </p:nvSpPr>
        <p:spPr>
          <a:xfrm>
            <a:off x="40020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70C0"/>
                </a:solidFill>
              </a:rPr>
              <a:t>Разделяемая(общая) память</a:t>
            </a:r>
            <a:endParaRPr sz="4400">
              <a:solidFill>
                <a:srgbClr val="0070C0"/>
              </a:solidFill>
            </a:endParaRPr>
          </a:p>
        </p:txBody>
      </p:sp>
      <p:sp>
        <p:nvSpPr>
          <p:cNvPr id="132" name="Google Shape;132;p3"/>
          <p:cNvSpPr txBox="1"/>
          <p:nvPr>
            <p:ph idx="1" type="body"/>
          </p:nvPr>
        </p:nvSpPr>
        <p:spPr>
          <a:xfrm>
            <a:off x="179512" y="1844824"/>
            <a:ext cx="4536504" cy="4464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Расположена в том же устройстве, что и кеш L1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Совместно используется (разделяется) всеми нитями виртуального блока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Если на мультипроцессоре работает несколько блоков – общая память делится между ними поровну</a:t>
            </a:r>
            <a:endParaRPr/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У каждого блока своё адресное пространство общей памяти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165735" lvl="0" marL="27432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Конфигурации:</a:t>
            </a:r>
            <a:endParaRPr/>
          </a:p>
          <a:p>
            <a:pPr indent="-246888" lvl="1" marL="640080" rtl="0" algn="l"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16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КB общая память, 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KB L1</a:t>
            </a:r>
            <a:endParaRPr/>
          </a:p>
          <a:p>
            <a:pPr indent="-246888" lvl="1" marL="640080" rtl="0" algn="l"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en-US" sz="1600">
                <a:solidFill>
                  <a:srgbClr val="00B050"/>
                </a:solidFill>
              </a:rPr>
              <a:t>48</a:t>
            </a:r>
            <a:r>
              <a:rPr lang="en-US" sz="1600"/>
              <a:t>КB общая память, </a:t>
            </a:r>
            <a:r>
              <a:rPr lang="en-US" sz="1600">
                <a:solidFill>
                  <a:srgbClr val="00B050"/>
                </a:solidFill>
              </a:rPr>
              <a:t>16</a:t>
            </a:r>
            <a:r>
              <a:rPr lang="en-US" sz="1600"/>
              <a:t>KB L1 – по умолчанию</a:t>
            </a:r>
            <a:endParaRPr sz="1600"/>
          </a:p>
          <a:p>
            <a:pPr indent="-160528" lvl="1" marL="640080" rtl="0" algn="l"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4716016" y="1412776"/>
            <a:ext cx="4248472" cy="5184576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89A6E3"/>
              </a:gs>
              <a:gs pos="43000">
                <a:srgbClr val="B8CAF3"/>
              </a:gs>
              <a:gs pos="93000">
                <a:srgbClr val="E9EEFA"/>
              </a:gs>
              <a:gs pos="100000">
                <a:srgbClr val="F6F8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5563042" y="5949281"/>
            <a:ext cx="2609358" cy="576063"/>
          </a:xfrm>
          <a:prstGeom prst="flowChartPunchedTape">
            <a:avLst/>
          </a:prstGeom>
          <a:solidFill>
            <a:schemeClr val="accent3"/>
          </a:solidFill>
          <a:ln cap="flat" cmpd="sng" w="25400">
            <a:solidFill>
              <a:srgbClr val="0897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Device Memory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5292081" y="5229200"/>
            <a:ext cx="3168351" cy="3771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L2 cache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6" name="Google Shape;136;p3"/>
          <p:cNvSpPr txBox="1"/>
          <p:nvPr/>
        </p:nvSpPr>
        <p:spPr>
          <a:xfrm>
            <a:off x="5453783" y="1403484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Device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6705590" y="5525718"/>
            <a:ext cx="170666" cy="567578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138" name="Google Shape;138;p3"/>
          <p:cNvGrpSpPr/>
          <p:nvPr/>
        </p:nvGrpSpPr>
        <p:grpSpPr>
          <a:xfrm>
            <a:off x="4848597" y="1772815"/>
            <a:ext cx="1332148" cy="3096345"/>
            <a:chOff x="6804248" y="2070366"/>
            <a:chExt cx="1816448" cy="2138783"/>
          </a:xfrm>
        </p:grpSpPr>
        <p:sp>
          <p:nvSpPr>
            <p:cNvPr id="139" name="Google Shape;139;p3"/>
            <p:cNvSpPr/>
            <p:nvPr/>
          </p:nvSpPr>
          <p:spPr>
            <a:xfrm>
              <a:off x="6804248" y="2120917"/>
              <a:ext cx="1728192" cy="208823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0" name="Google Shape;140;p3"/>
            <p:cNvSpPr txBox="1"/>
            <p:nvPr/>
          </p:nvSpPr>
          <p:spPr>
            <a:xfrm>
              <a:off x="6820496" y="2070366"/>
              <a:ext cx="1800200" cy="278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SM</a:t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41" name="Google Shape;141;p3"/>
          <p:cNvSpPr/>
          <p:nvPr/>
        </p:nvSpPr>
        <p:spPr>
          <a:xfrm>
            <a:off x="4980620" y="4005064"/>
            <a:ext cx="1003376" cy="7540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Shared 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L1 cache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142" name="Google Shape;142;p3"/>
          <p:cNvGraphicFramePr/>
          <p:nvPr/>
        </p:nvGraphicFramePr>
        <p:xfrm>
          <a:off x="5002424" y="2132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{3890F294-E62C-4494-B9B9-DA7C0B8E0C6E}</a:tableStyleId>
              </a:tblPr>
              <a:tblGrid>
                <a:gridCol w="479875"/>
                <a:gridCol w="479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u="none" cap="none" strike="noStrike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</a:tbl>
          </a:graphicData>
        </a:graphic>
      </p:graphicFrame>
      <p:sp>
        <p:nvSpPr>
          <p:cNvPr id="143" name="Google Shape;143;p3"/>
          <p:cNvSpPr/>
          <p:nvPr/>
        </p:nvSpPr>
        <p:spPr>
          <a:xfrm>
            <a:off x="5331387" y="3022688"/>
            <a:ext cx="185046" cy="1486432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5396975" y="4725144"/>
            <a:ext cx="170666" cy="48788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145" name="Google Shape;145;p3"/>
          <p:cNvGrpSpPr/>
          <p:nvPr/>
        </p:nvGrpSpPr>
        <p:grpSpPr>
          <a:xfrm>
            <a:off x="6228184" y="1772816"/>
            <a:ext cx="1332148" cy="3096345"/>
            <a:chOff x="6804248" y="2070366"/>
            <a:chExt cx="1816448" cy="2138783"/>
          </a:xfrm>
        </p:grpSpPr>
        <p:sp>
          <p:nvSpPr>
            <p:cNvPr id="146" name="Google Shape;146;p3"/>
            <p:cNvSpPr/>
            <p:nvPr/>
          </p:nvSpPr>
          <p:spPr>
            <a:xfrm>
              <a:off x="6804248" y="2120917"/>
              <a:ext cx="1728192" cy="208823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47" name="Google Shape;147;p3"/>
            <p:cNvSpPr txBox="1"/>
            <p:nvPr/>
          </p:nvSpPr>
          <p:spPr>
            <a:xfrm>
              <a:off x="6820496" y="2070366"/>
              <a:ext cx="1800200" cy="278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SM</a:t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48" name="Google Shape;148;p3"/>
          <p:cNvSpPr/>
          <p:nvPr/>
        </p:nvSpPr>
        <p:spPr>
          <a:xfrm>
            <a:off x="6360207" y="4005065"/>
            <a:ext cx="1003376" cy="7540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Shared 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L1 cache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149" name="Google Shape;149;p3"/>
          <p:cNvGraphicFramePr/>
          <p:nvPr/>
        </p:nvGraphicFramePr>
        <p:xfrm>
          <a:off x="6382011" y="2132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{3890F294-E62C-4494-B9B9-DA7C0B8E0C6E}</a:tableStyleId>
              </a:tblPr>
              <a:tblGrid>
                <a:gridCol w="479875"/>
                <a:gridCol w="479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</a:tbl>
          </a:graphicData>
        </a:graphic>
      </p:graphicFrame>
      <p:sp>
        <p:nvSpPr>
          <p:cNvPr id="150" name="Google Shape;150;p3"/>
          <p:cNvSpPr/>
          <p:nvPr/>
        </p:nvSpPr>
        <p:spPr>
          <a:xfrm>
            <a:off x="6807693" y="3022688"/>
            <a:ext cx="185046" cy="1008112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1" name="Google Shape;151;p3"/>
          <p:cNvSpPr/>
          <p:nvPr/>
        </p:nvSpPr>
        <p:spPr>
          <a:xfrm>
            <a:off x="6776562" y="4725145"/>
            <a:ext cx="170666" cy="48788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152" name="Google Shape;152;p3"/>
          <p:cNvGrpSpPr/>
          <p:nvPr/>
        </p:nvGrpSpPr>
        <p:grpSpPr>
          <a:xfrm>
            <a:off x="7577839" y="1772816"/>
            <a:ext cx="1332148" cy="3096345"/>
            <a:chOff x="6804248" y="2070366"/>
            <a:chExt cx="1816448" cy="2138783"/>
          </a:xfrm>
        </p:grpSpPr>
        <p:sp>
          <p:nvSpPr>
            <p:cNvPr id="153" name="Google Shape;153;p3"/>
            <p:cNvSpPr/>
            <p:nvPr/>
          </p:nvSpPr>
          <p:spPr>
            <a:xfrm>
              <a:off x="6804248" y="2120917"/>
              <a:ext cx="1728192" cy="208823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54" name="Google Shape;154;p3"/>
            <p:cNvSpPr txBox="1"/>
            <p:nvPr/>
          </p:nvSpPr>
          <p:spPr>
            <a:xfrm>
              <a:off x="6820496" y="2070366"/>
              <a:ext cx="1800200" cy="278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SM</a:t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55" name="Google Shape;155;p3"/>
          <p:cNvSpPr/>
          <p:nvPr/>
        </p:nvSpPr>
        <p:spPr>
          <a:xfrm>
            <a:off x="7709862" y="4005065"/>
            <a:ext cx="1003376" cy="7540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Shared 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L1 cache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156" name="Google Shape;156;p3"/>
          <p:cNvGraphicFramePr/>
          <p:nvPr/>
        </p:nvGraphicFramePr>
        <p:xfrm>
          <a:off x="7731666" y="2132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{3890F294-E62C-4494-B9B9-DA7C0B8E0C6E}</a:tableStyleId>
              </a:tblPr>
              <a:tblGrid>
                <a:gridCol w="479875"/>
                <a:gridCol w="479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</a:tbl>
          </a:graphicData>
        </a:graphic>
      </p:graphicFrame>
      <p:sp>
        <p:nvSpPr>
          <p:cNvPr id="157" name="Google Shape;157;p3"/>
          <p:cNvSpPr/>
          <p:nvPr/>
        </p:nvSpPr>
        <p:spPr>
          <a:xfrm>
            <a:off x="8204360" y="3022688"/>
            <a:ext cx="185046" cy="1008112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8" name="Google Shape;158;p3"/>
          <p:cNvSpPr/>
          <p:nvPr/>
        </p:nvSpPr>
        <p:spPr>
          <a:xfrm>
            <a:off x="8126217" y="4725145"/>
            <a:ext cx="170666" cy="48788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59" name="Google Shape;159;p3"/>
          <p:cNvSpPr/>
          <p:nvPr/>
        </p:nvSpPr>
        <p:spPr>
          <a:xfrm>
            <a:off x="5482308" y="3010614"/>
            <a:ext cx="185046" cy="1008113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0" name="Google Shape;160;p3"/>
          <p:cNvSpPr/>
          <p:nvPr/>
        </p:nvSpPr>
        <p:spPr>
          <a:xfrm>
            <a:off x="6676849" y="3010614"/>
            <a:ext cx="185046" cy="1486432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1" name="Google Shape;161;p3"/>
          <p:cNvSpPr/>
          <p:nvPr/>
        </p:nvSpPr>
        <p:spPr>
          <a:xfrm>
            <a:off x="8046639" y="3010614"/>
            <a:ext cx="185046" cy="1486432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0"/>
          <p:cNvSpPr txBox="1"/>
          <p:nvPr>
            <p:ph type="title"/>
          </p:nvPr>
        </p:nvSpPr>
        <p:spPr>
          <a:xfrm>
            <a:off x="457200" y="764704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Банки общей памяти на Kepler</a:t>
            </a:r>
            <a:endParaRPr/>
          </a:p>
        </p:txBody>
      </p:sp>
      <p:sp>
        <p:nvSpPr>
          <p:cNvPr id="379" name="Google Shape;379;p30"/>
          <p:cNvSpPr txBox="1"/>
          <p:nvPr>
            <p:ph idx="1" type="body"/>
          </p:nvPr>
        </p:nvSpPr>
        <p:spPr>
          <a:xfrm>
            <a:off x="467544" y="1988840"/>
            <a:ext cx="8229600" cy="4176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32 банка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, каждый банк может выдать за 1 такт ядер 8 байтов</a:t>
            </a:r>
            <a:endParaRPr/>
          </a:p>
          <a:p>
            <a:pPr indent="-246888" lvl="1" marL="640080" rtl="0" algn="l">
              <a:spcBef>
                <a:spcPts val="440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На Kepler частота ядер в 2 раза меньше, чем на Fermi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10978" lvl="0" marL="274320" rtl="0" algn="l">
              <a:spcBef>
                <a:spcPts val="210"/>
              </a:spcBef>
              <a:spcAft>
                <a:spcPts val="0"/>
              </a:spcAft>
              <a:buSzPts val="998"/>
              <a:buNone/>
            </a:pPr>
            <a:r>
              <a:t/>
            </a:r>
            <a:endParaRPr sz="105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Два режима разбиения общей памяти на банки: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Последовательные 32-битные слова располагаются в последовательных банкаx: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(addr / 4) % 32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92913" lvl="1" marL="640080" rtl="0" algn="l">
              <a:spcBef>
                <a:spcPts val="200"/>
              </a:spcBef>
              <a:spcAft>
                <a:spcPts val="0"/>
              </a:spcAft>
              <a:buSzPts val="850"/>
              <a:buNone/>
            </a:pPr>
            <a:r>
              <a:t/>
            </a:r>
            <a:endParaRPr sz="10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Последовательные 64-битные слова располагаются в последовательных банках: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(addr / 8) % 32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128143" lvl="1" marL="64008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4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За два такта ядер общая память может отдать </a:t>
            </a: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256 байт</a:t>
            </a:r>
            <a:endParaRPr sz="22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41605" lvl="0" marL="274320" rtl="0" algn="l">
              <a:spcBef>
                <a:spcPts val="440"/>
              </a:spcBef>
              <a:spcAft>
                <a:spcPts val="0"/>
              </a:spcAft>
              <a:buSzPts val="209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4" name="Google Shape;384;p31"/>
          <p:cNvGraphicFramePr/>
          <p:nvPr/>
        </p:nvGraphicFramePr>
        <p:xfrm>
          <a:off x="3491880" y="6926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{E97815D0-E046-4569-A3DB-84E45FE4BCA7}</a:tableStyleId>
              </a:tblPr>
              <a:tblGrid>
                <a:gridCol w="594075"/>
                <a:gridCol w="594075"/>
                <a:gridCol w="594075"/>
                <a:gridCol w="594075"/>
                <a:gridCol w="594075"/>
                <a:gridCol w="594075"/>
                <a:gridCol w="594075"/>
                <a:gridCol w="594075"/>
                <a:gridCol w="417700"/>
              </a:tblGrid>
              <a:tr h="427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384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388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392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396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5" name="Google Shape;385;p31"/>
          <p:cNvSpPr/>
          <p:nvPr/>
        </p:nvSpPr>
        <p:spPr>
          <a:xfrm>
            <a:off x="5868144" y="4878057"/>
            <a:ext cx="3024336" cy="13280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Последовательные 32-битные слова в последовательных банкаx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86" name="Google Shape;386;p31"/>
          <p:cNvGraphicFramePr/>
          <p:nvPr/>
        </p:nvGraphicFramePr>
        <p:xfrm>
          <a:off x="395536" y="33682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{E97815D0-E046-4569-A3DB-84E45FE4BCA7}</a:tableStyleId>
              </a:tblPr>
              <a:tblGrid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87" name="Google Shape;387;p31"/>
          <p:cNvSpPr/>
          <p:nvPr/>
        </p:nvSpPr>
        <p:spPr>
          <a:xfrm>
            <a:off x="3325004" y="3717032"/>
            <a:ext cx="45719" cy="59504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88" name="Google Shape;388;p31"/>
          <p:cNvGraphicFramePr/>
          <p:nvPr/>
        </p:nvGraphicFramePr>
        <p:xfrm>
          <a:off x="3325004" y="4365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{3890F294-E62C-4494-B9B9-DA7C0B8E0C6E}</a:tableStyleId>
              </a:tblPr>
              <a:tblGrid>
                <a:gridCol w="695575"/>
                <a:gridCol w="1560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172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</a:tbl>
          </a:graphicData>
        </a:graphic>
      </p:graphicFrame>
      <p:sp>
        <p:nvSpPr>
          <p:cNvPr id="389" name="Google Shape;389;p31"/>
          <p:cNvSpPr/>
          <p:nvPr/>
        </p:nvSpPr>
        <p:spPr>
          <a:xfrm>
            <a:off x="492186" y="3721643"/>
            <a:ext cx="45719" cy="6120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90" name="Google Shape;390;p31"/>
          <p:cNvGraphicFramePr/>
          <p:nvPr/>
        </p:nvGraphicFramePr>
        <p:xfrm>
          <a:off x="467544" y="4372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{3890F294-E62C-4494-B9B9-DA7C0B8E0C6E}</a:tableStyleId>
              </a:tblPr>
              <a:tblGrid>
                <a:gridCol w="691275"/>
                <a:gridCol w="1612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384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</a:tbl>
          </a:graphicData>
        </a:graphic>
      </p:graphicFrame>
      <p:sp>
        <p:nvSpPr>
          <p:cNvPr id="391" name="Google Shape;391;p31"/>
          <p:cNvSpPr txBox="1"/>
          <p:nvPr/>
        </p:nvSpPr>
        <p:spPr>
          <a:xfrm>
            <a:off x="1115616" y="4047060"/>
            <a:ext cx="944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Банк 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2" name="Google Shape;392;p31"/>
          <p:cNvSpPr txBox="1"/>
          <p:nvPr/>
        </p:nvSpPr>
        <p:spPr>
          <a:xfrm>
            <a:off x="3995935" y="4047060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Банк 11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3" name="Google Shape;393;p31"/>
          <p:cNvSpPr/>
          <p:nvPr/>
        </p:nvSpPr>
        <p:spPr>
          <a:xfrm flipH="1" rot="10800000">
            <a:off x="755576" y="2780928"/>
            <a:ext cx="45719" cy="57606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394" name="Google Shape;394;p31"/>
          <p:cNvGraphicFramePr/>
          <p:nvPr/>
        </p:nvGraphicFramePr>
        <p:xfrm>
          <a:off x="755576" y="555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{3890F294-E62C-4494-B9B9-DA7C0B8E0C6E}</a:tableStyleId>
              </a:tblPr>
              <a:tblGrid>
                <a:gridCol w="691275"/>
                <a:gridCol w="1612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388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</a:tbl>
          </a:graphicData>
        </a:graphic>
      </p:graphicFrame>
      <p:sp>
        <p:nvSpPr>
          <p:cNvPr id="395" name="Google Shape;395;p31"/>
          <p:cNvSpPr txBox="1"/>
          <p:nvPr/>
        </p:nvSpPr>
        <p:spPr>
          <a:xfrm>
            <a:off x="1376281" y="188640"/>
            <a:ext cx="944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Банк 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6" name="Google Shape;396;p31"/>
          <p:cNvSpPr txBox="1"/>
          <p:nvPr/>
        </p:nvSpPr>
        <p:spPr>
          <a:xfrm>
            <a:off x="323528" y="2987660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7" name="Google Shape;397;p31"/>
          <p:cNvSpPr txBox="1"/>
          <p:nvPr/>
        </p:nvSpPr>
        <p:spPr>
          <a:xfrm>
            <a:off x="8316416" y="2955394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8" name="Google Shape;398;p31"/>
          <p:cNvSpPr txBox="1"/>
          <p:nvPr/>
        </p:nvSpPr>
        <p:spPr>
          <a:xfrm>
            <a:off x="4211960" y="2987660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Google Shape;403;p32"/>
          <p:cNvGraphicFramePr/>
          <p:nvPr/>
        </p:nvGraphicFramePr>
        <p:xfrm>
          <a:off x="3491880" y="6926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{E97815D0-E046-4569-A3DB-84E45FE4BCA7}</a:tableStyleId>
              </a:tblPr>
              <a:tblGrid>
                <a:gridCol w="594075"/>
                <a:gridCol w="594075"/>
                <a:gridCol w="594075"/>
                <a:gridCol w="594075"/>
                <a:gridCol w="594075"/>
                <a:gridCol w="594075"/>
                <a:gridCol w="594075"/>
                <a:gridCol w="594075"/>
                <a:gridCol w="417700"/>
              </a:tblGrid>
              <a:tr h="427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260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268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276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284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516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524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532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536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540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4" name="Google Shape;404;p32"/>
          <p:cNvSpPr/>
          <p:nvPr/>
        </p:nvSpPr>
        <p:spPr>
          <a:xfrm>
            <a:off x="5868144" y="4878057"/>
            <a:ext cx="3024336" cy="13280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Последовательные 64-битные слова в последовательных банкаx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05" name="Google Shape;405;p32"/>
          <p:cNvGraphicFramePr/>
          <p:nvPr/>
        </p:nvGraphicFramePr>
        <p:xfrm>
          <a:off x="395536" y="33682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{E97815D0-E046-4569-A3DB-84E45FE4BCA7}</a:tableStyleId>
              </a:tblPr>
              <a:tblGrid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  <a:gridCol w="2571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06" name="Google Shape;406;p32"/>
          <p:cNvSpPr/>
          <p:nvPr/>
        </p:nvSpPr>
        <p:spPr>
          <a:xfrm>
            <a:off x="3325004" y="3717032"/>
            <a:ext cx="45719" cy="59504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07" name="Google Shape;407;p32"/>
          <p:cNvGraphicFramePr/>
          <p:nvPr/>
        </p:nvGraphicFramePr>
        <p:xfrm>
          <a:off x="3325004" y="436585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{3890F294-E62C-4494-B9B9-DA7C0B8E0C6E}</a:tableStyleId>
              </a:tblPr>
              <a:tblGrid>
                <a:gridCol w="695575"/>
                <a:gridCol w="15603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348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600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</a:tbl>
          </a:graphicData>
        </a:graphic>
      </p:graphicFrame>
      <p:sp>
        <p:nvSpPr>
          <p:cNvPr id="408" name="Google Shape;408;p32"/>
          <p:cNvSpPr/>
          <p:nvPr/>
        </p:nvSpPr>
        <p:spPr>
          <a:xfrm>
            <a:off x="492186" y="3721643"/>
            <a:ext cx="45719" cy="612068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09" name="Google Shape;409;p32"/>
          <p:cNvGraphicFramePr/>
          <p:nvPr/>
        </p:nvGraphicFramePr>
        <p:xfrm>
          <a:off x="467544" y="43723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{3890F294-E62C-4494-B9B9-DA7C0B8E0C6E}</a:tableStyleId>
              </a:tblPr>
              <a:tblGrid>
                <a:gridCol w="691275"/>
                <a:gridCol w="1612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</a:tbl>
          </a:graphicData>
        </a:graphic>
      </p:graphicFrame>
      <p:sp>
        <p:nvSpPr>
          <p:cNvPr id="410" name="Google Shape;410;p32"/>
          <p:cNvSpPr txBox="1"/>
          <p:nvPr/>
        </p:nvSpPr>
        <p:spPr>
          <a:xfrm>
            <a:off x="1115616" y="4047060"/>
            <a:ext cx="944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Банк 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32"/>
          <p:cNvSpPr txBox="1"/>
          <p:nvPr/>
        </p:nvSpPr>
        <p:spPr>
          <a:xfrm>
            <a:off x="3995935" y="4047060"/>
            <a:ext cx="107112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Банк 11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2" name="Google Shape;412;p32"/>
          <p:cNvSpPr/>
          <p:nvPr/>
        </p:nvSpPr>
        <p:spPr>
          <a:xfrm flipH="1" rot="10800000">
            <a:off x="755576" y="2780928"/>
            <a:ext cx="45719" cy="576064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413" name="Google Shape;413;p32"/>
          <p:cNvGraphicFramePr/>
          <p:nvPr/>
        </p:nvGraphicFramePr>
        <p:xfrm>
          <a:off x="755576" y="555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{3890F294-E62C-4494-B9B9-DA7C0B8E0C6E}</a:tableStyleId>
              </a:tblPr>
              <a:tblGrid>
                <a:gridCol w="691275"/>
                <a:gridCol w="1612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76D9E8"/>
                    </a:solidFill>
                  </a:tcPr>
                </a:tc>
              </a:tr>
            </a:tbl>
          </a:graphicData>
        </a:graphic>
      </p:graphicFrame>
      <p:sp>
        <p:nvSpPr>
          <p:cNvPr id="414" name="Google Shape;414;p32"/>
          <p:cNvSpPr txBox="1"/>
          <p:nvPr/>
        </p:nvSpPr>
        <p:spPr>
          <a:xfrm>
            <a:off x="1376281" y="188640"/>
            <a:ext cx="9444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Банк 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5" name="Google Shape;415;p32"/>
          <p:cNvSpPr txBox="1"/>
          <p:nvPr/>
        </p:nvSpPr>
        <p:spPr>
          <a:xfrm>
            <a:off x="323528" y="2987660"/>
            <a:ext cx="3097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32"/>
          <p:cNvSpPr txBox="1"/>
          <p:nvPr/>
        </p:nvSpPr>
        <p:spPr>
          <a:xfrm>
            <a:off x="8316416" y="2955394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31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7" name="Google Shape;417;p32"/>
          <p:cNvSpPr txBox="1"/>
          <p:nvPr/>
        </p:nvSpPr>
        <p:spPr>
          <a:xfrm>
            <a:off x="4211960" y="2987660"/>
            <a:ext cx="43794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2" name="Google Shape;422;p33"/>
          <p:cNvGraphicFramePr/>
          <p:nvPr/>
        </p:nvGraphicFramePr>
        <p:xfrm>
          <a:off x="3347864" y="37257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{E97815D0-E046-4569-A3DB-84E45FE4BCA7}</a:tableStyleId>
              </a:tblPr>
              <a:tblGrid>
                <a:gridCol w="594075"/>
                <a:gridCol w="594075"/>
                <a:gridCol w="594075"/>
                <a:gridCol w="594075"/>
                <a:gridCol w="594075"/>
                <a:gridCol w="594075"/>
                <a:gridCol w="594075"/>
                <a:gridCol w="594075"/>
                <a:gridCol w="417700"/>
              </a:tblGrid>
              <a:tr h="427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20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260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268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276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284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516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524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532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536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rgbClr val="7F7F7F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540</a:t>
                      </a:r>
                      <a:endParaRPr sz="1800">
                        <a:solidFill>
                          <a:srgbClr val="7F7F7F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423" name="Google Shape;423;p33"/>
          <p:cNvGraphicFramePr/>
          <p:nvPr/>
        </p:nvGraphicFramePr>
        <p:xfrm>
          <a:off x="3347864" y="123998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{E97815D0-E046-4569-A3DB-84E45FE4BCA7}</a:tableStyleId>
              </a:tblPr>
              <a:tblGrid>
                <a:gridCol w="594075"/>
                <a:gridCol w="594075"/>
                <a:gridCol w="594075"/>
                <a:gridCol w="594075"/>
                <a:gridCol w="594075"/>
                <a:gridCol w="594075"/>
                <a:gridCol w="594075"/>
                <a:gridCol w="594075"/>
                <a:gridCol w="417700"/>
              </a:tblGrid>
              <a:tr h="427075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Банк 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138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256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384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388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392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268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396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648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…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424" name="Google Shape;424;p33"/>
          <p:cNvSpPr/>
          <p:nvPr/>
        </p:nvSpPr>
        <p:spPr>
          <a:xfrm>
            <a:off x="3275856" y="1960061"/>
            <a:ext cx="1296144" cy="50405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5" name="Google Shape;425;p33"/>
          <p:cNvSpPr/>
          <p:nvPr/>
        </p:nvSpPr>
        <p:spPr>
          <a:xfrm>
            <a:off x="3275856" y="4445800"/>
            <a:ext cx="1296144" cy="50405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26" name="Google Shape;426;p33"/>
          <p:cNvSpPr txBox="1"/>
          <p:nvPr/>
        </p:nvSpPr>
        <p:spPr>
          <a:xfrm>
            <a:off x="539462" y="1960061"/>
            <a:ext cx="20882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Могут быть отданы банком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 один такт*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7" name="Google Shape;427;p33"/>
          <p:cNvCxnSpPr>
            <a:stCxn id="426" idx="3"/>
          </p:cNvCxnSpPr>
          <p:nvPr/>
        </p:nvCxnSpPr>
        <p:spPr>
          <a:xfrm flipH="1" rot="10800000">
            <a:off x="2627693" y="2212026"/>
            <a:ext cx="648300" cy="209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  <p:sp>
        <p:nvSpPr>
          <p:cNvPr id="428" name="Google Shape;428;p33"/>
          <p:cNvSpPr txBox="1"/>
          <p:nvPr/>
        </p:nvSpPr>
        <p:spPr>
          <a:xfrm>
            <a:off x="539552" y="4447541"/>
            <a:ext cx="2088231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Могут быть отданы банком </a:t>
            </a: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за один такт*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29" name="Google Shape;429;p33"/>
          <p:cNvCxnSpPr>
            <a:stCxn id="428" idx="3"/>
          </p:cNvCxnSpPr>
          <p:nvPr/>
        </p:nvCxnSpPr>
        <p:spPr>
          <a:xfrm flipH="1" rot="10800000">
            <a:off x="2627783" y="4699506"/>
            <a:ext cx="648300" cy="209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  <p:sp>
        <p:nvSpPr>
          <p:cNvPr id="430" name="Google Shape;430;p33"/>
          <p:cNvSpPr/>
          <p:nvPr/>
        </p:nvSpPr>
        <p:spPr>
          <a:xfrm>
            <a:off x="755576" y="6011996"/>
            <a:ext cx="7524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*Каждая ячейка соответствует 4-м последовательным байтам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3"/>
          <p:cNvSpPr/>
          <p:nvPr/>
        </p:nvSpPr>
        <p:spPr>
          <a:xfrm>
            <a:off x="1115616" y="774399"/>
            <a:ext cx="84969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Последовательные 32-битные слова в последовательных банкаx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3"/>
          <p:cNvSpPr/>
          <p:nvPr/>
        </p:nvSpPr>
        <p:spPr>
          <a:xfrm>
            <a:off x="1619672" y="3347700"/>
            <a:ext cx="763284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Последовательные 64-битные слова в последовательных банкаx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34"/>
          <p:cNvSpPr txBox="1"/>
          <p:nvPr>
            <p:ph type="title"/>
          </p:nvPr>
        </p:nvSpPr>
        <p:spPr>
          <a:xfrm>
            <a:off x="457200" y="764704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Банк конфликты на Kepler</a:t>
            </a:r>
            <a:endParaRPr/>
          </a:p>
        </p:txBody>
      </p:sp>
      <p:sp>
        <p:nvSpPr>
          <p:cNvPr id="438" name="Google Shape;438;p34"/>
          <p:cNvSpPr txBox="1"/>
          <p:nvPr>
            <p:ph idx="1" type="body"/>
          </p:nvPr>
        </p:nvSpPr>
        <p:spPr>
          <a:xfrm>
            <a:off x="395536" y="2060848"/>
            <a:ext cx="8229600" cy="40324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Последовательные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-битные слова располагаются в последовательных банкаx:</a:t>
            </a:r>
            <a:endParaRPr/>
          </a:p>
          <a:p>
            <a:pPr indent="0" lvl="1" marL="393192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Банк-конфликта между двумя нитями нет, если запрашиваются байты 32-битныx слов из разных банков, либо запрашиваемые слова находятся в 32-битных словах с адресами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i + 128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 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256*n &lt;= i &lt; 256*n + 128 (broadcast)</a:t>
            </a:r>
            <a:endParaRPr/>
          </a:p>
          <a:p>
            <a:pPr indent="0" lvl="1" marL="393192" rtl="0" algn="l"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Последовательные </a:t>
            </a:r>
            <a:r>
              <a:rPr b="1" lang="en-US" sz="2000">
                <a:latin typeface="Calibri"/>
                <a:ea typeface="Calibri"/>
                <a:cs typeface="Calibri"/>
                <a:sym typeface="Calibri"/>
              </a:rPr>
              <a:t>64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-битные слова располагаются в последовательных банкаx:</a:t>
            </a:r>
            <a:endParaRPr/>
          </a:p>
          <a:p>
            <a:pPr indent="0" lvl="1" marL="393192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Банк-конфликта между двумя нитями нет, если запрашиваются байты 64-битных слов из разных банков,  либо байты 64-битного слова из одного банка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(broadcast)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5"/>
          <p:cNvSpPr txBox="1"/>
          <p:nvPr>
            <p:ph type="title"/>
          </p:nvPr>
        </p:nvSpPr>
        <p:spPr>
          <a:xfrm>
            <a:off x="467544" y="908720"/>
            <a:ext cx="8229600" cy="7109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Установка режима общей памяти</a:t>
            </a:r>
            <a:endParaRPr sz="4400"/>
          </a:p>
        </p:txBody>
      </p:sp>
      <p:sp>
        <p:nvSpPr>
          <p:cNvPr id="444" name="Google Shape;444;p35"/>
          <p:cNvSpPr txBox="1"/>
          <p:nvPr>
            <p:ph idx="1" type="body"/>
          </p:nvPr>
        </p:nvSpPr>
        <p:spPr>
          <a:xfrm>
            <a:off x="518864" y="1844824"/>
            <a:ext cx="8229600" cy="46618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cudaError_t cudaDeviceSetSharedMemConfig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 							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cudaSharedMemConfig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config )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Глобально для всех запусков ядер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46887" lvl="2" marL="9144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</a:pP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cudaSharedMemBankSizeDefault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-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последовательные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-битные слова в последовательных банкаx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46887" lvl="2" marL="9144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</a:pP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cudaSharedMemBankSizeFourByte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 последовательные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32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-битные слова в последовательных банкаx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46887" lvl="2" marL="914400" rtl="0" algn="l">
              <a:spcBef>
                <a:spcPts val="360"/>
              </a:spcBef>
              <a:spcAft>
                <a:spcPts val="0"/>
              </a:spcAft>
              <a:buSzPts val="1260"/>
              <a:buChar char="⚫"/>
            </a:pP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cudaSharedMemBankSizeEightByte</a:t>
            </a:r>
            <a:r>
              <a:rPr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последовательные </a:t>
            </a:r>
            <a:r>
              <a:rPr b="1" lang="en-US" sz="1800">
                <a:latin typeface="Calibri"/>
                <a:ea typeface="Calibri"/>
                <a:cs typeface="Calibri"/>
                <a:sym typeface="Calibri"/>
              </a:rPr>
              <a:t>64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-битные слова в последовательных банка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x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cudaError_t cudaFuncSetSharedMemConfig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const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void* func, 				</a:t>
            </a: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cudaSharedMemConfig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config )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Для запусков конкретного ядра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36"/>
          <p:cNvSpPr txBox="1"/>
          <p:nvPr>
            <p:ph type="title"/>
          </p:nvPr>
        </p:nvSpPr>
        <p:spPr>
          <a:xfrm>
            <a:off x="467544" y="908720"/>
            <a:ext cx="6923112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Зачем устанавливать режим</a:t>
            </a:r>
            <a:endParaRPr sz="4400"/>
          </a:p>
        </p:txBody>
      </p:sp>
      <p:sp>
        <p:nvSpPr>
          <p:cNvPr id="450" name="Google Shape;450;p36"/>
          <p:cNvSpPr txBox="1"/>
          <p:nvPr>
            <p:ph idx="1" type="body"/>
          </p:nvPr>
        </p:nvSpPr>
        <p:spPr>
          <a:xfrm>
            <a:off x="467544" y="2276872"/>
            <a:ext cx="8229600" cy="37444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arr[];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double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res =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(arr[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thredIdx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.x * 3]);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Нить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обращается к байту со смещением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, нить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16 – 384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165735" lvl="0" marL="27432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 sz="1800">
              <a:solidFill>
                <a:srgbClr val="C00000"/>
              </a:solidFill>
            </a:endParaRPr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SzPts val="1710"/>
              <a:buFont typeface="Arial"/>
              <a:buChar char="•"/>
            </a:pP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cudaSharedMemBankSizeFourByte</a:t>
            </a:r>
            <a:endParaRPr sz="1800">
              <a:solidFill>
                <a:srgbClr val="C00000"/>
              </a:solidFill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Оба обращения попадают в один банк,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банк-конфликт второго порядка</a:t>
            </a:r>
            <a:endParaRPr/>
          </a:p>
          <a:p>
            <a:pPr indent="-177165" lvl="0" marL="285750" rtl="0" algn="l">
              <a:spcBef>
                <a:spcPts val="360"/>
              </a:spcBef>
              <a:spcAft>
                <a:spcPts val="0"/>
              </a:spcAft>
              <a:buSzPts val="1710"/>
              <a:buFont typeface="Arial"/>
              <a:buNone/>
            </a:pPr>
            <a:r>
              <a:t/>
            </a:r>
            <a:endParaRPr sz="1800">
              <a:solidFill>
                <a:srgbClr val="C00000"/>
              </a:solidFill>
            </a:endParaRPr>
          </a:p>
          <a:p>
            <a:pPr indent="-285750" lvl="0" marL="285750" rtl="0" algn="l">
              <a:spcBef>
                <a:spcPts val="360"/>
              </a:spcBef>
              <a:spcAft>
                <a:spcPts val="0"/>
              </a:spcAft>
              <a:buSzPts val="1710"/>
              <a:buFont typeface="Arial"/>
              <a:buChar char="•"/>
            </a:pP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cudaSharedMemBankSizeEightByte</a:t>
            </a:r>
            <a:endParaRPr sz="1800">
              <a:solidFill>
                <a:srgbClr val="C00000"/>
              </a:solidFill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530"/>
              <a:buFont typeface="Arial"/>
              <a:buChar char="•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Обращения попадают в банки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 и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16,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банк-конфликта нет</a:t>
            </a:r>
            <a:endParaRPr sz="180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1" name="Google Shape;451;p36"/>
          <p:cNvSpPr/>
          <p:nvPr/>
        </p:nvSpPr>
        <p:spPr>
          <a:xfrm>
            <a:off x="323528" y="3573016"/>
            <a:ext cx="1107996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C00000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7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descr="http://docs.nvidia.com/cuda/cuda-c-programming-guide/graphics/examples-of-irregular-shared-memory-accesses.png" id="458" name="Google Shape;4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9402" y="-47785"/>
            <a:ext cx="4584598" cy="6938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docs.nvidia.com/cuda/cuda-c-programming-guide/graphics/examples-of-strided-shared-memory-accesses.png" id="459" name="Google Shape;459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273" y="-38101"/>
            <a:ext cx="4638675" cy="6896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38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65" name="Google Shape;465;p38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17475" lvl="0" marL="274320" rtl="0" algn="l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t/>
            </a:r>
            <a:endParaRPr/>
          </a:p>
        </p:txBody>
      </p:sp>
      <p:pic>
        <p:nvPicPr>
          <p:cNvPr descr="http://docs.nvidia.com/cuda/cuda-c-programming-guide/graphics/examples-of-irregular-shared-memory-accesses.png" id="466" name="Google Shape;4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9402" y="-47785"/>
            <a:ext cx="4584598" cy="693859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://docs.nvidia.com/cuda/cuda-c-programming-guide/graphics/examples-of-strided-shared-memory-accesses.png" id="467" name="Google Shape;46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-79273" y="-38101"/>
            <a:ext cx="4638675" cy="6896101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8"/>
          <p:cNvSpPr/>
          <p:nvPr/>
        </p:nvSpPr>
        <p:spPr>
          <a:xfrm>
            <a:off x="1547664" y="0"/>
            <a:ext cx="1584176" cy="6813376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69" name="Google Shape;469;p38"/>
          <p:cNvSpPr/>
          <p:nvPr/>
        </p:nvSpPr>
        <p:spPr>
          <a:xfrm>
            <a:off x="4126911" y="1240588"/>
            <a:ext cx="2520280" cy="216024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947" y="59213"/>
                </a:moveTo>
                <a:lnTo>
                  <a:pt x="-47724" y="59060"/>
                </a:lnTo>
              </a:path>
            </a:pathLst>
          </a:cu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Банк конфликты второго порядка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470" name="Google Shape;470;p38"/>
          <p:cNvSpPr/>
          <p:nvPr/>
        </p:nvSpPr>
        <p:spPr>
          <a:xfrm>
            <a:off x="2915816" y="2068680"/>
            <a:ext cx="1182016" cy="504056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9"/>
          <p:cNvSpPr txBox="1"/>
          <p:nvPr>
            <p:ph type="title"/>
          </p:nvPr>
        </p:nvSpPr>
        <p:spPr>
          <a:xfrm>
            <a:off x="467544" y="980728"/>
            <a:ext cx="8229600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Calibri"/>
              <a:buNone/>
            </a:pPr>
            <a:r>
              <a:rPr lang="en-US" sz="4000"/>
              <a:t>Примеры банк-конфликтов</a:t>
            </a:r>
            <a:endParaRPr sz="4000"/>
          </a:p>
        </p:txBody>
      </p:sp>
      <p:sp>
        <p:nvSpPr>
          <p:cNvPr id="476" name="Google Shape;476;p39"/>
          <p:cNvSpPr txBox="1"/>
          <p:nvPr>
            <p:ph idx="1" type="body"/>
          </p:nvPr>
        </p:nvSpPr>
        <p:spPr>
          <a:xfrm>
            <a:off x="457200" y="1935480"/>
            <a:ext cx="8579296" cy="4589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71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extern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 </a:t>
            </a: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char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[]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lang="en-US" sz="18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data = shared[BaseIndex + s *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threadIx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.x</a:t>
            </a:r>
            <a:r>
              <a:rPr lang="en-US" sz="18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];// конфликты 							    зависят от s</a:t>
            </a:r>
            <a:endParaRPr sz="18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Нити</a:t>
            </a:r>
            <a:r>
              <a:rPr lang="en-US" sz="1800"/>
              <a:t>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threadIx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.x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и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threadIx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.x + n)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обращаются к элементам из одного и того же банка когда s*n делится на 32 (число банков). 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/>
              <a:t>S = 1 :  </a:t>
            </a:r>
            <a:endParaRPr/>
          </a:p>
          <a:p>
            <a:pPr indent="0" lvl="1" marL="393192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shared[BaseIndex +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threadIx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.x]</a:t>
            </a: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нет конфликта</a:t>
            </a:r>
            <a:endParaRPr/>
          </a:p>
          <a:p>
            <a:pPr indent="-246888" lvl="1" marL="640080" rtl="0" algn="l">
              <a:spcBef>
                <a:spcPts val="360"/>
              </a:spcBef>
              <a:spcAft>
                <a:spcPts val="0"/>
              </a:spcAft>
              <a:buSzPts val="1530"/>
              <a:buChar char="⚫"/>
            </a:pPr>
            <a:r>
              <a:rPr lang="en-US" sz="1800"/>
              <a:t>S = 2 :  </a:t>
            </a:r>
            <a:endParaRPr sz="1800"/>
          </a:p>
          <a:p>
            <a:pPr indent="0" lvl="1" marL="393192" rtl="0" algn="l"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shared[BaseIndex + 2*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threadIx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.x]</a:t>
            </a:r>
            <a:r>
              <a:rPr lang="en-US" sz="1800">
                <a:solidFill>
                  <a:srgbClr val="00B05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// конфликт 2-го порядка</a:t>
            </a:r>
            <a:endParaRPr/>
          </a:p>
          <a:p>
            <a:pPr indent="0" lvl="2" marL="667512" rtl="0" algn="l">
              <a:spcBef>
                <a:spcPts val="360"/>
              </a:spcBef>
              <a:spcAft>
                <a:spcPts val="0"/>
              </a:spcAft>
              <a:buSzPts val="1260"/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	Например, между нитями 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threadIx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.x=0  </a:t>
            </a: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и 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8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threadIx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.x = 16) </a:t>
            </a: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–  	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попадают в один варп!</a:t>
            </a:r>
            <a:br>
              <a:rPr lang="en-US" sz="1800"/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4"/>
          <p:cNvSpPr txBox="1"/>
          <p:nvPr>
            <p:ph type="title"/>
          </p:nvPr>
        </p:nvSpPr>
        <p:spPr>
          <a:xfrm>
            <a:off x="400208" y="18864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70C0"/>
                </a:solidFill>
              </a:rPr>
              <a:t>Разделяемая(общая) память</a:t>
            </a:r>
            <a:endParaRPr sz="4400">
              <a:solidFill>
                <a:srgbClr val="0070C0"/>
              </a:solidFill>
            </a:endParaRPr>
          </a:p>
        </p:txBody>
      </p:sp>
      <p:sp>
        <p:nvSpPr>
          <p:cNvPr id="167" name="Google Shape;167;p4"/>
          <p:cNvSpPr/>
          <p:nvPr/>
        </p:nvSpPr>
        <p:spPr>
          <a:xfrm>
            <a:off x="4716016" y="1412776"/>
            <a:ext cx="4248472" cy="5184576"/>
          </a:xfrm>
          <a:prstGeom prst="round2DiagRect">
            <a:avLst>
              <a:gd fmla="val 16667" name="adj1"/>
              <a:gd fmla="val 0" name="adj2"/>
            </a:avLst>
          </a:prstGeom>
          <a:gradFill>
            <a:gsLst>
              <a:gs pos="0">
                <a:srgbClr val="89A6E3"/>
              </a:gs>
              <a:gs pos="43000">
                <a:srgbClr val="B8CAF3"/>
              </a:gs>
              <a:gs pos="93000">
                <a:srgbClr val="E9EEFA"/>
              </a:gs>
              <a:gs pos="100000">
                <a:srgbClr val="F6F8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7519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8" name="Google Shape;168;p4"/>
          <p:cNvSpPr/>
          <p:nvPr/>
        </p:nvSpPr>
        <p:spPr>
          <a:xfrm>
            <a:off x="5563042" y="5949281"/>
            <a:ext cx="2609358" cy="576063"/>
          </a:xfrm>
          <a:prstGeom prst="flowChartPunchedTape">
            <a:avLst/>
          </a:prstGeom>
          <a:solidFill>
            <a:schemeClr val="accent3"/>
          </a:solidFill>
          <a:ln cap="flat" cmpd="sng" w="25400">
            <a:solidFill>
              <a:srgbClr val="08979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rPr>
              <a:t>Device Memory</a:t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69" name="Google Shape;169;p4"/>
          <p:cNvSpPr/>
          <p:nvPr/>
        </p:nvSpPr>
        <p:spPr>
          <a:xfrm>
            <a:off x="5292081" y="5229200"/>
            <a:ext cx="3168351" cy="377172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L2 cache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0" name="Google Shape;170;p4"/>
          <p:cNvSpPr txBox="1"/>
          <p:nvPr/>
        </p:nvSpPr>
        <p:spPr>
          <a:xfrm>
            <a:off x="5453783" y="1403484"/>
            <a:ext cx="144016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Device</a:t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1" name="Google Shape;171;p4"/>
          <p:cNvSpPr/>
          <p:nvPr/>
        </p:nvSpPr>
        <p:spPr>
          <a:xfrm>
            <a:off x="6705590" y="5525718"/>
            <a:ext cx="170666" cy="567578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172" name="Google Shape;172;p4"/>
          <p:cNvGrpSpPr/>
          <p:nvPr/>
        </p:nvGrpSpPr>
        <p:grpSpPr>
          <a:xfrm>
            <a:off x="4848597" y="1772815"/>
            <a:ext cx="1332148" cy="3096345"/>
            <a:chOff x="6804248" y="2070366"/>
            <a:chExt cx="1816448" cy="2138783"/>
          </a:xfrm>
        </p:grpSpPr>
        <p:sp>
          <p:nvSpPr>
            <p:cNvPr id="173" name="Google Shape;173;p4"/>
            <p:cNvSpPr/>
            <p:nvPr/>
          </p:nvSpPr>
          <p:spPr>
            <a:xfrm>
              <a:off x="6804248" y="2120917"/>
              <a:ext cx="1728192" cy="208823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74" name="Google Shape;174;p4"/>
            <p:cNvSpPr txBox="1"/>
            <p:nvPr/>
          </p:nvSpPr>
          <p:spPr>
            <a:xfrm>
              <a:off x="6820496" y="2070366"/>
              <a:ext cx="1800200" cy="278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SM</a:t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75" name="Google Shape;175;p4"/>
          <p:cNvSpPr/>
          <p:nvPr/>
        </p:nvSpPr>
        <p:spPr>
          <a:xfrm>
            <a:off x="4980620" y="4005064"/>
            <a:ext cx="1003376" cy="7540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Shared 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L1 cache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176" name="Google Shape;176;p4"/>
          <p:cNvGraphicFramePr/>
          <p:nvPr/>
        </p:nvGraphicFramePr>
        <p:xfrm>
          <a:off x="5002424" y="213285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{3890F294-E62C-4494-B9B9-DA7C0B8E0C6E}</a:tableStyleId>
              </a:tblPr>
              <a:tblGrid>
                <a:gridCol w="479875"/>
                <a:gridCol w="479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</a:tbl>
          </a:graphicData>
        </a:graphic>
      </p:graphicFrame>
      <p:sp>
        <p:nvSpPr>
          <p:cNvPr id="177" name="Google Shape;177;p4"/>
          <p:cNvSpPr/>
          <p:nvPr/>
        </p:nvSpPr>
        <p:spPr>
          <a:xfrm>
            <a:off x="5331387" y="3022688"/>
            <a:ext cx="185046" cy="1486432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5396975" y="4725144"/>
            <a:ext cx="170666" cy="48788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179" name="Google Shape;179;p4"/>
          <p:cNvGrpSpPr/>
          <p:nvPr/>
        </p:nvGrpSpPr>
        <p:grpSpPr>
          <a:xfrm>
            <a:off x="6228184" y="1772816"/>
            <a:ext cx="1332148" cy="3096345"/>
            <a:chOff x="6804248" y="2070366"/>
            <a:chExt cx="1816448" cy="2138783"/>
          </a:xfrm>
        </p:grpSpPr>
        <p:sp>
          <p:nvSpPr>
            <p:cNvPr id="180" name="Google Shape;180;p4"/>
            <p:cNvSpPr/>
            <p:nvPr/>
          </p:nvSpPr>
          <p:spPr>
            <a:xfrm>
              <a:off x="6804248" y="2120917"/>
              <a:ext cx="1728192" cy="208823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6820496" y="2070366"/>
              <a:ext cx="1800200" cy="278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SM</a:t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82" name="Google Shape;182;p4"/>
          <p:cNvSpPr/>
          <p:nvPr/>
        </p:nvSpPr>
        <p:spPr>
          <a:xfrm>
            <a:off x="6360207" y="4005065"/>
            <a:ext cx="1003376" cy="7540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Shared 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L1 cache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183" name="Google Shape;183;p4"/>
          <p:cNvGraphicFramePr/>
          <p:nvPr/>
        </p:nvGraphicFramePr>
        <p:xfrm>
          <a:off x="6382011" y="2132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{3890F294-E62C-4494-B9B9-DA7C0B8E0C6E}</a:tableStyleId>
              </a:tblPr>
              <a:tblGrid>
                <a:gridCol w="479875"/>
                <a:gridCol w="479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</a:tbl>
          </a:graphicData>
        </a:graphic>
      </p:graphicFrame>
      <p:sp>
        <p:nvSpPr>
          <p:cNvPr id="184" name="Google Shape;184;p4"/>
          <p:cNvSpPr/>
          <p:nvPr/>
        </p:nvSpPr>
        <p:spPr>
          <a:xfrm>
            <a:off x="6807693" y="3022688"/>
            <a:ext cx="185046" cy="1008112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6776562" y="4725145"/>
            <a:ext cx="170666" cy="48788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186" name="Google Shape;186;p4"/>
          <p:cNvGrpSpPr/>
          <p:nvPr/>
        </p:nvGrpSpPr>
        <p:grpSpPr>
          <a:xfrm>
            <a:off x="7577839" y="1772816"/>
            <a:ext cx="1332148" cy="3096345"/>
            <a:chOff x="6804248" y="2070366"/>
            <a:chExt cx="1816448" cy="2138783"/>
          </a:xfrm>
        </p:grpSpPr>
        <p:sp>
          <p:nvSpPr>
            <p:cNvPr id="187" name="Google Shape;187;p4"/>
            <p:cNvSpPr/>
            <p:nvPr/>
          </p:nvSpPr>
          <p:spPr>
            <a:xfrm>
              <a:off x="6804248" y="2120917"/>
              <a:ext cx="1728192" cy="2088232"/>
            </a:xfrm>
            <a:prstGeom prst="rect">
              <a:avLst/>
            </a:prstGeom>
            <a:solidFill>
              <a:schemeClr val="accent1"/>
            </a:solidFill>
            <a:ln cap="flat" cmpd="sng" w="25400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6820496" y="2070366"/>
              <a:ext cx="1800200" cy="2784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onstantia"/>
                  <a:ea typeface="Constantia"/>
                  <a:cs typeface="Constantia"/>
                  <a:sym typeface="Constantia"/>
                </a:rPr>
                <a:t>SM</a:t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189" name="Google Shape;189;p4"/>
          <p:cNvSpPr/>
          <p:nvPr/>
        </p:nvSpPr>
        <p:spPr>
          <a:xfrm>
            <a:off x="7709862" y="4005065"/>
            <a:ext cx="1003376" cy="75406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87E9F1"/>
              </a:gs>
              <a:gs pos="43000">
                <a:srgbClr val="B6F8FC"/>
              </a:gs>
              <a:gs pos="93000">
                <a:srgbClr val="E8FCFE"/>
              </a:gs>
              <a:gs pos="100000">
                <a:srgbClr val="F6FFFF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Shared &amp;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onstantia"/>
                <a:ea typeface="Constantia"/>
                <a:cs typeface="Constantia"/>
                <a:sym typeface="Constantia"/>
              </a:rPr>
              <a:t>L1 cache</a:t>
            </a:r>
            <a:endParaRPr sz="1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aphicFrame>
        <p:nvGraphicFramePr>
          <p:cNvPr id="190" name="Google Shape;190;p4"/>
          <p:cNvGraphicFramePr/>
          <p:nvPr/>
        </p:nvGraphicFramePr>
        <p:xfrm>
          <a:off x="7731666" y="21328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{3890F294-E62C-4494-B9B9-DA7C0B8E0C6E}</a:tableStyleId>
              </a:tblPr>
              <a:tblGrid>
                <a:gridCol w="479875"/>
                <a:gridCol w="4798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Constantia"/>
                        <a:buNone/>
                      </a:pPr>
                      <a:r>
                        <a:rPr lang="en-US" sz="1100"/>
                        <a:t>Core</a:t>
                      </a:r>
                      <a:endParaRPr sz="11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100"/>
                    </a:p>
                  </a:txBody>
                  <a:tcPr marT="45725" marB="45725" marR="91450" marL="91450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2F6F9"/>
                    </a:solidFill>
                  </a:tcPr>
                </a:tc>
              </a:tr>
            </a:tbl>
          </a:graphicData>
        </a:graphic>
      </p:graphicFrame>
      <p:sp>
        <p:nvSpPr>
          <p:cNvPr id="191" name="Google Shape;191;p4"/>
          <p:cNvSpPr/>
          <p:nvPr/>
        </p:nvSpPr>
        <p:spPr>
          <a:xfrm>
            <a:off x="8204360" y="3022688"/>
            <a:ext cx="185046" cy="1008112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8126217" y="4725145"/>
            <a:ext cx="170666" cy="487880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5482308" y="3010614"/>
            <a:ext cx="185046" cy="1008113"/>
          </a:xfrm>
          <a:prstGeom prst="upDown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6676849" y="3010614"/>
            <a:ext cx="185046" cy="1486432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5" name="Google Shape;195;p4"/>
          <p:cNvSpPr/>
          <p:nvPr/>
        </p:nvSpPr>
        <p:spPr>
          <a:xfrm>
            <a:off x="8046639" y="3010614"/>
            <a:ext cx="185046" cy="1486432"/>
          </a:xfrm>
          <a:prstGeom prst="up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6" name="Google Shape;196;p4"/>
          <p:cNvSpPr/>
          <p:nvPr/>
        </p:nvSpPr>
        <p:spPr>
          <a:xfrm>
            <a:off x="395536" y="2695385"/>
            <a:ext cx="936104" cy="229559"/>
          </a:xfrm>
          <a:prstGeom prst="leftRight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00ADB9"/>
              </a:gs>
              <a:gs pos="68000">
                <a:srgbClr val="60DEE7"/>
              </a:gs>
              <a:gs pos="100000">
                <a:srgbClr val="ADF3F9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7" name="Google Shape;197;p4"/>
          <p:cNvSpPr/>
          <p:nvPr/>
        </p:nvSpPr>
        <p:spPr>
          <a:xfrm>
            <a:off x="357205" y="4170016"/>
            <a:ext cx="936104" cy="229559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rgbClr val="FFC000"/>
          </a:solidFill>
          <a:ln cap="flat" cmpd="sng" w="9525">
            <a:solidFill>
              <a:srgbClr val="0599A0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ctr" dir="5400000" dist="381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198" name="Google Shape;198;p4"/>
          <p:cNvSpPr txBox="1"/>
          <p:nvPr/>
        </p:nvSpPr>
        <p:spPr>
          <a:xfrm>
            <a:off x="1440665" y="2561023"/>
            <a:ext cx="3042756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Возможные обмены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между устройствами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обработке обращений в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глобальную память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4"/>
          <p:cNvSpPr txBox="1"/>
          <p:nvPr/>
        </p:nvSpPr>
        <p:spPr>
          <a:xfrm>
            <a:off x="1440665" y="4055237"/>
            <a:ext cx="287925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Возможные обмены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между устройствами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при обработке обращений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в общую память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0"/>
          <p:cNvSpPr txBox="1"/>
          <p:nvPr>
            <p:ph type="title"/>
          </p:nvPr>
        </p:nvSpPr>
        <p:spPr>
          <a:xfrm>
            <a:off x="457200" y="836712"/>
            <a:ext cx="8229600" cy="866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Распространенная проблема</a:t>
            </a:r>
            <a:endParaRPr sz="4400"/>
          </a:p>
        </p:txBody>
      </p:sp>
      <p:sp>
        <p:nvSpPr>
          <p:cNvPr id="482" name="Google Shape;482;p40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Пусть в общей памяти выделена плоская плотная матрица шириной, кратной 32, и соседние нити варпа обращаются к соседним элементам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столбца</a:t>
            </a:r>
            <a:endParaRPr/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 int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matrix[32][32]</a:t>
            </a:r>
            <a:endParaRPr/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matrix[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thredIdx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.x][4] = 0;</a:t>
            </a:r>
            <a:endParaRPr/>
          </a:p>
          <a:p>
            <a:pPr indent="0" lvl="8" marL="2221992" rtl="0" algn="l">
              <a:spcBef>
                <a:spcPts val="240"/>
              </a:spcBef>
              <a:spcAft>
                <a:spcPts val="0"/>
              </a:spcAft>
              <a:buSzPts val="1200"/>
              <a:buFont typeface="Constantia"/>
              <a:buNone/>
            </a:pPr>
            <a:r>
              <a:t/>
            </a:r>
            <a:endParaRPr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1"/>
          <p:cNvSpPr txBox="1"/>
          <p:nvPr>
            <p:ph type="title"/>
          </p:nvPr>
        </p:nvSpPr>
        <p:spPr>
          <a:xfrm>
            <a:off x="457200" y="836712"/>
            <a:ext cx="8229600" cy="866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Распространенная проблема</a:t>
            </a:r>
            <a:endParaRPr sz="4400"/>
          </a:p>
        </p:txBody>
      </p:sp>
      <p:sp>
        <p:nvSpPr>
          <p:cNvPr id="488" name="Google Shape;488;p41"/>
          <p:cNvSpPr txBox="1"/>
          <p:nvPr>
            <p:ph idx="1" type="body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09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Пусть в общей памяти выделена плоская плотная матрица шириной, кратной 32, и соседние нити варпа обращаются к соседним элементам </a:t>
            </a: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столбца</a:t>
            </a:r>
            <a:endParaRPr/>
          </a:p>
          <a:p>
            <a:pPr indent="0" lvl="1" marL="393192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/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1870"/>
              <a:buNone/>
            </a:pP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 int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matrix[32][32]</a:t>
            </a:r>
            <a:endParaRPr/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matrix[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thredIdx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.x][4] = 0;</a:t>
            </a:r>
            <a:endParaRPr/>
          </a:p>
          <a:p>
            <a:pPr indent="0" lvl="1" marL="393192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Банк конфликт 32-го порядка </a:t>
            </a:r>
            <a:endParaRPr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393192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9" name="Google Shape;489;p41"/>
          <p:cNvSpPr/>
          <p:nvPr/>
        </p:nvSpPr>
        <p:spPr>
          <a:xfrm>
            <a:off x="4877014" y="4365104"/>
            <a:ext cx="3962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59C7FF"/>
                </a:solidFill>
                <a:latin typeface="Constantia"/>
                <a:ea typeface="Constantia"/>
                <a:cs typeface="Constantia"/>
                <a:sym typeface="Constantia"/>
              </a:rPr>
              <a:t>!</a:t>
            </a:r>
            <a:endParaRPr b="1" sz="5400">
              <a:solidFill>
                <a:srgbClr val="59C7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2"/>
          <p:cNvSpPr txBox="1"/>
          <p:nvPr>
            <p:ph type="title"/>
          </p:nvPr>
        </p:nvSpPr>
        <p:spPr>
          <a:xfrm>
            <a:off x="457200" y="836712"/>
            <a:ext cx="8229600" cy="866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Распространенная проблема</a:t>
            </a:r>
            <a:endParaRPr sz="4400"/>
          </a:p>
        </p:txBody>
      </p:sp>
      <p:sp>
        <p:nvSpPr>
          <p:cNvPr id="495" name="Google Shape;495;p42"/>
          <p:cNvSpPr txBox="1"/>
          <p:nvPr>
            <p:ph idx="1" type="body"/>
          </p:nvPr>
        </p:nvSpPr>
        <p:spPr>
          <a:xfrm>
            <a:off x="277688" y="2064216"/>
            <a:ext cx="9046840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1" marL="393192" rtl="0" algn="l">
              <a:spcBef>
                <a:spcPts val="0"/>
              </a:spcBef>
              <a:spcAft>
                <a:spcPts val="0"/>
              </a:spcAft>
              <a:buSzPts val="1870"/>
              <a:buNone/>
            </a:pP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 int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matrix[32][32]</a:t>
            </a:r>
            <a:endParaRPr/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matrix[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thredIdx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.x][4] = 0;</a:t>
            </a:r>
            <a:endParaRPr/>
          </a:p>
          <a:p>
            <a:pPr indent="0" lvl="1" marL="393192" rtl="0" algn="ctr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1870"/>
              <a:buNone/>
            </a:pPr>
            <a:r>
              <a:rPr lang="en-US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Банк конфликт 32-го порядка </a:t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Решение: набивка</a:t>
            </a:r>
            <a:endParaRPr/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 int 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matrix[32][32 + 1]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   matrix[</a:t>
            </a:r>
            <a:r>
              <a:rPr lang="en-US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thredIdx</a:t>
            </a:r>
            <a:r>
              <a:rPr lang="en-US">
                <a:latin typeface="Consolas"/>
                <a:ea typeface="Consolas"/>
                <a:cs typeface="Consolas"/>
                <a:sym typeface="Consolas"/>
              </a:rPr>
              <a:t>.x][4] = 0; </a:t>
            </a:r>
            <a:r>
              <a:rPr lang="en-US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//нет конфликта </a:t>
            </a:r>
            <a:endParaRPr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93192" rtl="0" algn="l"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5724128" y="3140968"/>
            <a:ext cx="396262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59C7FF"/>
                </a:solidFill>
                <a:latin typeface="Constantia"/>
                <a:ea typeface="Constantia"/>
                <a:cs typeface="Constantia"/>
                <a:sym typeface="Constantia"/>
              </a:rPr>
              <a:t>!</a:t>
            </a:r>
            <a:endParaRPr b="1" sz="5400">
              <a:solidFill>
                <a:srgbClr val="59C7FF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3"/>
          <p:cNvSpPr txBox="1"/>
          <p:nvPr>
            <p:ph type="title"/>
          </p:nvPr>
        </p:nvSpPr>
        <p:spPr>
          <a:xfrm>
            <a:off x="457200" y="836712"/>
            <a:ext cx="8229600" cy="8663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en-US" sz="4400"/>
              <a:t>Распространенная проблема</a:t>
            </a:r>
            <a:endParaRPr sz="4400"/>
          </a:p>
        </p:txBody>
      </p:sp>
      <p:graphicFrame>
        <p:nvGraphicFramePr>
          <p:cNvPr id="502" name="Google Shape;502;p43"/>
          <p:cNvGraphicFramePr/>
          <p:nvPr/>
        </p:nvGraphicFramePr>
        <p:xfrm>
          <a:off x="467544" y="2636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{E97815D0-E046-4569-A3DB-84E45FE4BCA7}</a:tableStyleId>
              </a:tblPr>
              <a:tblGrid>
                <a:gridCol w="367250"/>
                <a:gridCol w="367250"/>
                <a:gridCol w="367250"/>
                <a:gridCol w="367250"/>
                <a:gridCol w="367250"/>
                <a:gridCol w="367250"/>
                <a:gridCol w="367250"/>
                <a:gridCol w="367250"/>
                <a:gridCol w="367250"/>
                <a:gridCol w="367250"/>
              </a:tblGrid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503" name="Google Shape;503;p43"/>
          <p:cNvGraphicFramePr/>
          <p:nvPr/>
        </p:nvGraphicFramePr>
        <p:xfrm>
          <a:off x="4644008" y="26369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{E97815D0-E046-4569-A3DB-84E45FE4BCA7}</a:tableStyleId>
              </a:tblPr>
              <a:tblGrid>
                <a:gridCol w="379675"/>
                <a:gridCol w="379675"/>
                <a:gridCol w="379675"/>
                <a:gridCol w="379675"/>
                <a:gridCol w="379675"/>
                <a:gridCol w="379675"/>
                <a:gridCol w="379675"/>
                <a:gridCol w="379675"/>
                <a:gridCol w="379675"/>
                <a:gridCol w="379675"/>
                <a:gridCol w="379675"/>
              </a:tblGrid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9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04" name="Google Shape;504;p43"/>
          <p:cNvSpPr/>
          <p:nvPr/>
        </p:nvSpPr>
        <p:spPr>
          <a:xfrm>
            <a:off x="611560" y="1876762"/>
            <a:ext cx="504056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Пусть банков 10, матрица 10х10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44"/>
          <p:cNvSpPr/>
          <p:nvPr/>
        </p:nvSpPr>
        <p:spPr>
          <a:xfrm>
            <a:off x="1403648" y="4365104"/>
            <a:ext cx="3384376" cy="288032"/>
          </a:xfrm>
          <a:prstGeom prst="roundRect">
            <a:avLst>
              <a:gd fmla="val 16667" name="adj"/>
            </a:avLst>
          </a:prstGeom>
          <a:solidFill>
            <a:srgbClr val="C8F9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10" name="Google Shape;510;p44"/>
          <p:cNvSpPr txBox="1"/>
          <p:nvPr>
            <p:ph type="title"/>
          </p:nvPr>
        </p:nvSpPr>
        <p:spPr>
          <a:xfrm>
            <a:off x="457200" y="1196752"/>
            <a:ext cx="8229600" cy="65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 sz="4400"/>
              <a:t>Транспонирование матрицы</a:t>
            </a:r>
            <a:endParaRPr sz="4400"/>
          </a:p>
        </p:txBody>
      </p:sp>
      <p:sp>
        <p:nvSpPr>
          <p:cNvPr id="511" name="Google Shape;511;p44"/>
          <p:cNvSpPr txBox="1"/>
          <p:nvPr>
            <p:ph idx="1" type="body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simpleTranspose(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ElemType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*inputMatrix,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ElemType </a:t>
            </a:r>
            <a:endParaRPr sz="16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				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*outputMatrix,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width,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height) 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.y +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.y *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blockDim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.y;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.x +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.x *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blockDim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.x;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( i &lt; height &amp;&amp; j &lt; width) 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outputMatrix[j * (height) + i] = inputMatrix[ i * (width) + j];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-177800" lvl="0" marL="27432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t/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2" name="Google Shape;512;p44"/>
          <p:cNvCxnSpPr>
            <a:stCxn id="513" idx="0"/>
          </p:cNvCxnSpPr>
          <p:nvPr/>
        </p:nvCxnSpPr>
        <p:spPr>
          <a:xfrm rot="10800000">
            <a:off x="3347968" y="4653240"/>
            <a:ext cx="2427900" cy="9360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  <p:sp>
        <p:nvSpPr>
          <p:cNvPr id="513" name="Google Shape;513;p44"/>
          <p:cNvSpPr/>
          <p:nvPr/>
        </p:nvSpPr>
        <p:spPr>
          <a:xfrm>
            <a:off x="3563888" y="5589240"/>
            <a:ext cx="4423959" cy="71508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Нити варпа записывают элементы столбца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32 транзации на одну запись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5"/>
          <p:cNvSpPr txBox="1"/>
          <p:nvPr>
            <p:ph type="title"/>
          </p:nvPr>
        </p:nvSpPr>
        <p:spPr>
          <a:xfrm>
            <a:off x="447066" y="980728"/>
            <a:ext cx="8229600" cy="65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lang="en-US" sz="3600"/>
              <a:t>Транспонирование через общую память</a:t>
            </a:r>
            <a:endParaRPr sz="3600"/>
          </a:p>
        </p:txBody>
      </p:sp>
      <p:sp>
        <p:nvSpPr>
          <p:cNvPr id="519" name="Google Shape;519;p45"/>
          <p:cNvSpPr txBox="1"/>
          <p:nvPr>
            <p:ph idx="1" type="body"/>
          </p:nvPr>
        </p:nvSpPr>
        <p:spPr>
          <a:xfrm>
            <a:off x="323528" y="1852533"/>
            <a:ext cx="8229600" cy="1080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Считать плитку матрицы в общую память</a:t>
            </a:r>
            <a:endParaRPr/>
          </a:p>
          <a:p>
            <a:pPr indent="-274320" lvl="0" marL="274320" rtl="0" algn="l">
              <a:spcBef>
                <a:spcPts val="480"/>
              </a:spcBef>
              <a:spcAft>
                <a:spcPts val="0"/>
              </a:spcAft>
              <a:buSzPts val="2280"/>
              <a:buChar char="⚫"/>
            </a:pPr>
            <a:r>
              <a:rPr lang="en-US" sz="2400">
                <a:latin typeface="Calibri"/>
                <a:ea typeface="Calibri"/>
                <a:cs typeface="Calibri"/>
                <a:sym typeface="Calibri"/>
              </a:rPr>
              <a:t>Записать в результат транспонированную плитку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0" name="Google Shape;520;p45"/>
          <p:cNvGrpSpPr/>
          <p:nvPr/>
        </p:nvGrpSpPr>
        <p:grpSpPr>
          <a:xfrm>
            <a:off x="251520" y="3429000"/>
            <a:ext cx="3600400" cy="1728192"/>
            <a:chOff x="251520" y="3429000"/>
            <a:chExt cx="3600400" cy="1728192"/>
          </a:xfrm>
        </p:grpSpPr>
        <p:sp>
          <p:nvSpPr>
            <p:cNvPr id="521" name="Google Shape;521;p45"/>
            <p:cNvSpPr/>
            <p:nvPr/>
          </p:nvSpPr>
          <p:spPr>
            <a:xfrm>
              <a:off x="251520" y="3429000"/>
              <a:ext cx="3600400" cy="1728192"/>
            </a:xfrm>
            <a:prstGeom prst="rect">
              <a:avLst/>
            </a:prstGeom>
            <a:solidFill>
              <a:srgbClr val="CAE9BF"/>
            </a:solidFill>
            <a:ln cap="flat" cmpd="sng" w="9525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2843808" y="3645024"/>
              <a:ext cx="648072" cy="648072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523" name="Google Shape;523;p45"/>
          <p:cNvSpPr/>
          <p:nvPr/>
        </p:nvSpPr>
        <p:spPr>
          <a:xfrm>
            <a:off x="5292080" y="4069750"/>
            <a:ext cx="648072" cy="648072"/>
          </a:xfrm>
          <a:prstGeom prst="rect">
            <a:avLst/>
          </a:prstGeom>
          <a:solidFill>
            <a:srgbClr val="FFC000"/>
          </a:solidFill>
          <a:ln cap="flat" cmpd="sng" w="952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24" name="Google Shape;524;p45"/>
          <p:cNvSpPr/>
          <p:nvPr/>
        </p:nvSpPr>
        <p:spPr>
          <a:xfrm rot="5400000">
            <a:off x="5135621" y="4378950"/>
            <a:ext cx="64666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grpSp>
        <p:nvGrpSpPr>
          <p:cNvPr id="525" name="Google Shape;525;p45"/>
          <p:cNvGrpSpPr/>
          <p:nvPr/>
        </p:nvGrpSpPr>
        <p:grpSpPr>
          <a:xfrm flipH="1" rot="-5400000">
            <a:off x="6300192" y="3933056"/>
            <a:ext cx="3600400" cy="1728192"/>
            <a:chOff x="251520" y="3429000"/>
            <a:chExt cx="3600400" cy="1728192"/>
          </a:xfrm>
        </p:grpSpPr>
        <p:sp>
          <p:nvSpPr>
            <p:cNvPr id="526" name="Google Shape;526;p45"/>
            <p:cNvSpPr/>
            <p:nvPr/>
          </p:nvSpPr>
          <p:spPr>
            <a:xfrm>
              <a:off x="251520" y="3429000"/>
              <a:ext cx="3600400" cy="1728192"/>
            </a:xfrm>
            <a:prstGeom prst="rect">
              <a:avLst/>
            </a:prstGeom>
            <a:solidFill>
              <a:srgbClr val="CAE9BF"/>
            </a:solidFill>
            <a:ln cap="flat" cmpd="sng" w="9525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2843808" y="3645024"/>
              <a:ext cx="648072" cy="648072"/>
            </a:xfrm>
            <a:prstGeom prst="rect">
              <a:avLst/>
            </a:prstGeom>
            <a:solidFill>
              <a:srgbClr val="FFC000"/>
            </a:solidFill>
            <a:ln cap="flat" cmpd="sng" w="9525">
              <a:solidFill>
                <a:srgbClr val="0A519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nstantia"/>
                <a:ea typeface="Constantia"/>
                <a:cs typeface="Constantia"/>
                <a:sym typeface="Constantia"/>
              </a:endParaRPr>
            </a:p>
          </p:txBody>
        </p:sp>
      </p:grpSp>
      <p:sp>
        <p:nvSpPr>
          <p:cNvPr id="528" name="Google Shape;528;p45"/>
          <p:cNvSpPr/>
          <p:nvPr/>
        </p:nvSpPr>
        <p:spPr>
          <a:xfrm>
            <a:off x="7452320" y="5740578"/>
            <a:ext cx="646669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29" name="Google Shape;529;p45"/>
          <p:cNvSpPr/>
          <p:nvPr/>
        </p:nvSpPr>
        <p:spPr>
          <a:xfrm>
            <a:off x="1491257" y="5661248"/>
            <a:ext cx="3479589" cy="91940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Нити варпа читают столбец плитки в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общей памяти и 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пишут строку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в транспонированной матрице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0" name="Google Shape;530;p45"/>
          <p:cNvSpPr/>
          <p:nvPr/>
        </p:nvSpPr>
        <p:spPr>
          <a:xfrm flipH="1" rot="10800000">
            <a:off x="5436096" y="4797152"/>
            <a:ext cx="1939857" cy="1059823"/>
          </a:xfrm>
          <a:prstGeom prst="bentArrow">
            <a:avLst>
              <a:gd fmla="val 1264" name="adj1"/>
              <a:gd fmla="val 7198" name="adj2"/>
              <a:gd fmla="val 10759" name="adj3"/>
              <a:gd fmla="val 24762" name="adj4"/>
            </a:avLst>
          </a:prstGeom>
          <a:solidFill>
            <a:schemeClr val="accent3"/>
          </a:solidFill>
          <a:ln cap="flat" cmpd="sng" w="254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cxnSp>
        <p:nvCxnSpPr>
          <p:cNvPr id="531" name="Google Shape;531;p45"/>
          <p:cNvCxnSpPr/>
          <p:nvPr/>
        </p:nvCxnSpPr>
        <p:spPr>
          <a:xfrm>
            <a:off x="3491880" y="3834760"/>
            <a:ext cx="1728192" cy="401866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  <p:sp>
        <p:nvSpPr>
          <p:cNvPr id="532" name="Google Shape;532;p45"/>
          <p:cNvSpPr/>
          <p:nvPr/>
        </p:nvSpPr>
        <p:spPr>
          <a:xfrm>
            <a:off x="4220443" y="3151612"/>
            <a:ext cx="2791344" cy="646986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Нити варпа </a:t>
            </a:r>
            <a:r>
              <a:rPr lang="en-US" sz="16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читают строку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плитки из исходной матрицы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45"/>
          <p:cNvSpPr/>
          <p:nvPr/>
        </p:nvSpPr>
        <p:spPr>
          <a:xfrm rot="10800000">
            <a:off x="5288021" y="4213766"/>
            <a:ext cx="646669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34" name="Google Shape;534;p45"/>
          <p:cNvSpPr/>
          <p:nvPr/>
        </p:nvSpPr>
        <p:spPr>
          <a:xfrm rot="10800000">
            <a:off x="2845211" y="3789040"/>
            <a:ext cx="646669" cy="45719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6"/>
          <p:cNvSpPr/>
          <p:nvPr/>
        </p:nvSpPr>
        <p:spPr>
          <a:xfrm>
            <a:off x="4968044" y="5589240"/>
            <a:ext cx="3692501" cy="360040"/>
          </a:xfrm>
          <a:prstGeom prst="roundRect">
            <a:avLst>
              <a:gd fmla="val 16667" name="adj"/>
            </a:avLst>
          </a:prstGeom>
          <a:solidFill>
            <a:srgbClr val="C8F9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40" name="Google Shape;540;p46"/>
          <p:cNvSpPr txBox="1"/>
          <p:nvPr>
            <p:ph idx="1" type="body"/>
          </p:nvPr>
        </p:nvSpPr>
        <p:spPr>
          <a:xfrm>
            <a:off x="430946" y="1484784"/>
            <a:ext cx="8389526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shmemTranspose(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ElemType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*inputMatrix,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			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ElemType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*outputMatrix,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width,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height) 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i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.y +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.y *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blockDim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.y;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.x +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.x *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blockDim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.x;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ElemType 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shmem[32][32];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( i &lt; height &amp;&amp; j &lt; width) 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shmem[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.y][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.x] = inputMatrix[i * (width) + j];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__syncthreads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( i &lt; width &amp;&amp; j &lt; height) {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    outputMatrix[i * (height) + j] = shmem[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.x][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.y];</a:t>
            </a:r>
            <a:endParaRPr/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320"/>
              </a:spcBef>
              <a:spcAft>
                <a:spcPts val="0"/>
              </a:spcAft>
              <a:buSzPts val="1520"/>
              <a:buNone/>
            </a:pPr>
            <a:r>
              <a:rPr lang="en-US" sz="1600">
                <a:latin typeface="Consolas"/>
                <a:ea typeface="Consolas"/>
                <a:cs typeface="Consolas"/>
                <a:sym typeface="Consolas"/>
              </a:rPr>
              <a:t>}		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1" name="Google Shape;541;p46"/>
          <p:cNvSpPr txBox="1"/>
          <p:nvPr/>
        </p:nvSpPr>
        <p:spPr>
          <a:xfrm>
            <a:off x="430946" y="671554"/>
            <a:ext cx="8229600" cy="65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0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Транспонирование через общую память</a:t>
            </a:r>
            <a:endParaRPr b="0"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42" name="Google Shape;542;p46"/>
          <p:cNvCxnSpPr/>
          <p:nvPr/>
        </p:nvCxnSpPr>
        <p:spPr>
          <a:xfrm flipH="1">
            <a:off x="6516217" y="5175792"/>
            <a:ext cx="720079" cy="413448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  <p:sp>
        <p:nvSpPr>
          <p:cNvPr id="543" name="Google Shape;543;p46"/>
          <p:cNvSpPr/>
          <p:nvPr/>
        </p:nvSpPr>
        <p:spPr>
          <a:xfrm>
            <a:off x="5868144" y="4767169"/>
            <a:ext cx="3103776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Банк-конфликт 32-го порядка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7"/>
          <p:cNvSpPr/>
          <p:nvPr/>
        </p:nvSpPr>
        <p:spPr>
          <a:xfrm>
            <a:off x="4139953" y="3212976"/>
            <a:ext cx="1080119" cy="360040"/>
          </a:xfrm>
          <a:prstGeom prst="roundRect">
            <a:avLst>
              <a:gd fmla="val 16667" name="adj"/>
            </a:avLst>
          </a:prstGeom>
          <a:solidFill>
            <a:srgbClr val="C8F9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549" name="Google Shape;549;p47"/>
          <p:cNvSpPr txBox="1"/>
          <p:nvPr/>
        </p:nvSpPr>
        <p:spPr>
          <a:xfrm>
            <a:off x="430946" y="671554"/>
            <a:ext cx="8229600" cy="650336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Calibri"/>
              <a:buNone/>
            </a:pPr>
            <a:r>
              <a:rPr b="0" lang="en-US" sz="3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Транспонирование через общую память</a:t>
            </a:r>
            <a:endParaRPr b="0" sz="3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0" name="Google Shape;550;p47"/>
          <p:cNvSpPr txBox="1"/>
          <p:nvPr/>
        </p:nvSpPr>
        <p:spPr>
          <a:xfrm>
            <a:off x="430946" y="1484784"/>
            <a:ext cx="8389526" cy="518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correctShmemTranspose(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ElemType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*inputMatrix,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		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ElemType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*outputMatrix,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width,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height) 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.y +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blockIdx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.y *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blockDim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.y;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j =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 +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blockIdx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 *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blockDim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.x;  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ElemType 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shmem[32][32 + 1];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i &lt; height &amp;&amp; j &lt; width) 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shmem[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.y][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.x] = inputMatrix[i * (width) + j];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__syncthreads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-US" sz="16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 i &lt; width &amp;&amp; j &lt; height) {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outputMatrix[i * (height) + j] = shmem[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.x][</a:t>
            </a:r>
            <a:r>
              <a:rPr lang="en-US" sz="16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.y];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chemeClr val="accent3"/>
              </a:buClr>
              <a:buSzPts val="1520"/>
              <a:buFont typeface="Noto Sans Symbols"/>
              <a:buNone/>
            </a:pPr>
            <a:r>
              <a:rPr lang="en-US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1" name="Google Shape;551;p47"/>
          <p:cNvCxnSpPr>
            <a:stCxn id="552" idx="0"/>
          </p:cNvCxnSpPr>
          <p:nvPr/>
        </p:nvCxnSpPr>
        <p:spPr>
          <a:xfrm rot="10800000">
            <a:off x="5291952" y="3366316"/>
            <a:ext cx="1957800" cy="20670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  <p:sp>
        <p:nvSpPr>
          <p:cNvPr id="552" name="Google Shape;552;p47"/>
          <p:cNvSpPr/>
          <p:nvPr/>
        </p:nvSpPr>
        <p:spPr>
          <a:xfrm>
            <a:off x="5612536" y="3573016"/>
            <a:ext cx="3274433" cy="40862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Избавились от банк-конфилкта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8"/>
          <p:cNvSpPr txBox="1"/>
          <p:nvPr>
            <p:ph type="title"/>
          </p:nvPr>
        </p:nvSpPr>
        <p:spPr>
          <a:xfrm>
            <a:off x="467544" y="980728"/>
            <a:ext cx="8229600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alibri"/>
              <a:buNone/>
            </a:pPr>
            <a:r>
              <a:rPr lang="en-US"/>
              <a:t>Тесты</a:t>
            </a:r>
            <a:endParaRPr/>
          </a:p>
        </p:txBody>
      </p:sp>
      <p:graphicFrame>
        <p:nvGraphicFramePr>
          <p:cNvPr id="558" name="Google Shape;558;p48"/>
          <p:cNvGraphicFramePr/>
          <p:nvPr/>
        </p:nvGraphicFramePr>
        <p:xfrm>
          <a:off x="1331640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{E97815D0-E046-4569-A3DB-84E45FE4BCA7}</a:tableStyleId>
              </a:tblPr>
              <a:tblGrid>
                <a:gridCol w="2551175"/>
                <a:gridCol w="1769300"/>
                <a:gridCol w="201622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Ядро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Double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Float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Простое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53.942ms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41.040ms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 общей памятью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52.338ms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32.840ms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С общей памятью без</a:t>
                      </a:r>
                      <a:r>
                        <a:rPr lang="en-US" sz="1800"/>
                        <a:t> банк-конфликтов</a:t>
                      </a:r>
                      <a:endParaRPr sz="18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36.057ms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21.274ms 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559" name="Google Shape;559;p48"/>
          <p:cNvSpPr txBox="1"/>
          <p:nvPr/>
        </p:nvSpPr>
        <p:spPr>
          <a:xfrm>
            <a:off x="755576" y="2636912"/>
            <a:ext cx="62669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Kepler K20c, матрица 16384x16384 элемента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9"/>
          <p:cNvSpPr txBox="1"/>
          <p:nvPr>
            <p:ph type="title"/>
          </p:nvPr>
        </p:nvSpPr>
        <p:spPr>
          <a:xfrm>
            <a:off x="467544" y="764704"/>
            <a:ext cx="2458616" cy="938368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alibri"/>
              <a:buNone/>
            </a:pPr>
            <a:r>
              <a:rPr lang="en-US"/>
              <a:t>Выводы</a:t>
            </a:r>
            <a:endParaRPr/>
          </a:p>
        </p:txBody>
      </p:sp>
      <p:sp>
        <p:nvSpPr>
          <p:cNvPr id="565" name="Google Shape;565;p49"/>
          <p:cNvSpPr txBox="1"/>
          <p:nvPr>
            <p:ph idx="1" type="body"/>
          </p:nvPr>
        </p:nvSpPr>
        <p:spPr>
          <a:xfrm>
            <a:off x="457200" y="1935480"/>
            <a:ext cx="8291264" cy="43891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Общую память можно использовать как управляемый кеш для реиспользования данных</a:t>
            </a:r>
            <a:endParaRPr/>
          </a:p>
          <a:p>
            <a:pPr indent="-246888" lvl="1" marL="640080" rtl="0" algn="l"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Как в редукции</a:t>
            </a:r>
            <a:endParaRPr/>
          </a:p>
          <a:p>
            <a:pPr indent="-165735" lvl="0" marL="27432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Доступ в общую память может быть произвольным, в отличие от кеша L1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46888" lvl="1" marL="640080" rtl="0" algn="l"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Можно применять пространственные преобразования к данным, используя общую память как буфер (транспонирование - поворот и отражение)</a:t>
            </a:r>
            <a:endParaRPr/>
          </a:p>
          <a:p>
            <a:pPr indent="-165735" lvl="0" marL="27432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Банк-конфликты высокого порядка могут сильно ухудшить пропускную способность общей памяти</a:t>
            </a:r>
            <a:endParaRPr/>
          </a:p>
          <a:p>
            <a:pPr indent="-165735" lvl="0" marL="274320" rtl="0" algn="l">
              <a:spcBef>
                <a:spcPts val="360"/>
              </a:spcBef>
              <a:spcAft>
                <a:spcPts val="0"/>
              </a:spcAft>
              <a:buSzPts val="1710"/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-274320" lvl="0" marL="274320" rtl="0" algn="l">
              <a:spcBef>
                <a:spcPts val="360"/>
              </a:spcBef>
              <a:spcAft>
                <a:spcPts val="0"/>
              </a:spcAft>
              <a:buSzPts val="1710"/>
              <a:buChar char="⚫"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Доступный объем общей памяти ограничен</a:t>
            </a:r>
            <a:endParaRPr/>
          </a:p>
          <a:p>
            <a:pPr indent="-246888" lvl="1" marL="640080" rtl="0" algn="l">
              <a:spcBef>
                <a:spcPts val="320"/>
              </a:spcBef>
              <a:spcAft>
                <a:spcPts val="0"/>
              </a:spcAft>
              <a:buSzPts val="1360"/>
              <a:buChar char="⚫"/>
            </a:pPr>
            <a:r>
              <a:rPr lang="en-US" sz="1600">
                <a:latin typeface="Calibri"/>
                <a:ea typeface="Calibri"/>
                <a:cs typeface="Calibri"/>
                <a:sym typeface="Calibri"/>
              </a:rPr>
              <a:t>Влияет на </a:t>
            </a:r>
            <a:r>
              <a:rPr b="1" lang="en-US" sz="1600">
                <a:latin typeface="Calibri"/>
                <a:ea typeface="Calibri"/>
                <a:cs typeface="Calibri"/>
                <a:sym typeface="Calibri"/>
              </a:rPr>
              <a:t>occupancy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5"/>
          <p:cNvSpPr txBox="1"/>
          <p:nvPr>
            <p:ph type="title"/>
          </p:nvPr>
        </p:nvSpPr>
        <p:spPr>
          <a:xfrm>
            <a:off x="457200" y="692696"/>
            <a:ext cx="8229600" cy="794352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70C0"/>
                </a:solidFill>
              </a:rPr>
              <a:t>Выделение общей памяти</a:t>
            </a:r>
            <a:endParaRPr sz="4400">
              <a:solidFill>
                <a:srgbClr val="0070C0"/>
              </a:solidFill>
            </a:endParaRPr>
          </a:p>
        </p:txBody>
      </p:sp>
      <p:sp>
        <p:nvSpPr>
          <p:cNvPr id="205" name="Google Shape;205;p5"/>
          <p:cNvSpPr txBox="1"/>
          <p:nvPr>
            <p:ph idx="1" type="body"/>
          </p:nvPr>
        </p:nvSpPr>
        <p:spPr>
          <a:xfrm>
            <a:off x="323528" y="1700808"/>
            <a:ext cx="8229600" cy="47525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07962" lvl="0" marL="274320" rtl="0" algn="l">
              <a:spcBef>
                <a:spcPts val="0"/>
              </a:spcBef>
              <a:spcAft>
                <a:spcPts val="0"/>
              </a:spcAft>
              <a:buSzPts val="1045"/>
              <a:buNone/>
            </a:pPr>
            <a:r>
              <a:t/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-285749" lvl="1" marL="651510" rtl="0" algn="l">
              <a:spcBef>
                <a:spcPts val="440"/>
              </a:spcBef>
              <a:spcAft>
                <a:spcPts val="0"/>
              </a:spcAft>
              <a:buSzPts val="187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В GPU коде объявляем статический массив или переменную с атрибутом </a:t>
            </a:r>
            <a:r>
              <a:rPr b="1" lang="en-US" sz="22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__shared__</a:t>
            </a:r>
            <a:endParaRPr sz="22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10184" lvl="1" marL="651510" rtl="0" algn="l"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b="1" sz="1400">
              <a:solidFill>
                <a:srgbClr val="7030A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0080" rtl="0" algn="l"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rPr b="1"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#define </a:t>
            </a:r>
            <a:r>
              <a:rPr b="1"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 1024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3" marL="914400" rtl="0" algn="l">
              <a:spcBef>
                <a:spcPts val="360"/>
              </a:spcBef>
              <a:spcAft>
                <a:spcPts val="0"/>
              </a:spcAft>
              <a:buSzPts val="1170"/>
              <a:buNone/>
            </a:pPr>
            <a:r>
              <a:t/>
            </a:r>
            <a:endParaRPr b="1" sz="1800">
              <a:solidFill>
                <a:srgbClr val="007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0080" rtl="0" algn="l"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rPr b="1"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 </a:t>
            </a:r>
            <a:r>
              <a:rPr b="1"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b="1" lang="en-US" sz="2200">
                <a:latin typeface="Consolas"/>
                <a:ea typeface="Consolas"/>
                <a:cs typeface="Consolas"/>
                <a:sym typeface="Consolas"/>
              </a:rPr>
              <a:t> kernel() {</a:t>
            </a:r>
            <a:endParaRPr b="1"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3" marL="914400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1"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 </a:t>
            </a:r>
            <a:r>
              <a:rPr b="1"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array[</a:t>
            </a:r>
            <a:r>
              <a:rPr b="1" lang="en-US" sz="22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]; </a:t>
            </a: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//массив</a:t>
            </a:r>
            <a:endParaRPr b="1" sz="22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3" marL="914400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b="1" lang="en-US" sz="22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 </a:t>
            </a:r>
            <a:r>
              <a:rPr b="1" lang="en-US" sz="22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 </a:t>
            </a: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varSharedMem; </a:t>
            </a:r>
            <a:r>
              <a:rPr lang="en-US" sz="22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//переменная</a:t>
            </a:r>
            <a:endParaRPr sz="22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3" marL="914400" rtl="0" algn="l">
              <a:spcBef>
                <a:spcPts val="440"/>
              </a:spcBef>
              <a:spcAft>
                <a:spcPts val="0"/>
              </a:spcAft>
              <a:buSzPts val="1430"/>
              <a:buNone/>
            </a:pPr>
            <a:r>
              <a:rPr lang="en-US" sz="2200">
                <a:solidFill>
                  <a:srgbClr val="002060"/>
                </a:solidFill>
                <a:latin typeface="Consolas"/>
                <a:ea typeface="Consolas"/>
                <a:cs typeface="Consolas"/>
                <a:sym typeface="Consolas"/>
              </a:rPr>
              <a:t>…</a:t>
            </a:r>
            <a:endParaRPr sz="2200">
              <a:solidFill>
                <a:srgbClr val="00206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2" marL="640080" rtl="0" algn="l">
              <a:spcBef>
                <a:spcPts val="440"/>
              </a:spcBef>
              <a:spcAft>
                <a:spcPts val="0"/>
              </a:spcAft>
              <a:buSzPts val="1540"/>
              <a:buNone/>
            </a:pPr>
            <a:r>
              <a:rPr lang="en-US" sz="22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2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5760" rtl="0" algn="l">
              <a:spcBef>
                <a:spcPts val="440"/>
              </a:spcBef>
              <a:spcAft>
                <a:spcPts val="0"/>
              </a:spcAft>
              <a:buSzPts val="1870"/>
              <a:buNone/>
            </a:pPr>
            <a:r>
              <a:t/>
            </a:r>
            <a:endParaRPr sz="2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50"/>
          <p:cNvSpPr txBox="1"/>
          <p:nvPr/>
        </p:nvSpPr>
        <p:spPr>
          <a:xfrm>
            <a:off x="3851920" y="3475583"/>
            <a:ext cx="1368152" cy="590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end</a:t>
            </a:r>
            <a:endParaRPr sz="2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17475" lvl="0" marL="274320" marR="0" rtl="0" algn="l">
              <a:spcBef>
                <a:spcPts val="520"/>
              </a:spcBef>
              <a:spcAft>
                <a:spcPts val="0"/>
              </a:spcAft>
              <a:buClr>
                <a:schemeClr val="accent3"/>
              </a:buClr>
              <a:buSzPts val="2470"/>
              <a:buFont typeface="Noto Sans Symbols"/>
              <a:buNone/>
            </a:pPr>
            <a:r>
              <a:t/>
            </a:r>
            <a:endParaRPr sz="2600">
              <a:solidFill>
                <a:schemeClr val="dk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"/>
          <p:cNvSpPr txBox="1"/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0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Особенности использования</a:t>
            </a:r>
            <a:endParaRPr>
              <a:solidFill>
                <a:srgbClr val="0070C0"/>
              </a:solidFill>
            </a:endParaRPr>
          </a:p>
        </p:txBody>
      </p:sp>
      <p:sp>
        <p:nvSpPr>
          <p:cNvPr id="211" name="Google Shape;211;p6"/>
          <p:cNvSpPr txBox="1"/>
          <p:nvPr>
            <p:ph idx="1" type="body"/>
          </p:nvPr>
        </p:nvSpPr>
        <p:spPr>
          <a:xfrm>
            <a:off x="457200" y="2151504"/>
            <a:ext cx="8229600" cy="37977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3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500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Переменные с атрибутом </a:t>
            </a:r>
            <a:r>
              <a:rPr b="1"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__shared__</a:t>
            </a:r>
            <a:r>
              <a:rPr lang="en-US" sz="2200">
                <a:solidFill>
                  <a:srgbClr val="7030A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с точки зрения программирования:</a:t>
            </a:r>
            <a:endParaRPr/>
          </a:p>
          <a:p>
            <a:pPr indent="-220138" lvl="4" marL="617220" rtl="0" algn="l">
              <a:spcBef>
                <a:spcPts val="40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899" lvl="4" marL="617220" rtl="0" algn="l">
              <a:spcBef>
                <a:spcPts val="407"/>
              </a:spcBef>
              <a:spcAft>
                <a:spcPts val="0"/>
              </a:spcAft>
              <a:buSzPct val="9500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Существуют только на время жизни блока </a:t>
            </a:r>
            <a:endParaRPr/>
          </a:p>
          <a:p>
            <a:pPr indent="-342900" lvl="5" marL="891539" rtl="0" algn="l">
              <a:spcBef>
                <a:spcPts val="407"/>
              </a:spcBef>
              <a:spcAft>
                <a:spcPts val="0"/>
              </a:spcAft>
              <a:buSzPct val="9500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недоступны с хоста или из других блоков</a:t>
            </a:r>
            <a:endParaRPr/>
          </a:p>
          <a:p>
            <a:pPr indent="-220138" lvl="5" marL="891539" rtl="0" algn="l">
              <a:spcBef>
                <a:spcPts val="40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899" lvl="4" marL="617220" rtl="0" algn="l">
              <a:spcBef>
                <a:spcPts val="407"/>
              </a:spcBef>
              <a:spcAft>
                <a:spcPts val="0"/>
              </a:spcAft>
              <a:buSzPct val="9500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Индивидуальны для каждого блока и привязаны к его личному пространству общей памяти</a:t>
            </a:r>
            <a:endParaRPr/>
          </a:p>
          <a:p>
            <a:pPr indent="-342900" lvl="5" marL="891539" rtl="0" algn="l">
              <a:spcBef>
                <a:spcPts val="407"/>
              </a:spcBef>
              <a:spcAft>
                <a:spcPts val="0"/>
              </a:spcAft>
              <a:buSzPct val="95000"/>
              <a:buChar char="⚫"/>
            </a:pP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каждый блок нитей видит «</a:t>
            </a:r>
            <a:r>
              <a:rPr lang="en-US" sz="22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своё</a:t>
            </a:r>
            <a:r>
              <a:rPr lang="en-US" sz="2200">
                <a:latin typeface="Calibri"/>
                <a:ea typeface="Calibri"/>
                <a:cs typeface="Calibri"/>
                <a:sym typeface="Calibri"/>
              </a:rPr>
              <a:t>» значение</a:t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0138" lvl="4" marL="617220" rtl="0" algn="l">
              <a:spcBef>
                <a:spcPts val="407"/>
              </a:spcBef>
              <a:spcAft>
                <a:spcPts val="0"/>
              </a:spcAft>
              <a:buSzPct val="950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342899" lvl="4" marL="617220" rtl="0" algn="l">
              <a:spcBef>
                <a:spcPts val="407"/>
              </a:spcBef>
              <a:spcAft>
                <a:spcPts val="0"/>
              </a:spcAft>
              <a:buSzPct val="95000"/>
              <a:buChar char="⚫"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Не могут быть проинициализированы при объявлении</a:t>
            </a:r>
            <a:endParaRPr/>
          </a:p>
          <a:p>
            <a:pPr indent="0" lvl="3" marL="0" rtl="0" algn="l">
              <a:spcBef>
                <a:spcPts val="407"/>
              </a:spcBef>
              <a:spcAft>
                <a:spcPts val="0"/>
              </a:spcAft>
              <a:buClr>
                <a:schemeClr val="dk1"/>
              </a:buClr>
              <a:buSzPct val="65000"/>
              <a:buNone/>
            </a:pPr>
            <a:r>
              <a:t/>
            </a:r>
            <a:endParaRPr sz="2200">
              <a:latin typeface="Calibri"/>
              <a:ea typeface="Calibri"/>
              <a:cs typeface="Calibri"/>
              <a:sym typeface="Calibri"/>
            </a:endParaRPr>
          </a:p>
          <a:p>
            <a:pPr indent="-220138" lvl="4" marL="617220" rtl="0" algn="l">
              <a:spcBef>
                <a:spcPts val="407"/>
              </a:spcBef>
              <a:spcAft>
                <a:spcPts val="0"/>
              </a:spcAft>
              <a:buSzPct val="95000"/>
              <a:buFont typeface="Noto Sans Symbols"/>
              <a:buNone/>
            </a:pPr>
            <a:r>
              <a:t/>
            </a:r>
            <a:endParaRPr sz="22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7"/>
          <p:cNvSpPr txBox="1"/>
          <p:nvPr>
            <p:ph idx="1" type="body"/>
          </p:nvPr>
        </p:nvSpPr>
        <p:spPr>
          <a:xfrm>
            <a:off x="683568" y="1772816"/>
            <a:ext cx="8352928" cy="449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kernel() { 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*memoryOnDevice; 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if (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.x == 0)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выделяет память только первая нить</a:t>
            </a:r>
            <a:endParaRPr sz="2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size = 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blockDim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.x 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 memoryOnDevice = 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*)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(size);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memset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(memoryOnDevice, 0, size);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memoryOnDevice[thredIdx.x] = …;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…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использование указателя всеми нитями блока</a:t>
            </a:r>
            <a:endParaRPr sz="2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800"/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7"/>
          <p:cNvSpPr txBox="1"/>
          <p:nvPr>
            <p:ph type="title"/>
          </p:nvPr>
        </p:nvSpPr>
        <p:spPr>
          <a:xfrm>
            <a:off x="611560" y="548680"/>
            <a:ext cx="8229600" cy="8689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Раздача указателя нитям блока</a:t>
            </a:r>
            <a:endParaRPr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"/>
          <p:cNvSpPr/>
          <p:nvPr/>
        </p:nvSpPr>
        <p:spPr>
          <a:xfrm>
            <a:off x="1331640" y="4725144"/>
            <a:ext cx="2520280" cy="360040"/>
          </a:xfrm>
          <a:prstGeom prst="roundRect">
            <a:avLst>
              <a:gd fmla="val 16667" name="adj"/>
            </a:avLst>
          </a:prstGeom>
          <a:solidFill>
            <a:srgbClr val="C8F9F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3" name="Google Shape;223;p8"/>
          <p:cNvSpPr txBox="1"/>
          <p:nvPr>
            <p:ph idx="1" type="body"/>
          </p:nvPr>
        </p:nvSpPr>
        <p:spPr>
          <a:xfrm>
            <a:off x="683568" y="1772816"/>
            <a:ext cx="8352928" cy="4491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kernel() { 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 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*memoryOnDevice; 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if (</a:t>
            </a:r>
            <a:r>
              <a:rPr lang="en-US" sz="20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.x == 0) {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выделяет память только первая нить</a:t>
            </a:r>
            <a:endParaRPr sz="2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size_t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size = 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blockDim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.x *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sizeof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);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 memoryOnDevice = (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*)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malloc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(size);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-US" sz="20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memset</a:t>
            </a: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(memoryOnDevice, 0, size); 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       ??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memoryOnDevice[thredIdx.x] = …;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     …</a:t>
            </a:r>
            <a:r>
              <a:rPr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использование указателя всеми нитями блока</a:t>
            </a:r>
            <a:endParaRPr sz="2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800"/>
            </a:b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4" name="Google Shape;224;p8"/>
          <p:cNvSpPr txBox="1"/>
          <p:nvPr>
            <p:ph type="title"/>
          </p:nvPr>
        </p:nvSpPr>
        <p:spPr>
          <a:xfrm>
            <a:off x="611560" y="548680"/>
            <a:ext cx="8229600" cy="86895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Calibri"/>
              <a:buNone/>
            </a:pPr>
            <a:r>
              <a:rPr lang="en-US">
                <a:solidFill>
                  <a:srgbClr val="0070C0"/>
                </a:solidFill>
              </a:rPr>
              <a:t>Раздача указателя нитям блока</a:t>
            </a:r>
            <a:endParaRPr>
              <a:solidFill>
                <a:srgbClr val="0070C0"/>
              </a:solidFill>
            </a:endParaRPr>
          </a:p>
        </p:txBody>
      </p:sp>
      <p:cxnSp>
        <p:nvCxnSpPr>
          <p:cNvPr id="225" name="Google Shape;225;p8"/>
          <p:cNvCxnSpPr/>
          <p:nvPr/>
        </p:nvCxnSpPr>
        <p:spPr>
          <a:xfrm flipH="1">
            <a:off x="3923928" y="4797152"/>
            <a:ext cx="1080120" cy="14401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  <a:effectLst>
            <a:outerShdw blurRad="57150" rotWithShape="0" algn="ctr" dir="5400000" dist="38100">
              <a:srgbClr val="000000"/>
            </a:outerShdw>
          </a:effectLst>
        </p:spPr>
      </p:cxnSp>
      <p:sp>
        <p:nvSpPr>
          <p:cNvPr id="226" name="Google Shape;226;p8"/>
          <p:cNvSpPr/>
          <p:nvPr/>
        </p:nvSpPr>
        <p:spPr>
          <a:xfrm>
            <a:off x="5076056" y="4653136"/>
            <a:ext cx="2603344" cy="288032"/>
          </a:xfrm>
          <a:prstGeom prst="roundRect">
            <a:avLst>
              <a:gd fmla="val 16667" name="adj"/>
            </a:avLst>
          </a:prstGeom>
          <a:noFill/>
          <a:ln cap="flat" cmpd="sng" w="25400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onstantia"/>
              <a:ea typeface="Constantia"/>
              <a:cs typeface="Constantia"/>
              <a:sym typeface="Constantia"/>
            </a:endParaRPr>
          </a:p>
        </p:txBody>
      </p:sp>
      <p:sp>
        <p:nvSpPr>
          <p:cNvPr id="227" name="Google Shape;227;p8"/>
          <p:cNvSpPr txBox="1"/>
          <p:nvPr/>
        </p:nvSpPr>
        <p:spPr>
          <a:xfrm>
            <a:off x="5220072" y="4612486"/>
            <a:ext cx="245932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Нужна синхронизация!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9"/>
          <p:cNvSpPr txBox="1"/>
          <p:nvPr>
            <p:ph type="title"/>
          </p:nvPr>
        </p:nvSpPr>
        <p:spPr>
          <a:xfrm>
            <a:off x="457200" y="980728"/>
            <a:ext cx="8229600" cy="7223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400"/>
              <a:buFont typeface="Calibri"/>
              <a:buNone/>
            </a:pPr>
            <a:r>
              <a:rPr lang="en-US" sz="4400">
                <a:solidFill>
                  <a:srgbClr val="0070C0"/>
                </a:solidFill>
              </a:rPr>
              <a:t>Синхронизация</a:t>
            </a:r>
            <a:endParaRPr sz="4400">
              <a:solidFill>
                <a:srgbClr val="0070C0"/>
              </a:solidFill>
            </a:endParaRPr>
          </a:p>
        </p:txBody>
      </p:sp>
      <p:sp>
        <p:nvSpPr>
          <p:cNvPr id="233" name="Google Shape;233;p9"/>
          <p:cNvSpPr txBox="1"/>
          <p:nvPr>
            <p:ph idx="1" type="body"/>
          </p:nvPr>
        </p:nvSpPr>
        <p:spPr>
          <a:xfrm>
            <a:off x="457200" y="1935480"/>
            <a:ext cx="8507288" cy="4373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74320" lvl="0" marL="274320" rtl="0" algn="l">
              <a:spcBef>
                <a:spcPts val="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Рассмотрим пример ядра, запускаемого на одномерном линейном гриде:</a:t>
            </a:r>
            <a:endParaRPr/>
          </a:p>
          <a:p>
            <a:pPr indent="0" lvl="1" marL="365760" rtl="0" algn="l"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__global__ 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void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kernel() {</a:t>
            </a:r>
            <a:endParaRPr/>
          </a:p>
          <a:p>
            <a:pPr indent="0" lvl="1" marL="365760" rtl="0" algn="l"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__shared__ </a:t>
            </a: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shmem[BLOCK_SIZE];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5760" rtl="0" algn="l"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shmem[</a:t>
            </a: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.x] = </a:t>
            </a: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__sinf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.x);</a:t>
            </a:r>
            <a:endParaRPr/>
          </a:p>
          <a:p>
            <a:pPr indent="0" lvl="1" marL="365760" rtl="0" algn="l"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   int 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a = shmem[(</a:t>
            </a:r>
            <a:r>
              <a:rPr lang="en-US" sz="1700">
                <a:solidFill>
                  <a:srgbClr val="7030A0"/>
                </a:solidFill>
                <a:latin typeface="Consolas"/>
                <a:ea typeface="Consolas"/>
                <a:cs typeface="Consolas"/>
                <a:sym typeface="Consolas"/>
              </a:rPr>
              <a:t>threadIdx</a:t>
            </a: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.x + 1 )% BLOCK_SIZE];</a:t>
            </a:r>
            <a:endParaRPr sz="17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365760" rtl="0" algn="l">
              <a:spcBef>
                <a:spcPts val="340"/>
              </a:spcBef>
              <a:spcAft>
                <a:spcPts val="0"/>
              </a:spcAft>
              <a:buSzPts val="1445"/>
              <a:buNone/>
            </a:pP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   …</a:t>
            </a:r>
            <a:br>
              <a:rPr lang="en-US" sz="1700">
                <a:latin typeface="Consolas"/>
                <a:ea typeface="Consolas"/>
                <a:cs typeface="Consolas"/>
                <a:sym typeface="Consolas"/>
              </a:rPr>
            </a:br>
            <a:r>
              <a:rPr lang="en-US" sz="1700"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latin typeface="Consolas"/>
              <a:ea typeface="Consolas"/>
              <a:cs typeface="Consolas"/>
              <a:sym typeface="Consolas"/>
            </a:endParaRPr>
          </a:p>
          <a:p>
            <a:pPr indent="-274320" lvl="0" marL="274320" rtl="0" algn="l">
              <a:spcBef>
                <a:spcPts val="400"/>
              </a:spcBef>
              <a:spcAft>
                <a:spcPts val="0"/>
              </a:spcAft>
              <a:buSzPts val="19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Каждая нить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Записывает </a:t>
            </a:r>
            <a:r>
              <a:rPr b="1" lang="en-US" sz="20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__sinf </a:t>
            </a: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от своего индекса в соответствующую ей ячейку массива</a:t>
            </a:r>
            <a:endParaRPr/>
          </a:p>
          <a:p>
            <a:pPr indent="-246888" lvl="1" marL="640080" rtl="0" algn="l">
              <a:spcBef>
                <a:spcPts val="400"/>
              </a:spcBef>
              <a:spcAft>
                <a:spcPts val="0"/>
              </a:spcAft>
              <a:buSzPts val="1700"/>
              <a:buChar char="⚫"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Читает из массива элемент, записанный соседней нитью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Поток">
  <a:themeElements>
    <a:clrScheme name="Поток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Поток">
  <a:themeElements>
    <a:clrScheme name="Поток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2014-11-13T20:13:04Z</dcterms:created>
  <dc:creator>Nikolay Lihogrud</dc:creator>
</cp:coreProperties>
</file>