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58" r:id="rId4"/>
    <p:sldId id="261" r:id="rId5"/>
    <p:sldId id="259" r:id="rId6"/>
    <p:sldId id="260" r:id="rId7"/>
    <p:sldId id="262" r:id="rId8"/>
    <p:sldId id="266" r:id="rId9"/>
    <p:sldId id="265" r:id="rId10"/>
    <p:sldId id="267" r:id="rId11"/>
    <p:sldId id="264" r:id="rId12"/>
    <p:sldId id="281" r:id="rId13"/>
    <p:sldId id="287" r:id="rId14"/>
    <p:sldId id="288" r:id="rId15"/>
    <p:sldId id="297" r:id="rId16"/>
    <p:sldId id="292" r:id="rId17"/>
    <p:sldId id="289" r:id="rId18"/>
    <p:sldId id="291" r:id="rId19"/>
    <p:sldId id="290" r:id="rId20"/>
    <p:sldId id="294" r:id="rId21"/>
    <p:sldId id="295" r:id="rId22"/>
    <p:sldId id="293" r:id="rId23"/>
    <p:sldId id="282" r:id="rId24"/>
    <p:sldId id="283" r:id="rId25"/>
    <p:sldId id="284" r:id="rId26"/>
    <p:sldId id="285" r:id="rId27"/>
    <p:sldId id="286" r:id="rId28"/>
    <p:sldId id="296" r:id="rId29"/>
    <p:sldId id="298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2:57:3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24575,'0'52'0,"4"242"0,24-4 0,123 448-1299,-92-432 1436,-34 10-1,-26-189 356,13 507 42,3 186-534,-17-528 0,2-93 0,0-195 0,1 1 0,-1-1 0,1 0 0,0 0 0,0 1 0,0-1 0,1 0 0,0 0 0,0 0 0,0 0 0,1 0 0,-1-1 0,1 1 0,5 4 0,-4-5 0,0 0 0,0-1 0,1 1 0,-1-1 0,0 0 0,1 0 0,0 0 0,0-1 0,0 1 0,0-1 0,0 0 0,0 0 0,0 0 0,10 0 0,27 0 0,-1-1 0,83-9 0,-42 2 0,555-17 0,9 24 0,-260 2 0,5103-2-2754,-4670 10 2754,-3 31 0,-505-15 0,582 38 0,-292-17 0,-263 2-408,184 23-368,7-35 776,3-23 0,4-1 0,307 34-848,-128-6 227,-539-31 636,186 29-1,318 87-14,-463-85 0,2-7 0,280 15 0,-41-3 21,213 10 2564,75-35 187,-295 16-2772,-85-2 0,609-25 0,-622-13 0,-244 4 0,-25 0 0,115-9 0,-191 7 0,1 0 0,-1 0 0,0-1 0,0 0 0,0 0 0,0 0 0,12-6 0,-17 6 0,0 1 0,0-1 0,-1 0 0,1 1 0,-1-1 0,1 0 0,-1 0 0,0-1 0,0 1 0,0 0 0,0 0 0,-1-1 0,1 1 0,-1-1 0,1 1 0,-1-1 0,0 0 0,-1 1 0,1-1 0,0-4 0,-1 0 0,-1 1 0,1 0 0,-1 0 0,-1 0 0,0 0 0,0 0 0,0 0 0,-1 0 0,0 0 0,0 0 0,-1 1 0,0 0 0,0-1 0,-1 1 0,0 0 0,-8-6 0,-6-4 0,-1 1 0,0 0 0,-44-21 0,-95-32 0,67 31 0,-238-111 0,326 145 0,-363-142 0,298 120 0,-2 3 0,-1 2 0,-99-16 0,166 35 0,-7-2 0,1 0 0,-1 1 0,1 0 0,-18 1 0,27 0 0,0 1 0,0-1 0,0 0 0,0 0 0,0 1 0,0-1 0,1 0 0,-1 1 0,0 0 0,0-1 0,0 1 0,0 0 0,1 0 0,-1 0 0,1 0 0,-1 0 0,1 0 0,-1 0 0,1 0 0,0 0 0,-1 1 0,1-1 0,0 0 0,0 1 0,0-1 0,0 1 0,1-1 0,-1 1 0,0-1 0,1 1 0,-1 2 0,1 2 0,0 0 0,1-1 0,0 1 0,0 0 0,1-1 0,0 1 0,0 0 0,1-1 0,-1 0 0,6 7 0,15 21 0,3 0 0,1-1 0,2-2 0,1 0 0,61 45 0,4-5-150,4-4-1,3-3 1,188 88-1,-122-78-150,332 104 0,-165-99 301,-81-22 0,-243-53 71,0-1 0,0 2 0,-1-1-1,1 1 1,-1 0 0,0 1 0,0 0 0,-1 0 0,0 1-1,0 0 1,-1 0 0,0 1 0,0-1 0,-1 1 0,0 1-1,7 9 1,-2 3-71,0 1 0,-2-1 0,-1 2 0,-1-1 0,-2 1 0,6 34 0,-6-6 0,-4 92 0,-3-125 0,-1 1 0,-1-1 0,-1 0 0,-1-1 0,0 1 0,-2-1 0,0 1 0,-2-2 0,0 1 0,-1-1 0,-1 0 0,-1 0 0,-1-1 0,0-1 0,-1 0 0,-1 0 0,-1-1 0,0 0 0,-23 12 0,13-10 0,0-2 0,-1 0 0,-1-1 0,-1-1 0,0-2 0,0 0 0,-1-1 0,-48 6 0,9-6 0,1-3 0,-127-5 0,172 1-273,0-2 0,1 0 0,-1-1 0,-35-8 0,2-8-6553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2:57:3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0 24575,'-5'9'0,"1"-1"0,0 1 0,-1 8 0,-11 23 0,-23 22 0,-4-1 0,-74 81 0,44-57 0,14-16 0,-120 108 0,169-168 0,2-3 0,0 0 0,1 0 0,0 1 0,0 0 0,1 0 0,0 1 0,1-1 0,-7 14 0,11-19 0,1-1 0,0 0 0,-1 1 0,1-1 0,0 0 0,0 1 0,0-1 0,0 0 0,1 1 0,-1-1 0,0 0 0,1 1 0,-1-1 0,1 0 0,-1 1 0,1-1 0,0 0 0,0 0 0,0 0 0,0 1 0,0-1 0,0 0 0,0 0 0,0 0 0,1 0 0,-1 0 0,0-1 0,1 1 0,-1 0 0,1 0 0,-1-1 0,1 1 0,-1-1 0,1 1 0,0-1 0,2 1 0,4 1 0,0-1 0,-1 0 0,1-1 0,0 1 0,0-1 0,14-2 0,50-9-1365,-1-5-5461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2:57:3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24575,'0'8'0,"0"12"0,0 15 0,0 24 0,5 22 0,2 29 0,6 3 0,-1-4 0,21 9 0,10-11 0,14-19 0,2-25 0,3-23 0,-10-19-8191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2:57:4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24575,'1509'0'0,"-1361"-6"0,188-25 0,-107 7 0,684-19 0,5 43 0,-433 2 0,4895-2 0,-5367 0 0,0 0 0,0 1 0,0 0 0,17 3 0,-27-3 0,1 0 0,0 0 0,-1 0 0,1 0 0,-1 0 0,0 1 0,0 0 0,1-1 0,-1 1 0,0 0 0,-1 0 0,1 0 0,0 0 0,-1 0 0,1 1 0,-1-1 0,0 1 0,0-1 0,3 6 0,-1 7 0,1 0 0,-2-1 0,-1 2 0,0-1 0,-1 0 0,-1 0 0,-4 20 0,3-3 0,-10 1279 0,13-817 0,-2 930 0,0-1421 0,-1 8 0,2 0 0,0 0 0,4 18 0,-4-25 0,0-1 0,1 0 0,0 1 0,-1-1 0,1 0 0,1 0 0,-1 0 0,0 0 0,1 0 0,0 0 0,0 0 0,0-1 0,0 1 0,1-1 0,6 4 0,2-1 0,0 0 0,1 0 0,0-1 0,0 0 0,0-1 0,1 0 0,-1-1 0,24 2 0,123-1 0,-113-3 0,1005 11 0,951-4-675,-1199-9 446,3058 2 1133,-3834 2-904,-1 1 0,0 0 0,0 2 0,0 0 0,26 9 0,-15-4 0,47 7 0,170 2 0,6 1 0,-157-7 0,0-3 0,125-2 0,-27-9-1365,-147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12:57:4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24575,'11'1'0,"0"0"0,1 1 0,-1 0 0,0 1 0,0 0 0,18 9 0,13 3 0,48 9 0,1-4 0,162 15 0,192-21 0,3043-19 0,-1908 8 0,-1538-4 0,1 2 0,-1 3 0,1 1 0,-1 1 0,-1 3 0,81 28 0,-71-16 0,1-2 0,1-3 0,1-2 0,0-2 0,70 6 0,190 24 0,-197-24 0,-67-8 0,-1 2 0,0 1 0,-1 3 0,55 27 0,-67-28 0,1-1 0,1-1 0,46 8 0,-36-9 0,-1 2 0,79 35 0,-17-6 0,-56-23 0,-1 3 0,-2 2 0,0 2 0,-2 3 0,-1 1 0,60 53 0,-76-55 0,47 59 0,-15-15 0,-23-31 0,70 56 0,-82-77 0,0-2 0,0-1 0,2-1 0,32 12 0,-28-14 0,-1 1 0,-1 2 0,0 0 0,-1 3 0,55 46 0,246 267 0,188 182 0,-337-373 0,-25-22 0,86 83 0,-102-107 0,-27-21 0,114 70 0,-27-19 0,-179-111 0,19 14 0,1-1 0,2-2 0,81 35 0,-23-22 0,118 40 0,-183-69 0,1-2 0,0-2 0,78 6 0,96-15 0,-133 1 0,-62 2 0,0 1 0,0 1 0,-1 0 0,1 2 0,-1 0 0,0 1 0,28 13 0,35 12 0,-21-15 0,0-3 0,1-2 0,107 5 0,189-17 0,-166-3 0,1099 4 0,-1210 4 0,138 24 0,-34-1 0,-2 2 0,-1 0 0,169-17 0,-137-10 0,67 26 0,-133-4 0,115 12 0,411-27 0,-379-13 0,2512 5-1365,-2740-1-5461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0E57-61AB-4B0D-9F0D-607D9581965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032-A081-4F2D-963A-4775166E7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61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0E57-61AB-4B0D-9F0D-607D9581965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032-A081-4F2D-963A-4775166E7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1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0E57-61AB-4B0D-9F0D-607D9581965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032-A081-4F2D-963A-4775166E7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6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0E57-61AB-4B0D-9F0D-607D9581965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032-A081-4F2D-963A-4775166E7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89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0E57-61AB-4B0D-9F0D-607D9581965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032-A081-4F2D-963A-4775166E7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3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0E57-61AB-4B0D-9F0D-607D9581965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032-A081-4F2D-963A-4775166E7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6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0E57-61AB-4B0D-9F0D-607D9581965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032-A081-4F2D-963A-4775166E7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3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0E57-61AB-4B0D-9F0D-607D9581965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032-A081-4F2D-963A-4775166E7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84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0E57-61AB-4B0D-9F0D-607D9581965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032-A081-4F2D-963A-4775166E7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4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0E57-61AB-4B0D-9F0D-607D9581965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032-A081-4F2D-963A-4775166E7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21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0E57-61AB-4B0D-9F0D-607D9581965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032-A081-4F2D-963A-4775166E7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2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0E57-61AB-4B0D-9F0D-607D95819658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0032-A081-4F2D-963A-4775166E7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6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&#1055;&#1048;&#1044;-&#1088;&#1077;&#1075;&#1091;&#1083;&#1103;&#1090;&#1086;&#1088;#/media/&#1060;&#1072;&#1081;&#1083;:PID_en.sv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u.wikipedia.org/wiki/&#1055;&#1048;&#1044;-&#1088;&#1077;&#1075;&#1091;&#1083;&#1103;&#1090;&#1086;&#1088;#/media/&#1060;&#1072;&#1081;&#1083;:PID_en.sv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hyperlink" Target="https://www.mathworks.com/help/deeplearning/ug/design-narma-l2-neural-controller-in-simulin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800" y="586390"/>
            <a:ext cx="7777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/>
              <a:t>НЕЙРОУПРАВЛЕНИЕ</a:t>
            </a:r>
            <a:endParaRPr lang="ru-RU" sz="6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4300" y="2828836"/>
            <a:ext cx="9029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раздел 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теории управления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активно развивающийся в последние годы в основном для управления сложными динамическими системами, связанный с решением задач управления с помощью аппарата нейронных сетей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9393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ОСНОВНЫЕ ПРИНЦИПИАЛЬНЫЕ ВОПРОСЫ НЕЙРОСЕТЕВОЙ ИДЕНТИФИКАЦИИ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613555"/>
            <a:ext cx="90551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28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78815" algn="l"/>
              </a:tabLst>
            </a:pP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сигнала ошибки и функционала оптимизации задачи при построении нейросетевого идентификатора динамического объекта;</a:t>
            </a:r>
          </a:p>
          <a:p>
            <a:pPr marL="3028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78815" algn="l"/>
              </a:tabLst>
            </a:pP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методики верификации нейросетевого алгоритма идентификации динамического объекта;</a:t>
            </a:r>
          </a:p>
          <a:p>
            <a:pPr marL="3028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78815" algn="l"/>
              </a:tabLst>
            </a:pP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необходимость аппаратной поддержки процесса нейросетевой идентификации (например, для объектов с переменной структурой и переменными параметрами).</a:t>
            </a:r>
          </a:p>
        </p:txBody>
      </p:sp>
    </p:spTree>
    <p:extLst>
      <p:ext uri="{BB962C8B-B14F-4D97-AF65-F5344CB8AC3E}">
        <p14:creationId xmlns:p14="http://schemas.microsoft.com/office/powerpoint/2010/main" val="389964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ИДЕНТИФИКАЦИЯ ДИНАМИЧЕСКИХ ОБЪЕКТОВ НЕЙРОННЫМИ СЕТЯМИ ПРЯМОГО РАСПРОСТРАНЕНИЯ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62359"/>
              </p:ext>
            </p:extLst>
          </p:nvPr>
        </p:nvGraphicFramePr>
        <p:xfrm>
          <a:off x="1196224" y="1968499"/>
          <a:ext cx="6080876" cy="471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220212" imgH="2496312" progId="Word.Picture.8">
                  <p:embed/>
                </p:oleObj>
              </mc:Choice>
              <mc:Fallback>
                <p:oleObj name="Picture" r:id="rId2" imgW="3220212" imgH="249631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224" y="1968499"/>
                        <a:ext cx="6080876" cy="47135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22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КЛАССИФИКАЦИЯ ТИПОВ И СТРУКТУР НЕЙРОУПРАВЛЕНИЯ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1296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25400" y="1813342"/>
            <a:ext cx="9017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 воздействия на объект (прямое или не прямое, т.е.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нейроконтроллер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управляет объектом непосредственно или опосредованно);</a:t>
            </a:r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или отсутствие эмулятора объекта;</a:t>
            </a:r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степень косвенности управления 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нейроконтроллер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может управлять как самим объектом, так и параметрами другого контроллера).</a:t>
            </a:r>
          </a:p>
        </p:txBody>
      </p:sp>
    </p:spTree>
    <p:extLst>
      <p:ext uri="{BB962C8B-B14F-4D97-AF65-F5344CB8AC3E}">
        <p14:creationId xmlns:p14="http://schemas.microsoft.com/office/powerpoint/2010/main" val="294081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/>
              <a:t>Инверсное прямое нейроуправление</a:t>
            </a:r>
            <a:endParaRPr lang="ru-RU" sz="36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528665"/>
              </p:ext>
            </p:extLst>
          </p:nvPr>
        </p:nvGraphicFramePr>
        <p:xfrm>
          <a:off x="184558" y="1744908"/>
          <a:ext cx="8752407" cy="257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145280" imgH="1220724" progId="Word.Picture.8">
                  <p:embed/>
                </p:oleObj>
              </mc:Choice>
              <mc:Fallback>
                <p:oleObj name="Picture" r:id="rId2" imgW="4145280" imgH="122072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58" y="1744908"/>
                        <a:ext cx="8752407" cy="25754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76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/>
              <a:t>Инверсное непрямое нейроуправление</a:t>
            </a:r>
            <a:endParaRPr lang="ru-RU" sz="36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060464"/>
              </p:ext>
            </p:extLst>
          </p:nvPr>
        </p:nvGraphicFramePr>
        <p:xfrm>
          <a:off x="201386" y="954314"/>
          <a:ext cx="8313626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421124" imgH="1764792" progId="Word.Picture.8">
                  <p:embed/>
                </p:oleObj>
              </mc:Choice>
              <mc:Fallback>
                <p:oleObj name="Picture" r:id="rId2" imgW="4421124" imgH="176479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86" y="954314"/>
                        <a:ext cx="8313626" cy="331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F9A65D-1E3A-4CF3-9393-47E3F3E81908}"/>
              </a:ext>
            </a:extLst>
          </p:cNvPr>
          <p:cNvSpPr/>
          <p:nvPr/>
        </p:nvSpPr>
        <p:spPr>
          <a:xfrm>
            <a:off x="493485" y="4970921"/>
            <a:ext cx="825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ПИД-регулятор: </a:t>
            </a:r>
            <a:r>
              <a:rPr lang="ru-RU" dirty="0">
                <a:hlinkClick r:id="rId4"/>
              </a:rPr>
              <a:t>https://ru.wikipedia.org/wiki/ПИД-регулятор#/media/Файл:PID_en.svg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93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/>
              <a:t>Инверсное непрямое нейроуправление</a:t>
            </a:r>
            <a:endParaRPr lang="ru-RU" sz="36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F9A65D-1E3A-4CF3-9393-47E3F3E81908}"/>
              </a:ext>
            </a:extLst>
          </p:cNvPr>
          <p:cNvSpPr/>
          <p:nvPr/>
        </p:nvSpPr>
        <p:spPr>
          <a:xfrm>
            <a:off x="420914" y="5560009"/>
            <a:ext cx="825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ПИД-регулятор: </a:t>
            </a:r>
            <a:r>
              <a:rPr lang="ru-RU" dirty="0">
                <a:hlinkClick r:id="rId2"/>
              </a:rPr>
              <a:t>https://ru.wikipedia.org/wiki/ПИД-регулятор#/media/Файл:PID_en.svg</a:t>
            </a:r>
            <a:r>
              <a:rPr lang="ru-RU" dirty="0"/>
              <a:t> </a:t>
            </a:r>
          </a:p>
        </p:txBody>
      </p:sp>
      <p:pic>
        <p:nvPicPr>
          <p:cNvPr id="9" name="Рисунок 8" descr="Изображение выглядит как текст, часы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23A560B3-64A1-54FC-1AB0-545E6F9BE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6" y="1976869"/>
            <a:ext cx="9144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5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/>
              <a:t>Прямое нейроуправление с прямым эмулятором</a:t>
            </a:r>
            <a:endParaRPr lang="ru-RU" sz="36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982551"/>
              </p:ext>
            </p:extLst>
          </p:nvPr>
        </p:nvGraphicFramePr>
        <p:xfrm>
          <a:off x="428625" y="1955800"/>
          <a:ext cx="8283575" cy="424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145280" imgH="2125980" progId="Word.Picture.8">
                  <p:embed/>
                </p:oleObj>
              </mc:Choice>
              <mc:Fallback>
                <p:oleObj name="Picture" r:id="rId2" imgW="4145280" imgH="212598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955800"/>
                        <a:ext cx="8283575" cy="4246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06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/>
              <a:t>Непрямое нейроуправление с прямым эмулятором</a:t>
            </a:r>
            <a:endParaRPr lang="ru-RU" sz="36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087703"/>
              </p:ext>
            </p:extLst>
          </p:nvPr>
        </p:nvGraphicFramePr>
        <p:xfrm>
          <a:off x="190500" y="1625600"/>
          <a:ext cx="862361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421124" imgH="1955292" progId="Word.Picture.8">
                  <p:embed/>
                </p:oleObj>
              </mc:Choice>
              <mc:Fallback>
                <p:oleObj name="Picture" r:id="rId2" imgW="4421124" imgH="195529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625600"/>
                        <a:ext cx="8623610" cy="381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24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/>
              <a:t>Прямое нейроуправление с непрямым эмулятором</a:t>
            </a:r>
            <a:endParaRPr lang="ru-RU" sz="36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33775"/>
              </p:ext>
            </p:extLst>
          </p:nvPr>
        </p:nvGraphicFramePr>
        <p:xfrm>
          <a:off x="800100" y="1524000"/>
          <a:ext cx="6731000" cy="46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229100" imgH="2942844" progId="Word.Picture.8">
                  <p:embed/>
                </p:oleObj>
              </mc:Choice>
              <mc:Fallback>
                <p:oleObj name="Picture" r:id="rId2" imgW="4229100" imgH="294284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524000"/>
                        <a:ext cx="6731000" cy="4684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908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/>
              <a:t>Непрямое нейроуправление с непрямым эмулятором</a:t>
            </a:r>
            <a:endParaRPr lang="ru-RU" sz="36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97060"/>
              </p:ext>
            </p:extLst>
          </p:nvPr>
        </p:nvGraphicFramePr>
        <p:xfrm>
          <a:off x="241300" y="1549400"/>
          <a:ext cx="8102600" cy="509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410456" imgH="2772156" progId="Word.Picture.8">
                  <p:embed/>
                </p:oleObj>
              </mc:Choice>
              <mc:Fallback>
                <p:oleObj name="Picture" r:id="rId2" imgW="4410456" imgH="2772156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1549400"/>
                        <a:ext cx="8102600" cy="5092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1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ОБЛАСТЬ ПРИМЕНЕНИЯ НЕЙРОУПРАВЛЕНИЯ ДЛЯ РАЗЛИЧНЫХ СИСТЕМ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1296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62262"/>
              </p:ext>
            </p:extLst>
          </p:nvPr>
        </p:nvGraphicFramePr>
        <p:xfrm>
          <a:off x="127000" y="1625600"/>
          <a:ext cx="88900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6801612" imgH="3810000" progId="Word.Picture.8">
                  <p:embed/>
                </p:oleObj>
              </mc:Choice>
              <mc:Fallback>
                <p:oleObj name="Picture" r:id="rId2" imgW="6801612" imgH="38100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1625600"/>
                        <a:ext cx="8890000" cy="497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517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/>
              <a:t>Косвенное нейроуправление без эмулятора</a:t>
            </a:r>
            <a:endParaRPr lang="ru-RU" sz="36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027631"/>
              </p:ext>
            </p:extLst>
          </p:nvPr>
        </p:nvGraphicFramePr>
        <p:xfrm>
          <a:off x="253999" y="1765300"/>
          <a:ext cx="8678421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325112" imgH="1848612" progId="Word.Picture.8">
                  <p:embed/>
                </p:oleObj>
              </mc:Choice>
              <mc:Fallback>
                <p:oleObj name="Picture" r:id="rId2" imgW="4325112" imgH="184861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99" y="1765300"/>
                        <a:ext cx="8678421" cy="370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22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/>
              <a:t>Косвенное нейроуправление с прямым эмулятором</a:t>
            </a:r>
            <a:endParaRPr lang="ru-RU" sz="36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263126"/>
              </p:ext>
            </p:extLst>
          </p:nvPr>
        </p:nvGraphicFramePr>
        <p:xfrm>
          <a:off x="127000" y="1905000"/>
          <a:ext cx="8709846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419600" imgH="1952244" progId="Word.Picture.8">
                  <p:embed/>
                </p:oleObj>
              </mc:Choice>
              <mc:Fallback>
                <p:oleObj name="Picture" r:id="rId2" imgW="4419600" imgH="195224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1905000"/>
                        <a:ext cx="8709846" cy="3848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362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Косвенное </a:t>
            </a:r>
            <a:r>
              <a:rPr lang="ru-RU" sz="3600" b="1" dirty="0" err="1"/>
              <a:t>нейроуправление</a:t>
            </a:r>
            <a:r>
              <a:rPr lang="ru-RU" sz="3600" b="1" dirty="0"/>
              <a:t> с непрямым эмулятором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260666"/>
              </p:ext>
            </p:extLst>
          </p:nvPr>
        </p:nvGraphicFramePr>
        <p:xfrm>
          <a:off x="1092200" y="1828800"/>
          <a:ext cx="6870700" cy="431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410456" imgH="2772156" progId="Word.Picture.8">
                  <p:embed/>
                </p:oleObj>
              </mc:Choice>
              <mc:Fallback>
                <p:oleObj name="Picture" r:id="rId2" imgW="4410456" imgH="2772156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828800"/>
                        <a:ext cx="6870700" cy="4318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56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КЛАССИФИКАЦИЯ ТИПОВ И СТРУКТУР НЕЙРОУПРАВЛЕНИЯ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1296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07159"/>
              </p:ext>
            </p:extLst>
          </p:nvPr>
        </p:nvGraphicFramePr>
        <p:xfrm>
          <a:off x="31750" y="1296769"/>
          <a:ext cx="9029700" cy="4903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105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Типы </a:t>
                      </a:r>
                      <a:r>
                        <a:rPr lang="ru-RU" sz="1600" b="1" dirty="0" err="1">
                          <a:effectLst/>
                        </a:rPr>
                        <a:t>нейроуправления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Управление (НС1)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98" marR="56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Идентификация (НС2)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98" marR="56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16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Желаемые выходные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Выходные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Входной сигнал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Желаемый выходной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Выходной сигнал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16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Инверсное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 </a:t>
                      </a:r>
                      <a:r>
                        <a:rPr lang="ru-RU" sz="2000">
                          <a:effectLst/>
                        </a:rPr>
                        <a:t>Прямое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Уставка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r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Оптимальное управление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Вход объекта </a:t>
                      </a:r>
                      <a:r>
                        <a:rPr lang="en-US" sz="2000">
                          <a:effectLst/>
                        </a:rPr>
                        <a:t>u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4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2. Непрямое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Разница между выходом контроллера и оптимальным управлением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Добавка к управляющему сигналу контроллера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183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КЛАССИФИКАЦИЯ ТИПОВ И СТРУКТУР НЕЙРОУПРАВЛЕНИЯ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1296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51889"/>
              </p:ext>
            </p:extLst>
          </p:nvPr>
        </p:nvGraphicFramePr>
        <p:xfrm>
          <a:off x="31750" y="1296769"/>
          <a:ext cx="9029700" cy="4903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105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Типы </a:t>
                      </a:r>
                      <a:r>
                        <a:rPr lang="ru-RU" sz="1600" b="1" dirty="0" err="1">
                          <a:effectLst/>
                        </a:rPr>
                        <a:t>нейроуправления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Управление (НС1)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98" marR="56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Идентификация (НС2)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98" marR="56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16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Желаемые выходные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Выходные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Входной сигнал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Желаемый выходной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Выходной сигнал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16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 прямым эмулятором</a:t>
                      </a:r>
                    </a:p>
                  </a:txBody>
                  <a:tcPr marL="6985" marR="6985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3.Прямое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Уставка 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;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выход идентификатора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Оптимальное управление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Вход объекта 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Вход объекта 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Выход объекта 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Сигнал эмулятора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4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 Непрямое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Разница между выходом контроллера и оптимальным управлением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Добавка к управляющему сигналу контроллера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181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КЛАССИФИКАЦИЯ ТИПОВ И СТРУКТУР НЕЙРОУПРАВЛЕНИЯ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1296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91741"/>
              </p:ext>
            </p:extLst>
          </p:nvPr>
        </p:nvGraphicFramePr>
        <p:xfrm>
          <a:off x="31750" y="1296769"/>
          <a:ext cx="9029700" cy="4903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105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Типы </a:t>
                      </a:r>
                      <a:r>
                        <a:rPr lang="ru-RU" sz="1600" b="1" dirty="0" err="1">
                          <a:effectLst/>
                        </a:rPr>
                        <a:t>нейроуправления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Управление (НС1)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98" marR="56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Идентификация (НС2)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98" marR="56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16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Желаемые выходные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Выходные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Входной сигнал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Желаемый выходной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Выходной сигнал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16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непрямым эмулятором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85" marR="6985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 Прямое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Уставка 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; сигнал суммы идентификатора и модели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Оптимальное управление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Вход объекта 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Вход объекта 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Разница между выходом объекта 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 выходом модели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Добавка к выходу модели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4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 Непрямое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Разница между выходом контроллера и оптимальным управлением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Добавка к управляющему сигналу контроллера</a:t>
                      </a:r>
                    </a:p>
                  </a:txBody>
                  <a:tcPr marL="6985" marR="69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44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КЛАССИФИКАЦИЯ ТИПОВ И СТРУКТУР НЕЙРОУПРАВЛЕНИЯ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1296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87397"/>
              </p:ext>
            </p:extLst>
          </p:nvPr>
        </p:nvGraphicFramePr>
        <p:xfrm>
          <a:off x="31750" y="1296769"/>
          <a:ext cx="9029700" cy="5561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4863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Типы </a:t>
                      </a:r>
                      <a:r>
                        <a:rPr lang="ru-RU" sz="1600" b="1" dirty="0" err="1">
                          <a:effectLst/>
                        </a:rPr>
                        <a:t>нейроуправления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Управление (НС1)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98" marR="56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Идентификация (НС2)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98" marR="56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707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Желаемые выходные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Выходные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Входной сигнал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Желаемый выходной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Выходной сигнал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589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Косвенное</a:t>
                      </a:r>
                    </a:p>
                  </a:txBody>
                  <a:tcPr marL="17780" marR="177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 Без эмулятора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Уставка 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;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выход контроллера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Оптимальные значения параметров контроллера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Параметры контроллера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1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8. С прямым эмулятором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Уставка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; выход контроллера; выход идентификатора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Вход объекта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Выход объекта 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Сигнал эмулятора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78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9. С непрямым эмулятором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Уставка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; выход контроллера; сигнал суммы идентификатора и модели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Вход объекта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Разница между выходом объекта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 выходом модели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Добавка к выходу модели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183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5400" y="9643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КЛАССИФИКАЦИЯ ТИПОВ И СТРУКТУР НЕЙРОУПРАВЛЕНИЯ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1296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37554"/>
              </p:ext>
            </p:extLst>
          </p:nvPr>
        </p:nvGraphicFramePr>
        <p:xfrm>
          <a:off x="31750" y="1296769"/>
          <a:ext cx="9029700" cy="2114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4863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Типы </a:t>
                      </a:r>
                      <a:r>
                        <a:rPr lang="ru-RU" sz="1600" b="1" dirty="0" err="1">
                          <a:effectLst/>
                        </a:rPr>
                        <a:t>нейроуправления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Управление (НС1)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98" marR="56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Идентификация (НС2)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98" marR="56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707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Желаемые выходные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Выходные сигналы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Входной сигнал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Желаемый выходной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Выходной сигнал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5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10.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Предиктивное (упреждающее)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00" b="1" kern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32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B3A0E-A4A6-425D-B52A-3EFD751A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73" y="38270"/>
            <a:ext cx="7886700" cy="6463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Model reference control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214649-38FF-23A2-8F69-31BFF1E9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7" y="684600"/>
            <a:ext cx="6870341" cy="2990619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654EC6-C7DC-9F04-0735-ED1B73404446}"/>
              </a:ext>
            </a:extLst>
          </p:cNvPr>
          <p:cNvGrpSpPr/>
          <p:nvPr/>
        </p:nvGrpSpPr>
        <p:grpSpPr>
          <a:xfrm>
            <a:off x="586262" y="4321549"/>
            <a:ext cx="8352360" cy="2299170"/>
            <a:chOff x="655710" y="4363068"/>
            <a:chExt cx="8352360" cy="29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79A10EDA-B513-4180-5327-9385957FF616}"/>
                    </a:ext>
                  </a:extLst>
                </p14:cNvPr>
                <p14:cNvContentPartPr/>
                <p14:nvPr/>
              </p14:nvContentPartPr>
              <p14:xfrm>
                <a:off x="844350" y="4409508"/>
                <a:ext cx="8163720" cy="28753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79A10EDA-B513-4180-5327-9385957FF61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5350" y="4398528"/>
                  <a:ext cx="8181360" cy="2897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962FFD4-E5F0-D519-5AB0-7B94D7C324DA}"/>
                    </a:ext>
                  </a:extLst>
                </p14:cNvPr>
                <p14:cNvContentPartPr/>
                <p14:nvPr/>
              </p14:nvContentPartPr>
              <p14:xfrm>
                <a:off x="655710" y="4363068"/>
                <a:ext cx="223920" cy="3697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962FFD4-E5F0-D519-5AB0-7B94D7C324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710" y="4351629"/>
                  <a:ext cx="241560" cy="392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3994BFEE-3F47-779A-779D-5575DC1DFF91}"/>
                    </a:ext>
                  </a:extLst>
                </p14:cNvPr>
                <p14:cNvContentPartPr/>
                <p14:nvPr/>
              </p14:nvContentPartPr>
              <p14:xfrm>
                <a:off x="879270" y="4409508"/>
                <a:ext cx="124200" cy="44532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3994BFEE-3F47-779A-779D-5575DC1DFF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0630" y="4398535"/>
                  <a:ext cx="141840" cy="467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1941F72A-78E0-E1AB-F0A4-1CCFF527347B}"/>
                    </a:ext>
                  </a:extLst>
                </p14:cNvPr>
                <p14:cNvContentPartPr/>
                <p14:nvPr/>
              </p14:nvContentPartPr>
              <p14:xfrm>
                <a:off x="1203630" y="4408428"/>
                <a:ext cx="7094160" cy="17157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1941F72A-78E0-E1AB-F0A4-1CCFF52734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94630" y="4397447"/>
                  <a:ext cx="7111800" cy="173817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85D9D131-94F3-B556-F68C-B9F25E25DDC2}"/>
                  </a:ext>
                </a:extLst>
              </p14:cNvPr>
              <p14:cNvContentPartPr/>
              <p14:nvPr/>
            </p14:nvContentPartPr>
            <p14:xfrm>
              <a:off x="1134182" y="4342100"/>
              <a:ext cx="7509960" cy="140184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85D9D131-94F3-B556-F68C-B9F25E25DD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5542" y="4333100"/>
                <a:ext cx="7527600" cy="14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588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B3A0E-A4A6-425D-B52A-3EFD751A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73" y="38270"/>
            <a:ext cx="7886700" cy="6463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NARMA L2 </a:t>
            </a:r>
            <a:r>
              <a:rPr lang="ru-RU" b="1" dirty="0"/>
              <a:t>контроллер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A032C5-23BD-4D1C-A8A0-5681891AF069}"/>
              </a:ext>
            </a:extLst>
          </p:cNvPr>
          <p:cNvSpPr/>
          <p:nvPr/>
        </p:nvSpPr>
        <p:spPr>
          <a:xfrm>
            <a:off x="304800" y="5850234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https://www.mathworks.com/help/deeplearning/ug/design-narma-l2-neural-controller-in-simulink.html</a:t>
            </a:r>
            <a:r>
              <a:rPr lang="ru-RU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11F1CB-8ED1-4633-8637-93D582536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8" y="2539900"/>
            <a:ext cx="3604648" cy="31141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4566C2-B13F-4B89-81AC-DA6CB25F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69" y="2027879"/>
            <a:ext cx="5041885" cy="3724272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2613B4D-A69E-461B-AC58-681A5BC7672A}"/>
              </a:ext>
            </a:extLst>
          </p:cNvPr>
          <p:cNvCxnSpPr>
            <a:cxnSpLocks/>
          </p:cNvCxnSpPr>
          <p:nvPr/>
        </p:nvCxnSpPr>
        <p:spPr>
          <a:xfrm flipH="1">
            <a:off x="3867588" y="2027879"/>
            <a:ext cx="82640" cy="385576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E397F9-647D-42EB-8D15-881177A07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73" y="513410"/>
            <a:ext cx="5740035" cy="7115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C1BF86-1E04-4F16-AAC3-FA377AD69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1186558"/>
            <a:ext cx="7362572" cy="8368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F05D61-505E-4BED-9A7E-41F166CC37C1}"/>
              </a:ext>
            </a:extLst>
          </p:cNvPr>
          <p:cNvSpPr txBox="1"/>
          <p:nvPr/>
        </p:nvSpPr>
        <p:spPr>
          <a:xfrm>
            <a:off x="7620000" y="270215"/>
            <a:ext cx="113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y=F+G*u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0045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7969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ДИНАМИЧЕСКИЕ СИСТЕМЫ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существенно нелинейные;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переменными параметрами и структурой;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неформализуемые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или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сложноформализуемые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многомерные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распределенные</a:t>
            </a:r>
          </a:p>
        </p:txBody>
      </p:sp>
    </p:spTree>
    <p:extLst>
      <p:ext uri="{BB962C8B-B14F-4D97-AF65-F5344CB8AC3E}">
        <p14:creationId xmlns:p14="http://schemas.microsoft.com/office/powerpoint/2010/main" val="251634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100" y="0"/>
            <a:ext cx="77776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/>
              <a:t>РАЗДЕЛЫ НЕЙРОУПРАВЛЕНИЯ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900" y="2717800"/>
            <a:ext cx="88672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600" b="1" dirty="0" err="1"/>
              <a:t>Нейроидентификация</a:t>
            </a:r>
            <a:endParaRPr lang="ru-RU" sz="6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600" b="1" dirty="0" err="1"/>
              <a:t>Нейроуправление</a:t>
            </a:r>
            <a:endParaRPr lang="ru-RU" sz="6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600" b="1" dirty="0" err="1"/>
              <a:t>Нейродиагностика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119825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СРАВНЕНИЕ НЕЙРОУПРАВЛЕНИЯ С КЛАССИЧЕСКИМ УПРАВЛЕНИЕМ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03587"/>
              </p:ext>
            </p:extLst>
          </p:nvPr>
        </p:nvGraphicFramePr>
        <p:xfrm>
          <a:off x="0" y="1077219"/>
          <a:ext cx="9144001" cy="5486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3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Классические методы теории управления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Нейроуправление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Глубина изучения физических процессов в объекте управления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Глубокая, и чем сложнее объект, тем глубже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Менее глубокая, в основном на уровне плана экспериментов по идентификации объекта управления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6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Объем эксперимента по идентификации объекта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Эксперимент необходим для определения конкретных значений коэффициентов в системе нелинейных дифференциальных уравнений, описывающих объект управления и решаемых в реальном времени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Эксперимент необходим для нейросетевой идентификации объекта управления в реальном времени, т.е. для определения текущих значений коэффициентов нейронных сетей – идентификаторов объекта управления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28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СРАВНЕНИЕ НЕЙРОУПРАВЛЕНИЯ С КЛАССИЧЕСКИМ УПРАВЛЕНИЕМ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53759"/>
              </p:ext>
            </p:extLst>
          </p:nvPr>
        </p:nvGraphicFramePr>
        <p:xfrm>
          <a:off x="1" y="1077219"/>
          <a:ext cx="9004301" cy="5486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325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0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Классические методы теории управления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Нейроуправление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3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Универсальность формального описания объекта управления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Формальное описание объекта управления в виде системы нелинейных дифференциальных уравнений, как правило, узкоспециализировано для данного объекта или для данного класса объектов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Формальное описание объекта управления в виде структуры нейронной сети являются в достаточной мере универсальными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6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4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Оценка точности идентификации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Производится путем оценки точности решения систем нелинейных дифференциальных уравнений, описывающих объект управления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Производится путем оценки точности работы нейронной сети, идентифицирующей объект управления с управлением точностью путем изменения параметров и типов структуры нейронной сети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01" marR="4440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41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КЛАССИЧЕСКИЙ ПОДХОД К ИДЕНТИФИКАЦИИ ОБЪЕКТА</a:t>
            </a:r>
            <a:endParaRPr lang="ru-RU" sz="36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83836"/>
              </p:ext>
            </p:extLst>
          </p:nvPr>
        </p:nvGraphicFramePr>
        <p:xfrm>
          <a:off x="89313" y="2273300"/>
          <a:ext cx="8965373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915229" imgH="2086466" progId="Word.Picture.8">
                  <p:embed/>
                </p:oleObj>
              </mc:Choice>
              <mc:Fallback>
                <p:oleObj name="Picture" r:id="rId2" imgW="5915229" imgH="2086466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13" y="2273300"/>
                        <a:ext cx="8965373" cy="314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6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НЕЙРОСЕТЕВОЙ ПОДХОД К ИДЕНТИФИКАЦИИ ОБЪЕКТА</a:t>
            </a:r>
            <a:endParaRPr lang="ru-RU" sz="3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480833"/>
              </p:ext>
            </p:extLst>
          </p:nvPr>
        </p:nvGraphicFramePr>
        <p:xfrm>
          <a:off x="203199" y="1981200"/>
          <a:ext cx="8764621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438915" imgH="2086466" progId="Word.Picture.8">
                  <p:embed/>
                </p:oleObj>
              </mc:Choice>
              <mc:Fallback>
                <p:oleObj name="Picture" r:id="rId2" imgW="5438915" imgH="2086466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99" y="1981200"/>
                        <a:ext cx="8764621" cy="336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67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ОСНОВНЫЕ ПРИНЦИПИАЛЬНЫЕ ВОПРОСЫ НЕЙРОСЕТЕВОЙ ИДЕНТИФИКАЦИИ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365429"/>
            <a:ext cx="90551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28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78815" algn="l"/>
              </a:tabLst>
            </a:pP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входного и выходного сигналов, сигнала указания учителя нейросетевой модели-идентификатора динамического объекта по тестовым входным и выходным сигналам или сигналам реального объекта в режиме эксплуатации;</a:t>
            </a:r>
          </a:p>
          <a:p>
            <a:pPr marL="3028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78815" algn="l"/>
              </a:tabLst>
            </a:pP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набора тестовых сигналов для машинного архива данных, предназначенных для обучения нейросетевого идентификатора динамического объекта;</a:t>
            </a:r>
          </a:p>
          <a:p>
            <a:pPr marL="3028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78815" algn="l"/>
              </a:tabLst>
            </a:pP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 структуры нейросетевого идентификатора динамического объекта;</a:t>
            </a:r>
          </a:p>
        </p:txBody>
      </p:sp>
    </p:spTree>
    <p:extLst>
      <p:ext uri="{BB962C8B-B14F-4D97-AF65-F5344CB8AC3E}">
        <p14:creationId xmlns:p14="http://schemas.microsoft.com/office/powerpoint/2010/main" val="3483331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873</Words>
  <Application>Microsoft Office PowerPoint</Application>
  <PresentationFormat>Экран (4:3)</PresentationFormat>
  <Paragraphs>178</Paragraphs>
  <Slides>29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Тема Office</vt:lpstr>
      <vt:lpstr>Picture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Model reference control</vt:lpstr>
      <vt:lpstr>NARMA L2 контроллер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neuron</dc:creator>
  <cp:lastModifiedBy>123</cp:lastModifiedBy>
  <cp:revision>20</cp:revision>
  <dcterms:created xsi:type="dcterms:W3CDTF">2015-11-23T17:29:49Z</dcterms:created>
  <dcterms:modified xsi:type="dcterms:W3CDTF">2022-10-09T12:58:48Z</dcterms:modified>
</cp:coreProperties>
</file>