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9" r:id="rId5"/>
    <p:sldId id="260" r:id="rId6"/>
    <p:sldId id="268" r:id="rId7"/>
    <p:sldId id="269" r:id="rId8"/>
    <p:sldId id="264" r:id="rId9"/>
    <p:sldId id="266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EEF8D7-7DA4-3F29-9B8D-9F7C071D60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A25539A-C69B-4F05-AB2E-E44B1DAFC3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ADDA36-8C70-3D2E-AF28-C4544945E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9A5A-80F0-479E-A2D5-298AF062332A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F4A1DB-7B8C-2ECF-94E5-CDF8332C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467574-D411-92F4-4EFB-E015A518A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82CF-6A87-4425-8974-3788ECE469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2890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3E4D23-FB39-00FD-5BBE-D57D71D9E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6D1C0DC-63F1-7FFF-3D28-A6AB1314C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D89A50-9818-BF26-C1AA-160405BB0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9A5A-80F0-479E-A2D5-298AF062332A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DC040B-1925-907E-C11A-F6EFCB8FA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70BFCB-F2EE-7456-0DE3-F89D5FFFD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82CF-6A87-4425-8974-3788ECE469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7430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68B586F-4407-82B4-D527-6AF6755403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B07B611-038B-F1A2-47CC-2DC3B1B25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65663B-4175-3D43-ECB1-F3E84A844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9A5A-80F0-479E-A2D5-298AF062332A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B6E986-498E-56D2-65FE-AAD29A47D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E27765-64D8-03F4-5DDC-5AB007B47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82CF-6A87-4425-8974-3788ECE469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278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B49AAD-F418-BA10-C29E-001CD19B1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4AC921-D4A6-9636-259D-0F62A55FD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DAE5D6-5DBC-C17E-74F5-C2CBE044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9A5A-80F0-479E-A2D5-298AF062332A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E224D7-103D-9733-EED3-D037B3A62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98E764-C007-6FA4-0B4D-09CE60D48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82CF-6A87-4425-8974-3788ECE469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3284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5ABAAD-5B72-B7DD-2E83-450F9714B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3196A8-0529-134A-CA99-049586A12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C1D4A8-F6D1-09F1-5F08-B75841C23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9A5A-80F0-479E-A2D5-298AF062332A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086684-89C2-2FB6-E7B1-0DDEADDE5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CC484D-B369-5335-1752-2313E4B6F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82CF-6A87-4425-8974-3788ECE469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6928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65B0D4-1B9B-2A23-80DC-C40CB5D8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A00365-2618-B441-1FE3-B7EF6BBF2B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37460F7-B624-F40F-EC0D-4AF4A054F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7991F64-C396-DC15-06E3-B52AA307E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9A5A-80F0-479E-A2D5-298AF062332A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0597E6C-A834-0711-B1A5-12912B3A4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C1B50FA-AC31-5B0B-5A59-FF060F4F3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82CF-6A87-4425-8974-3788ECE469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912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ECBC59-949A-68FD-BF05-03ACCCC6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603D551-73AF-0E19-B6A8-81F9A8A78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A257187-DE27-19D4-1F49-797AF41A2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3CC0509-4462-7208-75C8-B1245AC8ED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2FF8D42-E2D9-DB3A-99A3-F1A5E1FDE9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2C3F64F-BD51-E728-E0E3-704CF035F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9A5A-80F0-479E-A2D5-298AF062332A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2CD65B4-1E0F-6230-C6C3-1AA65E91C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89A1485-E3D5-4443-0056-64648FBE2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82CF-6A87-4425-8974-3788ECE469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6207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882C4-7A76-AAF3-8704-77E13835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B51F835-3E79-FAAB-0B61-BD5778924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9A5A-80F0-479E-A2D5-298AF062332A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CA3D9E9-D9A5-ED34-610C-61F8876BF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8E4106B-1D44-8DDE-E868-6BC295D1B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82CF-6A87-4425-8974-3788ECE469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007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D0096E9-0B70-6336-D8BC-C5733F8D9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9A5A-80F0-479E-A2D5-298AF062332A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975D46C-4EF1-1AEE-3EDD-4DADBAFCA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7638426-D300-16AC-2E09-092E2CA28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82CF-6A87-4425-8974-3788ECE469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598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E0F52D-FB1D-66E0-C2AD-F609280EC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CC72B9-1811-9E36-6282-0FE538F42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B264B83-2493-D898-7E86-22445CF99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A70D030-4A3C-0BEB-4378-33391A259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9A5A-80F0-479E-A2D5-298AF062332A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BF426D4-03E7-0E46-B968-7EDD045ED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8490D6-D9FB-9D0A-E9AF-B0A284361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82CF-6A87-4425-8974-3788ECE469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9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DF688D-E61F-8109-F880-BE68E6616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B33F7EC-557A-663D-7461-E148E17D1B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5895CF7-A0FA-7622-38F8-23A395858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AEFB41A-48C2-2348-C6F0-9A3D633F8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9A5A-80F0-479E-A2D5-298AF062332A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39C1403-CAC1-4279-93CB-40082AF74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5E94F1C-82FA-1C90-0F50-E347F2495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82CF-6A87-4425-8974-3788ECE469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0026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4648E2-7A96-AE87-C9AA-BC423EA38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2511972-BE2C-B38A-0D04-D914E7BCA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01BB13-4DC3-CB0F-EA85-D59232DE30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09A5A-80F0-479E-A2D5-298AF062332A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6E9D6B-C6E1-1CE9-5B46-A99723E86E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8A9940-C9C3-8B68-A89A-E40C044D5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B82CF-6A87-4425-8974-3788ECE469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040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3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6BC58F0-0743-546D-D1C7-FBF20608B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35524" y="189434"/>
            <a:ext cx="919369" cy="10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Текстовое поле 99">
            <a:extLst>
              <a:ext uri="{FF2B5EF4-FFF2-40B4-BE49-F238E27FC236}">
                <a16:creationId xmlns:a16="http://schemas.microsoft.com/office/drawing/2014/main" id="{D05E477C-42BB-2049-9ECC-AEA7F5F8F799}"/>
              </a:ext>
            </a:extLst>
          </p:cNvPr>
          <p:cNvSpPr txBox="1"/>
          <p:nvPr/>
        </p:nvSpPr>
        <p:spPr>
          <a:xfrm>
            <a:off x="4257961" y="1269554"/>
            <a:ext cx="3674494" cy="369322"/>
          </a:xfrm>
          <a:prstGeom prst="rect">
            <a:avLst/>
          </a:prstGeom>
          <a:noFill/>
          <a:ln w="9525">
            <a:noFill/>
          </a:ln>
        </p:spPr>
        <p:txBody>
          <a:bodyPr wrap="square" lIns="91430" tIns="45715" rIns="91430" bIns="45715">
            <a:spAutoFit/>
          </a:bodyPr>
          <a:lstStyle/>
          <a:p>
            <a:pPr indent="203178" algn="ctr"/>
            <a:r>
              <a:rPr lang="en-US" sz="1800" dirty="0">
                <a:latin typeface="Times New Roman" panose="02020603050405020304" charset="0"/>
              </a:rPr>
              <a:t>МИНОБРНАУКИ РОССИИ</a:t>
            </a:r>
            <a:endParaRPr lang="ru-RU" altLang="en-US" sz="1800" dirty="0"/>
          </a:p>
        </p:txBody>
      </p:sp>
      <p:sp>
        <p:nvSpPr>
          <p:cNvPr id="8" name="Текстовое поле 12">
            <a:extLst>
              <a:ext uri="{FF2B5EF4-FFF2-40B4-BE49-F238E27FC236}">
                <a16:creationId xmlns:a16="http://schemas.microsoft.com/office/drawing/2014/main" id="{8D314042-984B-0315-2FFC-6CB92871F626}"/>
              </a:ext>
            </a:extLst>
          </p:cNvPr>
          <p:cNvSpPr txBox="1"/>
          <p:nvPr/>
        </p:nvSpPr>
        <p:spPr>
          <a:xfrm>
            <a:off x="1979988" y="1679021"/>
            <a:ext cx="8229163" cy="1200318"/>
          </a:xfrm>
          <a:prstGeom prst="rect">
            <a:avLst/>
          </a:prstGeom>
          <a:noFill/>
          <a:ln w="9525">
            <a:noFill/>
          </a:ln>
        </p:spPr>
        <p:txBody>
          <a:bodyPr wrap="square" lIns="91430" tIns="45715" rIns="91430" bIns="45715">
            <a:spAutoFit/>
          </a:bodyPr>
          <a:lstStyle/>
          <a:p>
            <a:pPr indent="203178" algn="ctr"/>
            <a:r>
              <a:rPr lang="en-US" sz="1800" dirty="0" err="1">
                <a:latin typeface="Times New Roman" panose="02020603050405020304" charset="0"/>
              </a:rPr>
              <a:t>Федеральное</a:t>
            </a:r>
            <a:r>
              <a:rPr lang="en-US" sz="1800" dirty="0">
                <a:latin typeface="Times New Roman" panose="02020603050405020304" charset="0"/>
              </a:rPr>
              <a:t> </a:t>
            </a:r>
            <a:r>
              <a:rPr lang="en-US" sz="1800" dirty="0" err="1">
                <a:latin typeface="Times New Roman" panose="02020603050405020304" charset="0"/>
              </a:rPr>
              <a:t>государственное</a:t>
            </a:r>
            <a:r>
              <a:rPr lang="en-US" sz="1800" dirty="0">
                <a:latin typeface="Times New Roman" panose="02020603050405020304" charset="0"/>
              </a:rPr>
              <a:t> </a:t>
            </a:r>
            <a:r>
              <a:rPr lang="en-US" sz="1800" dirty="0" err="1">
                <a:latin typeface="Times New Roman" panose="02020603050405020304" charset="0"/>
              </a:rPr>
              <a:t>бюджетное</a:t>
            </a:r>
            <a:r>
              <a:rPr lang="en-US" sz="1800" dirty="0">
                <a:latin typeface="Times New Roman" panose="02020603050405020304" charset="0"/>
              </a:rPr>
              <a:t> </a:t>
            </a:r>
            <a:r>
              <a:rPr lang="en-US" sz="1800" dirty="0" err="1">
                <a:latin typeface="Times New Roman" panose="02020603050405020304" charset="0"/>
              </a:rPr>
              <a:t>образовательное</a:t>
            </a:r>
            <a:r>
              <a:rPr lang="en-US" sz="1800" dirty="0">
                <a:latin typeface="Times New Roman" panose="02020603050405020304" charset="0"/>
              </a:rPr>
              <a:t> </a:t>
            </a:r>
            <a:r>
              <a:rPr lang="en-US" sz="1800" dirty="0" err="1">
                <a:latin typeface="Times New Roman" panose="02020603050405020304" charset="0"/>
              </a:rPr>
              <a:t>учреждение</a:t>
            </a:r>
            <a:endParaRPr lang="en-US" sz="1800" dirty="0">
              <a:latin typeface="Times New Roman" panose="02020603050405020304" charset="0"/>
            </a:endParaRPr>
          </a:p>
          <a:p>
            <a:pPr indent="203178" algn="ctr"/>
            <a:r>
              <a:rPr lang="en-US" sz="1800" dirty="0" err="1">
                <a:latin typeface="Times New Roman" panose="02020603050405020304" charset="0"/>
              </a:rPr>
              <a:t>высшего</a:t>
            </a:r>
            <a:r>
              <a:rPr lang="en-US" sz="1800" dirty="0">
                <a:latin typeface="Times New Roman" panose="02020603050405020304" charset="0"/>
              </a:rPr>
              <a:t> </a:t>
            </a:r>
            <a:r>
              <a:rPr lang="en-US" sz="1800" dirty="0" err="1">
                <a:latin typeface="Times New Roman" panose="02020603050405020304" charset="0"/>
              </a:rPr>
              <a:t>образования</a:t>
            </a:r>
            <a:endParaRPr lang="en-US" sz="1800" b="1" dirty="0">
              <a:latin typeface="Times New Roman" panose="02020603050405020304" charset="0"/>
            </a:endParaRPr>
          </a:p>
          <a:p>
            <a:pPr indent="203178" algn="ctr"/>
            <a:r>
              <a:rPr lang="en-US" sz="1800" b="1" dirty="0">
                <a:latin typeface="Times New Roman" panose="02020603050405020304" charset="0"/>
              </a:rPr>
              <a:t>«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charset="0"/>
              </a:rPr>
              <a:t>МИРЭА – </a:t>
            </a:r>
            <a:r>
              <a:rPr lang="en-US" sz="1800" b="1" dirty="0" err="1">
                <a:solidFill>
                  <a:srgbClr val="000000"/>
                </a:solidFill>
                <a:latin typeface="Times New Roman" panose="02020603050405020304" charset="0"/>
              </a:rPr>
              <a:t>Российский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Times New Roman" panose="02020603050405020304" charset="0"/>
              </a:rPr>
              <a:t>технологический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Times New Roman" panose="02020603050405020304" charset="0"/>
              </a:rPr>
              <a:t>университет</a:t>
            </a:r>
            <a:r>
              <a:rPr lang="en-US" sz="1800" b="1" dirty="0">
                <a:latin typeface="Times New Roman" panose="02020603050405020304" charset="0"/>
              </a:rPr>
              <a:t>»</a:t>
            </a:r>
          </a:p>
          <a:p>
            <a:pPr indent="203178" algn="ctr"/>
            <a:r>
              <a:rPr lang="en-US" sz="1800" b="1" dirty="0">
                <a:latin typeface="Times New Roman" panose="02020603050405020304" charset="0"/>
              </a:rPr>
              <a:t>РТУ МИРЭА</a:t>
            </a:r>
            <a:endParaRPr lang="ru-RU" altLang="en-US" sz="1800" dirty="0"/>
          </a:p>
        </p:txBody>
      </p:sp>
      <p:sp>
        <p:nvSpPr>
          <p:cNvPr id="9" name="Текстовое поле 13">
            <a:extLst>
              <a:ext uri="{FF2B5EF4-FFF2-40B4-BE49-F238E27FC236}">
                <a16:creationId xmlns:a16="http://schemas.microsoft.com/office/drawing/2014/main" id="{ED957D65-E384-D82D-250D-223FA4CC8AD6}"/>
              </a:ext>
            </a:extLst>
          </p:cNvPr>
          <p:cNvSpPr txBox="1"/>
          <p:nvPr/>
        </p:nvSpPr>
        <p:spPr>
          <a:xfrm>
            <a:off x="2090465" y="2798365"/>
            <a:ext cx="8009483" cy="1754316"/>
          </a:xfrm>
          <a:prstGeom prst="rect">
            <a:avLst/>
          </a:prstGeom>
          <a:noFill/>
          <a:ln w="9525">
            <a:noFill/>
          </a:ln>
        </p:spPr>
        <p:txBody>
          <a:bodyPr wrap="square" lIns="91430" tIns="45715" rIns="91430" bIns="45715">
            <a:spAutoFit/>
          </a:bodyPr>
          <a:lstStyle/>
          <a:p>
            <a:pPr indent="203178" algn="ctr"/>
            <a:r>
              <a:rPr lang="ru-RU" b="1" dirty="0">
                <a:latin typeface="Times New Roman" panose="02020603050405020304" charset="0"/>
              </a:rPr>
              <a:t>Отчет по практической работе</a:t>
            </a:r>
            <a:endParaRPr lang="en-US" sz="1800" dirty="0">
              <a:latin typeface="Times New Roman" panose="02020603050405020304" charset="0"/>
            </a:endParaRPr>
          </a:p>
          <a:p>
            <a:pPr indent="203178" algn="ctr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дисциплине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indent="203178"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«Моделирование бизнес-процессов»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03178" algn="ctr"/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03178" algn="ctr"/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Практическое задание №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03178" algn="ctr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Задание</a:t>
            </a:r>
            <a:r>
              <a:rPr lang="ru-RU" sz="18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№1</a:t>
            </a:r>
            <a:endParaRPr lang="ru-RU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8431BF68-2FDD-5B8F-0501-4F1047CEBA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3324092"/>
              </p:ext>
            </p:extLst>
          </p:nvPr>
        </p:nvGraphicFramePr>
        <p:xfrm>
          <a:off x="1726340" y="5106875"/>
          <a:ext cx="8737732" cy="6052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68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8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529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ru-RU" altLang="en-US" sz="18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Выполнил с</a:t>
                      </a:r>
                      <a:r>
                        <a:rPr lang="en-US" sz="18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тудент</a:t>
                      </a:r>
                      <a:r>
                        <a:rPr lang="en-US" sz="18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8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группы</a:t>
                      </a:r>
                      <a:r>
                        <a:rPr lang="en-US" sz="18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ИМБО-02-22</a:t>
                      </a:r>
                      <a:endParaRPr lang="en-US" altLang="en-US" sz="1800" b="0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ru-RU" altLang="en-US" sz="1800" b="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Ким К.С.</a:t>
                      </a:r>
                      <a:endParaRPr lang="en-US" altLang="en-US" sz="1800" b="0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6F112C9B-1CE2-F609-ED82-0F07CD76CD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1981411"/>
              </p:ext>
            </p:extLst>
          </p:nvPr>
        </p:nvGraphicFramePr>
        <p:xfrm>
          <a:off x="1725068" y="5826185"/>
          <a:ext cx="8739004" cy="5957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69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95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5769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Преподаватель</a:t>
                      </a:r>
                      <a:endParaRPr lang="en-US" altLang="en-US" sz="1800" b="0" dirty="0">
                        <a:latin typeface="Times New Roman" panose="02020603050405020304" pitchFamily="18" charset="0"/>
                        <a:ea typeface="Times New Roman" panose="02020603050405020304" charset="0"/>
                        <a:cs typeface="Times New Roman" panose="02020603050405020304" pitchFamily="18" charset="0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ru-RU" sz="180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кпн</a:t>
                      </a:r>
                      <a:r>
                        <a:rPr lang="ru-RU" sz="180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Геращенко Л.А.</a:t>
                      </a:r>
                      <a:endParaRPr lang="en-US" altLang="en-US" sz="1800" b="0" i="0" dirty="0">
                        <a:latin typeface="Times New Roman" panose="02020603050405020304" pitchFamily="18" charset="0"/>
                        <a:ea typeface="Times New Roman" panose="02020603050405020304" charset="0"/>
                        <a:cs typeface="Times New Roman" panose="02020603050405020304" pitchFamily="18" charset="0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3511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A4A497-A558-2BE7-7D2C-B81768676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159"/>
            <a:ext cx="10515600" cy="946787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занятия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B958E8-65EC-8274-0AE5-C000C3821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560" y="1220947"/>
            <a:ext cx="10835640" cy="668814"/>
          </a:xfrm>
        </p:spPr>
        <p:txBody>
          <a:bodyPr>
            <a:normAutofit/>
          </a:bodyPr>
          <a:lstStyle/>
          <a:p>
            <a:pPr indent="0">
              <a:lnSpc>
                <a:spcPct val="150000"/>
              </a:lnSpc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построение процессно-событийной модели на основе выданного варианта.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5B1D7A8-7B41-3AD1-D193-4C426A7D4CAA}"/>
              </a:ext>
            </a:extLst>
          </p:cNvPr>
          <p:cNvSpPr txBox="1">
            <a:spLocks/>
          </p:cNvSpPr>
          <p:nvPr/>
        </p:nvSpPr>
        <p:spPr>
          <a:xfrm>
            <a:off x="797560" y="1889761"/>
            <a:ext cx="10515600" cy="816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F2D43031-4F7B-3749-B9D9-2D1A94358702}"/>
              </a:ext>
            </a:extLst>
          </p:cNvPr>
          <p:cNvSpPr txBox="1">
            <a:spLocks/>
          </p:cNvSpPr>
          <p:nvPr/>
        </p:nvSpPr>
        <p:spPr>
          <a:xfrm>
            <a:off x="797560" y="2781303"/>
            <a:ext cx="10754360" cy="389381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2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а) сформировать текстовое описание на основе наименования процесса и трех его крупных (сложных) функций, определив роли (возможно, организационные единицы). При формировании текстового описания учесть, что сложные функции должны быть декомпозированы;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2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б) построить процессно-событийную модель верхнего уровня, провести декомпозиции сложных функций, обеспечить ветвление с применением логических правил;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2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в) подготовить презентацию для публичной защиты бизнес-процесса, защитить полученную модель.</a:t>
            </a:r>
          </a:p>
        </p:txBody>
      </p:sp>
    </p:spTree>
    <p:extLst>
      <p:ext uri="{BB962C8B-B14F-4D97-AF65-F5344CB8AC3E}">
        <p14:creationId xmlns:p14="http://schemas.microsoft.com/office/powerpoint/2010/main" val="3145753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697F50-3797-33DF-E3CE-732402A51B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066A0F-699A-6EF9-64CD-EC52413F4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159"/>
            <a:ext cx="10515600" cy="946787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 модели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98EED92-840E-690B-5F74-BDC361349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Вариант 10 – Организовать выполнение проектных работ</a:t>
            </a:r>
          </a:p>
          <a:p>
            <a:pPr marL="447675" indent="-447675"/>
            <a:r>
              <a:rPr lang="ru-RU" dirty="0"/>
              <a:t>принять заказ</a:t>
            </a:r>
          </a:p>
          <a:p>
            <a:pPr marL="447675" indent="-447675"/>
            <a:r>
              <a:rPr lang="ru-RU" dirty="0"/>
              <a:t>провести проектные работы</a:t>
            </a:r>
          </a:p>
          <a:p>
            <a:pPr marL="447675" indent="-447675"/>
            <a:r>
              <a:rPr lang="ru-RU" dirty="0"/>
              <a:t>получить экспертное заключение по проектным работам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1383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AF1110-AA0E-038C-195A-CEE287C05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30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Результат построения</a:t>
            </a:r>
            <a:endParaRPr lang="ru-RU" sz="8800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98FEBBC0-F7E0-0B8D-DD50-87A9B0E98B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9353" y="1195266"/>
            <a:ext cx="4093293" cy="50226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0399C1-C80B-C5A2-795B-1614120BBE70}"/>
              </a:ext>
            </a:extLst>
          </p:cNvPr>
          <p:cNvSpPr txBox="1"/>
          <p:nvPr/>
        </p:nvSpPr>
        <p:spPr>
          <a:xfrm>
            <a:off x="3048000" y="6071246"/>
            <a:ext cx="6096000" cy="786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1 – Процессно-событийная модель «Выполнение проектных работ» (часть 1)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72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EAEA96-32B2-4BD8-2AFF-6255D22CB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Результат построения</a:t>
            </a:r>
            <a:endParaRPr lang="ru-RU" sz="88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64C0FD8-BE8A-E4B5-8431-510FAAA1F0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5634" y="1337100"/>
            <a:ext cx="4260731" cy="47341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017703-2E3A-0185-6658-A51612CC6A1A}"/>
              </a:ext>
            </a:extLst>
          </p:cNvPr>
          <p:cNvSpPr txBox="1"/>
          <p:nvPr/>
        </p:nvSpPr>
        <p:spPr>
          <a:xfrm>
            <a:off x="2946400" y="6071246"/>
            <a:ext cx="6096000" cy="786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2 – Процессно-событийная модель «Выполнение проектных работ» (часть 2)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246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607D86-792A-B262-1F27-0E9CECC23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65220D-3B72-5BAD-F18F-05E9C35A4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Результат построения</a:t>
            </a:r>
            <a:endParaRPr lang="ru-RU" sz="8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E20126-E897-12B1-CB27-AFF7C56F31AF}"/>
              </a:ext>
            </a:extLst>
          </p:cNvPr>
          <p:cNvSpPr txBox="1"/>
          <p:nvPr/>
        </p:nvSpPr>
        <p:spPr>
          <a:xfrm>
            <a:off x="2946400" y="6071246"/>
            <a:ext cx="6096000" cy="786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3 – Процессно-событийная модель «Выполнение проектных работ» (часть 3)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D33EE526-10AA-E244-DBD8-721F8235A1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8223" y="1331566"/>
            <a:ext cx="6635553" cy="473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859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07F685-6D7C-8129-0F93-1CD0648C6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61CF8C-0FBE-C585-5D16-95C4A0C5D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Результат построения</a:t>
            </a:r>
            <a:endParaRPr lang="ru-RU" sz="8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5364CD-9D3D-AE52-630E-FBDC5B6371AD}"/>
              </a:ext>
            </a:extLst>
          </p:cNvPr>
          <p:cNvSpPr txBox="1"/>
          <p:nvPr/>
        </p:nvSpPr>
        <p:spPr>
          <a:xfrm>
            <a:off x="2946399" y="6284164"/>
            <a:ext cx="6096000" cy="417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4 – Декомпозиция «Принять заказ от клиента»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0D48262-3406-4231-E933-0BE0708F25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4801" y="1334619"/>
            <a:ext cx="3659196" cy="494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463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133299-9710-E460-62FC-B58E99489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Список</a:t>
            </a:r>
            <a:r>
              <a:rPr lang="ru-RU" sz="44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использованных</a:t>
            </a:r>
            <a:r>
              <a:rPr lang="ru-RU" sz="44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источников</a:t>
            </a:r>
            <a:r>
              <a:rPr lang="ru-RU" sz="44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</a:t>
            </a:r>
            <a:r>
              <a:rPr lang="ru-RU" sz="44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литературы: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319916-EE1C-2D7D-AB95-3DF7C16A7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9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Размещенное в СДО как «Моделирование бизнес-</a:t>
            </a:r>
            <a:r>
              <a:rPr lang="ru-RU" sz="19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процессов_Лекция</a:t>
            </a:r>
            <a:r>
              <a:rPr lang="ru-RU" sz="19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 исправленное и дополненное учебное пособие по «Моделированию бизнес-процессов» [Электронный ресурс]: учебное пособие / Ю. В. Кириллина, И. А. Семичастнов. — М.: РТУ МИРЭА</a:t>
            </a:r>
            <a:endParaRPr lang="ru-RU" sz="19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9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Долганова О. И., Виноградова Е. В., Лобанова А. М. Моделирование бизнес-процессов [Электронный ресурс]: Учебник и практикум для вузов. - Москва: </a:t>
            </a:r>
            <a:r>
              <a:rPr lang="ru-RU" sz="19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Юрайт</a:t>
            </a:r>
            <a:r>
              <a:rPr lang="ru-RU" sz="19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2020. - 289 с – Режим доступа: https://urait.ru/bcode/450550</a:t>
            </a:r>
            <a:endParaRPr lang="ru-RU" sz="19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9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Каменнова</a:t>
            </a:r>
            <a:r>
              <a:rPr lang="ru-RU" sz="19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М. С., Крохин В. В., Машков И. В. Моделирование </a:t>
            </a:r>
            <a:r>
              <a:rPr lang="ru-RU" sz="19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бизнеспроцессов</a:t>
            </a:r>
            <a:r>
              <a:rPr lang="ru-RU" sz="19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В 2 ч. Часть 1 [Электронный ресурс]: Учебник и практикум для вузов. - Москва: </a:t>
            </a:r>
            <a:r>
              <a:rPr lang="ru-RU" sz="19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Юрайт</a:t>
            </a:r>
            <a:r>
              <a:rPr lang="ru-RU" sz="19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2021. - 282 с – Режим доступа: https://urait.ru/bcode/469152</a:t>
            </a:r>
            <a:endParaRPr lang="ru-RU" sz="19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9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Грекул В. И., Коровкина Н. Л., Левочкина Г. А. Проектирование информационных систем [Электронный ресурс]: Учебник и практикум для вузов. - Москва: </a:t>
            </a:r>
            <a:r>
              <a:rPr lang="ru-RU" sz="19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Юрайт</a:t>
            </a:r>
            <a:r>
              <a:rPr lang="ru-RU" sz="19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2020. - 385 с – Режим доступа: https://urait.ru/bcode/450997</a:t>
            </a:r>
            <a:endParaRPr lang="ru-RU" sz="19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8166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BF6391-5815-22EA-24BB-D46A14AFE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588734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430</Words>
  <Application>Microsoft Office PowerPoint</Application>
  <PresentationFormat>Широкоэкранный</PresentationFormat>
  <Paragraphs>40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Symbol</vt:lpstr>
      <vt:lpstr>Times New Roman</vt:lpstr>
      <vt:lpstr>Тема Office</vt:lpstr>
      <vt:lpstr>Презентация PowerPoint</vt:lpstr>
      <vt:lpstr>Цель занятия</vt:lpstr>
      <vt:lpstr>Вариант модели</vt:lpstr>
      <vt:lpstr>Результат построения</vt:lpstr>
      <vt:lpstr>Результат построения</vt:lpstr>
      <vt:lpstr>Результат построения</vt:lpstr>
      <vt:lpstr>Результат построения</vt:lpstr>
      <vt:lpstr>Список использованных источников и литературы: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Кирилл Ким</dc:creator>
  <cp:lastModifiedBy>Кирилл Ким</cp:lastModifiedBy>
  <cp:revision>15</cp:revision>
  <dcterms:created xsi:type="dcterms:W3CDTF">2024-09-06T11:52:16Z</dcterms:created>
  <dcterms:modified xsi:type="dcterms:W3CDTF">2024-12-06T12:07:52Z</dcterms:modified>
</cp:coreProperties>
</file>