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2" r:id="rId5"/>
    <p:sldId id="267" r:id="rId6"/>
    <p:sldId id="268" r:id="rId7"/>
    <p:sldId id="264" r:id="rId8"/>
    <p:sldId id="26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EF8D7-7DA4-3F29-9B8D-9F7C071D6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25539A-C69B-4F05-AB2E-E44B1DAFC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ADDA36-8C70-3D2E-AF28-C4544945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F4A1DB-7B8C-2ECF-94E5-CDF8332C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467574-D411-92F4-4EFB-E015A518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89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E4D23-FB39-00FD-5BBE-D57D71D9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D1C0DC-63F1-7FFF-3D28-A6AB1314C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D89A50-9818-BF26-C1AA-160405BB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DC040B-1925-907E-C11A-F6EFCB8F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70BFCB-F2EE-7456-0DE3-F89D5FFF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3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8B586F-4407-82B4-D527-6AF675540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07B611-038B-F1A2-47CC-2DC3B1B25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65663B-4175-3D43-ECB1-F3E84A84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B6E986-498E-56D2-65FE-AAD29A47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E27765-64D8-03F4-5DDC-5AB007B4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27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49AAD-F418-BA10-C29E-001CD19B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AC921-D4A6-9636-259D-0F62A55FD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DAE5D6-5DBC-C17E-74F5-C2CBE044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E224D7-103D-9733-EED3-D037B3A6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98E764-C007-6FA4-0B4D-09CE60D4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28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ABAAD-5B72-B7DD-2E83-450F9714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3196A8-0529-134A-CA99-049586A12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C1D4A8-F6D1-09F1-5F08-B75841C2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086684-89C2-2FB6-E7B1-0DDEADDE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CC484D-B369-5335-1752-2313E4B6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92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5B0D4-1B9B-2A23-80DC-C40CB5D8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00365-2618-B441-1FE3-B7EF6BBF2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7460F7-B624-F40F-EC0D-4AF4A054F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991F64-C396-DC15-06E3-B52AA307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597E6C-A834-0711-B1A5-12912B3A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1B50FA-AC31-5B0B-5A59-FF060F4F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1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CBC59-949A-68FD-BF05-03ACCCC6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03D551-73AF-0E19-B6A8-81F9A8A78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257187-DE27-19D4-1F49-797AF41A2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CC0509-4462-7208-75C8-B1245AC8E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2FF8D42-E2D9-DB3A-99A3-F1A5E1FDE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C3F64F-BD51-E728-E0E3-704CF035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CD65B4-1E0F-6230-C6C3-1AA65E91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9A1485-E3D5-4443-0056-64648FBE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20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882C4-7A76-AAF3-8704-77E13835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51F835-3E79-FAAB-0B61-BD577892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A3D9E9-D9A5-ED34-610C-61F8876B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E4106B-1D44-8DDE-E868-6BC295D1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0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0096E9-0B70-6336-D8BC-C5733F8D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75D46C-4EF1-1AEE-3EDD-4DADBAFC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638426-D300-16AC-2E09-092E2CA2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59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0F52D-FB1D-66E0-C2AD-F609280E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C72B9-1811-9E36-6282-0FE538F42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264B83-2493-D898-7E86-22445CF99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70D030-4A3C-0BEB-4378-33391A25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F426D4-03E7-0E46-B968-7EDD045E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8490D6-D9FB-9D0A-E9AF-B0A28436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F688D-E61F-8109-F880-BE68E661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B33F7EC-557A-663D-7461-E148E17D1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895CF7-A0FA-7622-38F8-23A395858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EFB41A-48C2-2348-C6F0-9A3D633F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9C1403-CAC1-4279-93CB-40082AF7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E94F1C-82FA-1C90-0F50-E347F249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02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648E2-7A96-AE87-C9AA-BC423EA3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511972-BE2C-B38A-0D04-D914E7BCA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01BB13-4DC3-CB0F-EA85-D59232DE3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09A5A-80F0-479E-A2D5-298AF062332A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6E9D6B-C6E1-1CE9-5B46-A99723E86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8A9940-C9C3-8B68-A89A-E40C044D5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04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3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6BC58F0-0743-546D-D1C7-FBF20608B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5524" y="189434"/>
            <a:ext cx="919369" cy="10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Текстовое поле 99">
            <a:extLst>
              <a:ext uri="{FF2B5EF4-FFF2-40B4-BE49-F238E27FC236}">
                <a16:creationId xmlns:a16="http://schemas.microsoft.com/office/drawing/2014/main" id="{D05E477C-42BB-2049-9ECC-AEA7F5F8F799}"/>
              </a:ext>
            </a:extLst>
          </p:cNvPr>
          <p:cNvSpPr txBox="1"/>
          <p:nvPr/>
        </p:nvSpPr>
        <p:spPr>
          <a:xfrm>
            <a:off x="4257961" y="1269554"/>
            <a:ext cx="3674494" cy="369322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dirty="0">
                <a:latin typeface="Times New Roman" panose="02020603050405020304" charset="0"/>
              </a:rPr>
              <a:t>МИНОБРНАУКИ РОССИИ</a:t>
            </a:r>
            <a:endParaRPr lang="ru-RU" altLang="en-US" sz="1800" dirty="0"/>
          </a:p>
        </p:txBody>
      </p:sp>
      <p:sp>
        <p:nvSpPr>
          <p:cNvPr id="8" name="Текстовое поле 12">
            <a:extLst>
              <a:ext uri="{FF2B5EF4-FFF2-40B4-BE49-F238E27FC236}">
                <a16:creationId xmlns:a16="http://schemas.microsoft.com/office/drawing/2014/main" id="{8D314042-984B-0315-2FFC-6CB92871F626}"/>
              </a:ext>
            </a:extLst>
          </p:cNvPr>
          <p:cNvSpPr txBox="1"/>
          <p:nvPr/>
        </p:nvSpPr>
        <p:spPr>
          <a:xfrm>
            <a:off x="1979988" y="1679021"/>
            <a:ext cx="8229163" cy="1200318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dirty="0" err="1">
                <a:latin typeface="Times New Roman" panose="02020603050405020304" charset="0"/>
              </a:rPr>
              <a:t>Федеральное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государственное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бюджетное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образовательное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учреждение</a:t>
            </a:r>
            <a:endParaRPr lang="en-US" sz="1800" dirty="0">
              <a:latin typeface="Times New Roman" panose="02020603050405020304" charset="0"/>
            </a:endParaRPr>
          </a:p>
          <a:p>
            <a:pPr indent="203178" algn="ctr"/>
            <a:r>
              <a:rPr lang="en-US" sz="1800" dirty="0" err="1">
                <a:latin typeface="Times New Roman" panose="02020603050405020304" charset="0"/>
              </a:rPr>
              <a:t>высшего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образования</a:t>
            </a:r>
            <a:endParaRPr lang="en-US" sz="1800" b="1" dirty="0">
              <a:latin typeface="Times New Roman" panose="02020603050405020304" charset="0"/>
            </a:endParaRPr>
          </a:p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«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МИРЭА –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Российский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технологический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университет</a:t>
            </a:r>
            <a:r>
              <a:rPr lang="en-US" sz="1800" b="1" dirty="0">
                <a:latin typeface="Times New Roman" panose="02020603050405020304" charset="0"/>
              </a:rPr>
              <a:t>»</a:t>
            </a:r>
          </a:p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РТУ МИРЭА</a:t>
            </a:r>
            <a:endParaRPr lang="ru-RU" altLang="en-US" sz="1800" dirty="0"/>
          </a:p>
        </p:txBody>
      </p:sp>
      <p:sp>
        <p:nvSpPr>
          <p:cNvPr id="9" name="Текстовое поле 13">
            <a:extLst>
              <a:ext uri="{FF2B5EF4-FFF2-40B4-BE49-F238E27FC236}">
                <a16:creationId xmlns:a16="http://schemas.microsoft.com/office/drawing/2014/main" id="{ED957D65-E384-D82D-250D-223FA4CC8AD6}"/>
              </a:ext>
            </a:extLst>
          </p:cNvPr>
          <p:cNvSpPr txBox="1"/>
          <p:nvPr/>
        </p:nvSpPr>
        <p:spPr>
          <a:xfrm>
            <a:off x="2090465" y="2798365"/>
            <a:ext cx="8009483" cy="1754316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ru-RU" b="1" dirty="0">
                <a:latin typeface="Times New Roman" panose="02020603050405020304" charset="0"/>
              </a:rPr>
              <a:t>Отчет по практической работе</a:t>
            </a:r>
            <a:endParaRPr lang="en-US" sz="1800" dirty="0">
              <a:latin typeface="Times New Roman" panose="02020603050405020304" charset="0"/>
            </a:endParaRPr>
          </a:p>
          <a:p>
            <a:pPr indent="203178" algn="ctr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203178"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«Моделирование бизнес-процессов»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03178"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03178" algn="ctr"/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 задание 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03178"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Задание</a:t>
            </a:r>
            <a:r>
              <a:rPr lang="ru-RU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№1</a:t>
            </a:r>
            <a:endParaRPr lang="ru-RU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8431BF68-2FDD-5B8F-0501-4F1047CEBA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3324092"/>
              </p:ext>
            </p:extLst>
          </p:nvPr>
        </p:nvGraphicFramePr>
        <p:xfrm>
          <a:off x="1726340" y="5106875"/>
          <a:ext cx="8737732" cy="605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2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Выполнил с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тудент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группы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ИМБО-02-22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Ким К.С.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6F112C9B-1CE2-F609-ED82-0F07CD76CD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1981411"/>
              </p:ext>
            </p:extLst>
          </p:nvPr>
        </p:nvGraphicFramePr>
        <p:xfrm>
          <a:off x="1725068" y="5826185"/>
          <a:ext cx="8739004" cy="5957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9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76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Преподаватель</a:t>
                      </a:r>
                      <a:endParaRPr lang="en-US" altLang="en-US" sz="1800" b="0" dirty="0">
                        <a:latin typeface="Times New Roman" panose="02020603050405020304" pitchFamily="18" charset="0"/>
                        <a:ea typeface="Times New Roman" panose="02020603050405020304" charset="0"/>
                        <a:cs typeface="Times New Roman" panose="02020603050405020304" pitchFamily="18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ru-RU" sz="180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кпн</a:t>
                      </a:r>
                      <a:r>
                        <a:rPr lang="ru-RU" sz="1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Геращенко Л.А.</a:t>
                      </a:r>
                      <a:endParaRPr lang="en-US" altLang="en-US" sz="1800" b="0" i="0" dirty="0">
                        <a:latin typeface="Times New Roman" panose="02020603050405020304" pitchFamily="18" charset="0"/>
                        <a:ea typeface="Times New Roman" panose="02020603050405020304" charset="0"/>
                        <a:cs typeface="Times New Roman" panose="02020603050405020304" pitchFamily="18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51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4A497-A558-2BE7-7D2C-B8176867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159"/>
            <a:ext cx="10515600" cy="94678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занятия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958E8-65EC-8274-0AE5-C000C382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1220946"/>
            <a:ext cx="10835640" cy="1663383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 бизнес-процесса с помощью DFD-диаграммы.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5B1D7A8-7B41-3AD1-D193-4C426A7D4CAA}"/>
              </a:ext>
            </a:extLst>
          </p:cNvPr>
          <p:cNvSpPr txBox="1">
            <a:spLocks/>
          </p:cNvSpPr>
          <p:nvPr/>
        </p:nvSpPr>
        <p:spPr>
          <a:xfrm>
            <a:off x="838200" y="1885872"/>
            <a:ext cx="10515600" cy="816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2D43031-4F7B-3749-B9D9-2D1A94358702}"/>
              </a:ext>
            </a:extLst>
          </p:cNvPr>
          <p:cNvSpPr txBox="1">
            <a:spLocks/>
          </p:cNvSpPr>
          <p:nvPr/>
        </p:nvSpPr>
        <p:spPr>
          <a:xfrm>
            <a:off x="797560" y="2703596"/>
            <a:ext cx="10754360" cy="38802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50000"/>
              </a:lnSpc>
              <a:buNone/>
            </a:pPr>
            <a:r>
              <a:rPr lang="ru-RU" sz="2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а) сформировать текстовое описание на основе наименования процесса и трех его подпроцессов, определив внешние сущности, потоки, инициирующие процесс и потоки, являющиеся результатом процесса. При формировании текстового описания учесть, что подпроцессы (по крайней мере один) должны быть декомпозированы;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ru-RU" sz="2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б) построить бизнес-процесс в нотации Йордана-де Марко;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ru-RU" sz="2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в) подготовить презентацию для публичной защиты бизнес-процесса, защитить полученную модель.</a:t>
            </a:r>
          </a:p>
        </p:txBody>
      </p:sp>
    </p:spTree>
    <p:extLst>
      <p:ext uri="{BB962C8B-B14F-4D97-AF65-F5344CB8AC3E}">
        <p14:creationId xmlns:p14="http://schemas.microsoft.com/office/powerpoint/2010/main" val="314575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5FBDA-CB58-9196-CB79-A27FFBE27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B0312-6163-827B-A09C-44C8A4A21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159"/>
            <a:ext cx="10515600" cy="94678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модели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BA31E7D7-5C48-B837-F66A-F5403C169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lnSpc>
                <a:spcPct val="115000"/>
              </a:lnSpc>
              <a:spcBef>
                <a:spcPts val="1200"/>
              </a:spcBef>
              <a:buSzPts val="1400"/>
              <a:buNone/>
            </a:pP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Вариант 10 – 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Организовать выполнение проектных работ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принять заказ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проектные работы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получить экспертное заключение по проектным работам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7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AEBF8-3663-E893-D0DF-CFA0A104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Результат построения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91A67-2FD9-1FCF-A4B8-0EA76AD943B2}"/>
              </a:ext>
            </a:extLst>
          </p:cNvPr>
          <p:cNvSpPr txBox="1"/>
          <p:nvPr/>
        </p:nvSpPr>
        <p:spPr>
          <a:xfrm>
            <a:off x="1521460" y="6263838"/>
            <a:ext cx="914908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1 –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DFD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-диаграмма модель «Организовать выполнение проектных работ»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4F96A76-384C-BC73-1CEB-B6F488A16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505" y="1492081"/>
            <a:ext cx="8060989" cy="4551563"/>
          </a:xfrm>
        </p:spPr>
      </p:pic>
    </p:spTree>
    <p:extLst>
      <p:ext uri="{BB962C8B-B14F-4D97-AF65-F5344CB8AC3E}">
        <p14:creationId xmlns:p14="http://schemas.microsoft.com/office/powerpoint/2010/main" val="389245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D62A2-EE81-5F26-F82A-6F34075A7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D48D9-42D8-1152-567E-3163DD76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Результат построения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4A96C-A1D7-82BC-0800-C619CF075161}"/>
              </a:ext>
            </a:extLst>
          </p:cNvPr>
          <p:cNvSpPr txBox="1"/>
          <p:nvPr/>
        </p:nvSpPr>
        <p:spPr>
          <a:xfrm>
            <a:off x="1523999" y="6187201"/>
            <a:ext cx="9144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2 – Декомпозиция процесса «Организовать выполнение проектных работ»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520FB4B-4BF5-155E-8ABC-2FF3CDEB6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464" y="1412803"/>
            <a:ext cx="7429070" cy="477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8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86A01-4B43-04C0-8FE5-6019B1343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CB671-C28B-8935-2C2E-794C9529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Результат построения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F91F5-0246-CD90-4F3E-86A138B3D876}"/>
              </a:ext>
            </a:extLst>
          </p:cNvPr>
          <p:cNvSpPr txBox="1"/>
          <p:nvPr/>
        </p:nvSpPr>
        <p:spPr>
          <a:xfrm>
            <a:off x="1600199" y="6158625"/>
            <a:ext cx="89916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3 – Декомпозиция подпроцесса «Провести проектные работы»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DDEBCBC-DED1-8AA7-ACEE-CFB3D013F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185" y="1467946"/>
            <a:ext cx="7219627" cy="469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2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33299-9710-E460-62FC-B58E9948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Список</a:t>
            </a:r>
            <a:r>
              <a:rPr lang="ru-RU" sz="4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использованных</a:t>
            </a:r>
            <a:r>
              <a:rPr lang="ru-RU" sz="44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источников</a:t>
            </a:r>
            <a:r>
              <a:rPr lang="ru-RU" sz="4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4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литературы: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19916-EE1C-2D7D-AB95-3DF7C16A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Размещенное в СДО как «Моделирование бизнес-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процессов_Лекция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исправленное и дополненное учебное пособие по «Моделированию бизнес-процессов» [Электронный ресурс]: учебное пособие / Ю. В. Кириллина, И. А. Семичастнов. — М.: РТУ МИРЭА</a:t>
            </a:r>
            <a:endParaRPr lang="ru-RU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Долганова О. И., Виноградова Е. В., Лобанова А. М. Моделирование бизнес-процессов [Электронный ресурс]: Учебник и практикум для вузов. - Москва: 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Юрайт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2020. - 289 с – Режим доступа: https://urait.ru/bcode/450550</a:t>
            </a:r>
            <a:endParaRPr lang="ru-RU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Каменнова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М. С., Крохин В. В., Машков И. В. Моделирование 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бизнеспроцессов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В 2 ч. Часть 1 [Электронный ресурс]: Учебник и практикум для вузов. - Москва: 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Юрайт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2021. - 282 с – Режим доступа: https://urait.ru/bcode/469152</a:t>
            </a:r>
            <a:endParaRPr lang="ru-RU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Грекул В. И., Коровкина Н. Л., Левочкина Г. А. Проектирование информационных систем [Электронный ресурс]: Учебник и практикум для вузов. - Москва: 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Юрайт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2020. - 385 с – Режим доступа: https://urait.ru/bcode/450997</a:t>
            </a:r>
            <a:endParaRPr lang="ru-RU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16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F6391-5815-22EA-24BB-D46A14AF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58873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404</Words>
  <Application>Microsoft Office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Цель занятия</vt:lpstr>
      <vt:lpstr>Вариант модели</vt:lpstr>
      <vt:lpstr>Результат построения</vt:lpstr>
      <vt:lpstr>Результат построения</vt:lpstr>
      <vt:lpstr>Результат построения</vt:lpstr>
      <vt:lpstr>Список использованных источников и литературы: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Кирилл Ким</dc:creator>
  <cp:lastModifiedBy>Кирилл Ким</cp:lastModifiedBy>
  <cp:revision>19</cp:revision>
  <dcterms:created xsi:type="dcterms:W3CDTF">2024-09-06T11:52:16Z</dcterms:created>
  <dcterms:modified xsi:type="dcterms:W3CDTF">2024-12-13T12:15:50Z</dcterms:modified>
</cp:coreProperties>
</file>