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70" r:id="rId4"/>
    <p:sldId id="282" r:id="rId5"/>
    <p:sldId id="272" r:id="rId6"/>
    <p:sldId id="280" r:id="rId7"/>
    <p:sldId id="279" r:id="rId8"/>
    <p:sldId id="259" r:id="rId9"/>
    <p:sldId id="283" r:id="rId10"/>
    <p:sldId id="284" r:id="rId11"/>
    <p:sldId id="261" r:id="rId12"/>
    <p:sldId id="281" r:id="rId13"/>
    <p:sldId id="267" r:id="rId14"/>
    <p:sldId id="276" r:id="rId15"/>
    <p:sldId id="269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443" autoAdjust="0"/>
  </p:normalViewPr>
  <p:slideViewPr>
    <p:cSldViewPr snapToGrid="0">
      <p:cViewPr varScale="1">
        <p:scale>
          <a:sx n="58" d="100"/>
          <a:sy n="58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44A-79AC-43C6-9113-870F357F22CB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8475-DD3E-4461-9E3F-3A21803D4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3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7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4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6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AE2-7727-80C9-7C5E-A6DC0A53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CFD42-6CB0-131D-DDB1-6613653A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6AA4-1829-4CD3-5AB9-8E19307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88E3F-CA5C-345A-3D63-2054F3D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0F9BC-F1CD-A3AD-E584-BA28318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1DA1-77BC-BEB9-8ACA-F9DE0D0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CD21B-DAA6-C691-4F79-593DDD71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C6C29-7281-2453-1DA0-92C9CC59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916F-A92E-D69C-4E0D-B89AC820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18C9E-6356-B84C-4AA8-CEA1D5A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E0E35-62E5-5B3E-FA94-49C67F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3BBFF-6A11-6159-4828-270EF0D0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EEDF1-78A2-C779-3986-C2FCD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2ED1-497D-2BB0-7E7E-043D0CE7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67D8-D5CE-30EC-E07E-DF81B69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952C-7D33-5F83-A097-B8C3FDE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D2D4-0F92-0A32-0036-4F65C98A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2F48-AE0E-0D7C-C3E7-AE02B26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F662-079B-5380-1567-27755DF4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F2699-C138-DAFE-301E-DCEE08E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774-013C-CD87-BD74-DBE409E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5909C-9F98-BCFF-EA4E-BC81C32C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A3C78-CCE7-0239-D9F3-B69588A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4CE16-5726-ED88-9CD7-D69406B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574A2-5712-FE1A-2205-2764EDD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47B08-87E6-3C64-1BAE-85E186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A5370-D63C-6840-74CF-F205DCEF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D2E95-E769-E40D-FB5C-CAE7486C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523B7-E6D3-EF5D-1BD0-FABAABC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86A60-EC90-4C80-7FEC-74DA59D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8B9BD-00B2-D5BC-68A0-F485793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271C-9FD5-1662-92FA-C22EAF0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F1DD8-A082-7B32-9B31-902AD1B8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BF401-52E6-818A-24FA-C5718A7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7C03B-7893-0399-3A1E-46353A85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06B87-6825-79FB-74CD-C149B706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B751A0-0DF4-A0BB-03DE-61D2BA7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7FB57-BF74-135F-8134-30138EB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D0282-AE41-D185-0A0F-7224813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006B-E84C-2119-9F46-444469E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CE876-1D2B-FC6A-2863-2225E10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CE3E37-69C5-1452-A3D5-2BEFD422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94CD5-AACB-B84E-96B8-9CEA057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50C43-C9AD-D2D7-BB8B-42FD410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5F12D-2E74-E900-36EA-F9105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F3A17-9AFD-EA4E-1B2D-838CAAE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61A0-87DE-FC79-792B-F25ED3A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7E0E-CE78-3BE6-ECE7-C678A90A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43404-65C5-B28D-54EE-27C620FA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1A947-65A9-8E4A-5769-993BFEA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B8E0F-0DE1-212B-CA25-2450714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DF395D-F305-07C3-7515-2619C28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16B5-274A-CD01-8EBF-A13D9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4890D-B7D0-89BE-58CC-E196588B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4D758-0462-DA16-B5ED-67B27F63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4BF53-D3A8-4A60-6DB6-2ABB91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157783-99FF-EA47-6DB4-58248AC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3700-85E7-0F5C-56F3-3C368FF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F023-A666-C158-3C57-4EBCCC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D7FAC-3B5B-A79D-CA7F-BADA6CAF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5758-AE3C-1C9F-2ECD-823F4989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59B-F413-45B0-B867-077D5B3EAC8C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FF18D-966A-8E90-2535-010D164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3BA0-0A62-6636-FA7B-909308DF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860BE-7783-1F13-7669-D4B65E8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99">
            <a:extLst>
              <a:ext uri="{FF2B5EF4-FFF2-40B4-BE49-F238E27FC236}">
                <a16:creationId xmlns:a16="http://schemas.microsoft.com/office/drawing/2014/main" id="{EDC16D14-5E99-E0F6-6FE3-B3497CA56571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7" name="Текстовое поле 12">
            <a:extLst>
              <a:ext uri="{FF2B5EF4-FFF2-40B4-BE49-F238E27FC236}">
                <a16:creationId xmlns:a16="http://schemas.microsoft.com/office/drawing/2014/main" id="{6B8DD1DD-59B7-7B4E-2DCB-4CB9E887582D}"/>
              </a:ext>
            </a:extLst>
          </p:cNvPr>
          <p:cNvSpPr txBox="1"/>
          <p:nvPr/>
        </p:nvSpPr>
        <p:spPr>
          <a:xfrm>
            <a:off x="1980626" y="1598047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8" name="Текстовое поле 13">
            <a:extLst>
              <a:ext uri="{FF2B5EF4-FFF2-40B4-BE49-F238E27FC236}">
                <a16:creationId xmlns:a16="http://schemas.microsoft.com/office/drawing/2014/main" id="{76F793EC-BB6F-AF9F-42FB-D46A1DA1CDA5}"/>
              </a:ext>
            </a:extLst>
          </p:cNvPr>
          <p:cNvSpPr txBox="1"/>
          <p:nvPr/>
        </p:nvSpPr>
        <p:spPr>
          <a:xfrm>
            <a:off x="2090465" y="2798365"/>
            <a:ext cx="8009483" cy="2308314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КУРСОВАЯ РАБОТА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статистической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данных</a:t>
            </a: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прогнозирования временного ряда на основе линейных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на основе данных статусов авиаперевозок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C45B988-1C85-2022-9BDA-F7618878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48150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Кирилл Сергеевич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A03DF1-FA59-0C2E-C795-6B6DA434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812190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Руководитель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курсовой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работы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Юрченков Иван Александрович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C755-7984-F390-F535-023E08E1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Дикки-Фуллера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98182-E167-4CA8-6832-3468D513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Dickey-Fuller = -6.0803,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Truncation lag parameter = 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p-value = 0.01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7A438-B151-0237-C0FF-4678E19DB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00" y="1690688"/>
            <a:ext cx="7625370" cy="389359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4AFFF-39D4-4ED1-37A4-B367224FFAF0}"/>
              </a:ext>
            </a:extLst>
          </p:cNvPr>
          <p:cNvSpPr txBox="1"/>
          <p:nvPr/>
        </p:nvSpPr>
        <p:spPr>
          <a:xfrm>
            <a:off x="5584135" y="5631292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ru-RU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Отображение данных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355CAB6-7BE8-5F5A-4F8B-FA789DB4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9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BF7AEA-35F4-349F-7CE1-8DEEB22B0C81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ряд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F872CFF3-9736-2486-A51D-E00A71B5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12485-C855-D2C4-0515-FAD5B483E9AE}"/>
              </a:ext>
            </a:extLst>
          </p:cNvPr>
          <p:cNvSpPr txBox="1"/>
          <p:nvPr/>
        </p:nvSpPr>
        <p:spPr>
          <a:xfrm>
            <a:off x="3637931" y="6172906"/>
            <a:ext cx="491455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4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Декомпозиция временного ряда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4687F4-9609-1D1A-FB96-4EA16637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8" y="1477615"/>
            <a:ext cx="9195757" cy="4695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97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35555-9B01-2EB7-39B9-D86935F4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линейной 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авторегрессинной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882E9-2B93-5281-9696-22FE0235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Полученная модель име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такие коэффициенты:</a:t>
            </a: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atinLnBrk="1"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Среднеквадратической ошибки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^2) оценено как 3614;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Логарифмическое правдоподобие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likelihood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составляет -190.05;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r>
              <a:rPr lang="en-US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(критерий </a:t>
            </a:r>
            <a:r>
              <a:rPr lang="ru-RU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Акаике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которое равно 386.1.</a:t>
            </a:r>
            <a:endParaRPr lang="en-US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Меры по устранению ошибок в обучающем наборе:</a:t>
            </a: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ACC97FD-2B74-995E-2560-C934B323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7303"/>
              </p:ext>
            </p:extLst>
          </p:nvPr>
        </p:nvGraphicFramePr>
        <p:xfrm>
          <a:off x="2970667" y="2298066"/>
          <a:ext cx="6250666" cy="1130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339">
                  <a:extLst>
                    <a:ext uri="{9D8B030D-6E8A-4147-A177-3AD203B41FA5}">
                      <a16:colId xmlns:a16="http://schemas.microsoft.com/office/drawing/2014/main" val="164120299"/>
                    </a:ext>
                  </a:extLst>
                </a:gridCol>
                <a:gridCol w="2083339">
                  <a:extLst>
                    <a:ext uri="{9D8B030D-6E8A-4147-A177-3AD203B41FA5}">
                      <a16:colId xmlns:a16="http://schemas.microsoft.com/office/drawing/2014/main" val="445162613"/>
                    </a:ext>
                  </a:extLst>
                </a:gridCol>
                <a:gridCol w="2083988">
                  <a:extLst>
                    <a:ext uri="{9D8B030D-6E8A-4147-A177-3AD203B41FA5}">
                      <a16:colId xmlns:a16="http://schemas.microsoft.com/office/drawing/2014/main" val="3682671242"/>
                    </a:ext>
                  </a:extLst>
                </a:gridCol>
              </a:tblGrid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79734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-0.6451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-1.0000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356488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0.1648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0.0979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68994"/>
                  </a:ext>
                </a:extLst>
              </a:tr>
            </a:tbl>
          </a:graphicData>
        </a:graphic>
      </p:graphicFrame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2654D55F-9280-15D6-7AD6-67394B85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04" y="0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6A8A328-4063-A230-D411-E7341F679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38968"/>
              </p:ext>
            </p:extLst>
          </p:nvPr>
        </p:nvGraphicFramePr>
        <p:xfrm>
          <a:off x="1305246" y="5668010"/>
          <a:ext cx="9581506" cy="643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777">
                  <a:extLst>
                    <a:ext uri="{9D8B030D-6E8A-4147-A177-3AD203B41FA5}">
                      <a16:colId xmlns:a16="http://schemas.microsoft.com/office/drawing/2014/main" val="2431414574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305985013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553532750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1153706144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737347742"/>
                    </a:ext>
                  </a:extLst>
                </a:gridCol>
                <a:gridCol w="1445437">
                  <a:extLst>
                    <a:ext uri="{9D8B030D-6E8A-4147-A177-3AD203B41FA5}">
                      <a16:colId xmlns:a16="http://schemas.microsoft.com/office/drawing/2014/main" val="896438895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4165624051"/>
                    </a:ext>
                  </a:extLst>
                </a:gridCol>
                <a:gridCol w="1584167">
                  <a:extLst>
                    <a:ext uri="{9D8B030D-6E8A-4147-A177-3AD203B41FA5}">
                      <a16:colId xmlns:a16="http://schemas.microsoft.com/office/drawing/2014/main" val="147022169"/>
                    </a:ext>
                  </a:extLst>
                </a:gridCol>
              </a:tblGrid>
              <a:tr h="82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ACF1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384578"/>
                  </a:ext>
                </a:extLst>
              </a:tr>
              <a:tr h="232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3.50843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58.42505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41.05397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-262.0789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334.8823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0.8908177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-0.06795259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36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60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578D5F-3382-2950-2F34-5918F8A7C6F6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6191F9B-9BC3-45F2-1512-7F6104E4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59A279-84A4-237F-F113-F4C298E3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4" y="1594012"/>
            <a:ext cx="7953892" cy="406107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0746F-C280-FAD7-E2D1-48435D3E8471}"/>
              </a:ext>
            </a:extLst>
          </p:cNvPr>
          <p:cNvSpPr txBox="1"/>
          <p:nvPr/>
        </p:nvSpPr>
        <p:spPr>
          <a:xfrm>
            <a:off x="3047207" y="5655086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5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ARIMA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модель прогноза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88644-9249-114C-A8B1-6C7A5FA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2EC1C-6F0E-3E0E-C71D-2AA089076F2D}"/>
              </a:ext>
            </a:extLst>
          </p:cNvPr>
          <p:cNvSpPr txBox="1"/>
          <p:nvPr/>
        </p:nvSpPr>
        <p:spPr>
          <a:xfrm>
            <a:off x="2948503" y="5623664"/>
            <a:ext cx="629499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6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Результат прогноза логистической регрессии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BA6AF6A4-73F5-1CB0-0C5D-ACCB1B05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BA92519-5297-0CAB-CDF7-1D28A325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424928"/>
            <a:ext cx="8223249" cy="419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54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C1E6-ABB1-518C-D5BE-7A52D86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BBB78-3DDE-EB22-B039-1A05BB37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2" y="1456061"/>
            <a:ext cx="11372295" cy="50368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работы была разработана программа для прогнозирования временного ряда на основе линейных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авторегрессионных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моделей на данных статусов авиаперевозок. Проведен анализ качества прогнозов, была создана модель, описывающая временный ряд.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класса ARIMA хорошо показывают себя при моделировании временных рядов с выраженной внутренней структурой, но плохо адаптируются к внезапным изменениям тренда.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Статистическое моделирование использует накопленные знания об объекте наблюдения, чтобы воспроизвести и предсказать его дальнейшее поведение. В ситуациях, не имеющих аналогов, моделирование должно строиться на экспертных оценках, что особенно актуально для международных перевозок. Степень неуверенности модели отражается в широкой области доверительного интервала, и эта степень тем ниже, чем меньше влияние внешних переменных и чем больше внутренняя структурированность ряда.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992C5C7-31BE-112B-946C-7F5935D4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6E4FBB-9323-974C-F24C-8A99D5D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4" y="2747614"/>
            <a:ext cx="10361851" cy="1362771"/>
          </a:xfrm>
        </p:spPr>
        <p:txBody>
          <a:bodyPr/>
          <a:lstStyle/>
          <a:p>
            <a:pPr algn="ctr"/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405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CCC4-A293-FAA1-0B57-E43E5219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63408-B7CA-AD3A-B213-10DBD994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Цель</a:t>
            </a:r>
            <a:r>
              <a:rPr lang="ru-RU" sz="2300" b="1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: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  разработать инструмент, способный прогнозировать временные ряды на основе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использованием данных о статусах авиаперевозок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Задачи:</a:t>
            </a:r>
          </a:p>
          <a:p>
            <a:pPr marL="447675" indent="273050"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предобработка данных о статусах авиаперевозок;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прогнозирования;</a:t>
            </a:r>
          </a:p>
          <a:p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DA785F-5210-4851-560C-50F352E9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2290-0EB5-FD5D-728C-E38B8218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временной ряд?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2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Последовательность вещественных значений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измеренных через одинаковые промежутки времени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1,…,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замеров;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отсчёты по времени;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характерное время начала процесса.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031813-6373-E827-C45A-533BAE3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E0A33-0EC7-9C65-03AF-4918F78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состоят временные ряды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Компоненты временного ряда: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Тренд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trend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долгосрочное изменение уровня значений временного ряда. Тренд может быть восходящим, нисходящим или стационарным.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Сезонность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seasonal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циклическое повторение паттернов в данных с постоянным интервалом времени. Например, продажи игрушек могут иметь сезонное изменение в преддверии праздников.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Цикл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cyclic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периодические колебания в данных, обычно с более длительным циклом, чем у сезонности. Например, экономические циклы имеют периодичность в несколько лет.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Шум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errors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непредсказуемая случайная переменная, которая не может быть объяснена трендом, сезонностью или циклом. Шум включает в себя случайные флуктуации и ошибки измерения.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𝐹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(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𝑆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𝐶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𝐸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𝑛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)</m:t>
                      </m:r>
                    </m:oMath>
                  </m:oMathPara>
                </a14:m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A6FAA3D-917F-771A-D68C-B2D66572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6FDE-8B9A-6836-E0D5-E783B3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Стоит задача спрогнозировать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интералов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вперёд, тогда из предположения о сохранении зависимостей между предыдущими и следующими членами ряда определим следующую модель</a:t>
                </a:r>
                <a:endParaRPr lang="en-US" sz="24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ru-RU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ru-RU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ru-RU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5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</a:t>
                </a:r>
                <a:endParaRPr lang="ru-RU" sz="1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коэффициенты линейной модели авторегрессии;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ошибка модели;</a:t>
                </a: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A217C7BC-5A95-F0B5-BE73-B4097A98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827A1-C8F4-9710-6234-3A38DCF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Одной из наиболее распространенных метрик, используемых для измерения точности прогнозирования модели, является средняя абсолютная ошибка в процентах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𝑀𝐴𝑃𝐸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∗100%.</m:t>
                          </m:r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𝑛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размер выборки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фактическое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прогнозируемое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DE99D9D9-5A4E-76B6-4005-4BE7014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D1D52-C870-E494-2DFA-FE9E8979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признаков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1DFD4BB-8FC1-7D2C-D18E-32FA0089F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4906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92666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49152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923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3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FlightDate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рейса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6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Отменен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Diverted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8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CRSDepTime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3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DepDelayMinutes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Задержка вылета в минутах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26536"/>
                  </a:ext>
                </a:extLst>
              </a:tr>
            </a:tbl>
          </a:graphicData>
        </a:graphic>
      </p:graphicFrame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95941FD9-F480-254D-1A7A-6E86BCC1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6D03229-B1E7-B5A1-7D1B-414CF6782C75}"/>
              </a:ext>
            </a:extLst>
          </p:cNvPr>
          <p:cNvSpPr txBox="1">
            <a:spLocks/>
          </p:cNvSpPr>
          <p:nvPr/>
        </p:nvSpPr>
        <p:spPr>
          <a:xfrm>
            <a:off x="610314" y="6096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4EB450E-879F-7FDD-F7B5-AFA2C385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106FC-1F03-3366-BE92-30113E5D3D26}"/>
              </a:ext>
            </a:extLst>
          </p:cNvPr>
          <p:cNvSpPr txBox="1"/>
          <p:nvPr/>
        </p:nvSpPr>
        <p:spPr>
          <a:xfrm>
            <a:off x="3002525" y="3995872"/>
            <a:ext cx="618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1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Табличное представление исходных данных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F550B41-6DE0-5205-5F4E-253FF446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177" y="1752866"/>
            <a:ext cx="11277645" cy="18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7C43F-3201-CE65-8812-529EF45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7472EA-EA5C-4D6F-3FF4-87B289CF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00" y="2134479"/>
            <a:ext cx="3989399" cy="359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6FB31-3D3E-4E52-4883-3F2EC219B65E}"/>
              </a:ext>
            </a:extLst>
          </p:cNvPr>
          <p:cNvSpPr txBox="1"/>
          <p:nvPr/>
        </p:nvSpPr>
        <p:spPr>
          <a:xfrm>
            <a:off x="3047999" y="5724938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2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Набор данных без максимум и минимум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7D3D875-3C97-A02E-B77B-0032118A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6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</TotalTime>
  <Words>745</Words>
  <Application>Microsoft Office PowerPoint</Application>
  <PresentationFormat>Широкоэкранный</PresentationFormat>
  <Paragraphs>136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Lucida Console</vt:lpstr>
      <vt:lpstr>Symbol</vt:lpstr>
      <vt:lpstr>Times New Roman</vt:lpstr>
      <vt:lpstr>Тема Office</vt:lpstr>
      <vt:lpstr>Презентация PowerPoint</vt:lpstr>
      <vt:lpstr>Введение</vt:lpstr>
      <vt:lpstr>Что такое временной ряд?</vt:lpstr>
      <vt:lpstr>Из чего состоят временные ряды</vt:lpstr>
      <vt:lpstr>Линейная авторегрессионная модель</vt:lpstr>
      <vt:lpstr>Метрика MAPE</vt:lpstr>
      <vt:lpstr>Описание признаков</vt:lpstr>
      <vt:lpstr>Презентация PowerPoint</vt:lpstr>
      <vt:lpstr>Данные в R</vt:lpstr>
      <vt:lpstr>Тест Дикки-Фуллера</vt:lpstr>
      <vt:lpstr>Презентация PowerPoint</vt:lpstr>
      <vt:lpstr>Построение линейной авторегрессинной модели</vt:lpstr>
      <vt:lpstr>Презентация PowerPoint</vt:lpstr>
      <vt:lpstr>Сравнение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Ким</dc:creator>
  <cp:lastModifiedBy>Кирилл Ким</cp:lastModifiedBy>
  <cp:revision>58</cp:revision>
  <dcterms:created xsi:type="dcterms:W3CDTF">2023-12-17T15:15:00Z</dcterms:created>
  <dcterms:modified xsi:type="dcterms:W3CDTF">2024-06-01T11:05:41Z</dcterms:modified>
</cp:coreProperties>
</file>