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67EDE-EB3D-C11E-410D-03F2353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B559B5-D247-87AE-0A0D-BD58D535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4866F-51DD-DD18-876B-3A597CB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6E86D-CBEE-A46A-C03E-B446BB12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E62F6-7B57-2C28-CDD7-44B16CD5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DF5B3-94DE-F8EC-413A-3613857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EBF5A0-AD0E-B8F4-87B9-CF46034A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17F17-76CB-DE7E-0C00-3D0C395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54D10-382A-1011-4E2F-EE1EAD06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9A137-04BA-FA08-F1BF-84BD8166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C90BD-5024-86EE-7BCD-72188A35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1FBDB-9DE7-1330-0050-D486E4ED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59F48-88C3-6FE2-ED19-4A9BD46F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B228E-24E0-2EFD-F6CF-11EC21AB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87195-1FAD-D3A7-B734-B7CAABFB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35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94045-398B-A904-5F90-9AF2BF1C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F06AB-83A0-AFB9-10D9-EC843528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56964-74FA-A26F-39F3-645D1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304DB-8EBA-B083-8962-20DAAD70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D2252-02DB-5D76-B474-412BC4D0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DA46-941C-2239-7590-8F575235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0BB94-28FA-D30F-02CD-88DE5BCA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643CB-FA51-068A-9D1A-91CD0F4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A6B74-C97C-18C2-7AB0-AEDF286F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36291-31EE-9010-B71E-59C51D6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A0054-8AF3-DAA1-35A2-9051DBAD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DD425-C018-206E-D23B-D24378D2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C6988-72D7-E7AE-1FDA-76BBB617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E1241E-8B7D-7352-5F22-69B8149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CC8F7E-BB59-3B56-FCFB-2D26B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AF830-4702-1698-38C0-A488C489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74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DDB9B-CCCF-2419-C0A7-E97F71AD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36B82B-F5CF-A740-4189-FD63C776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7CA761-7C44-7ADF-1C3F-0A729B56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67BB28-6360-651E-89D4-3E930E156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ED62E8-B8A2-B6F1-7D20-DFA33E08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D6E1A-0C26-AD9D-60E5-34829011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0DFE4D-8D2C-424A-AF5A-E11A89A4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750BA2-36AB-0601-B97F-15D6313E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8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C5A60-8E25-4804-539B-F84E7AF0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0B479A-8E4A-6BBB-D78B-3922587F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D52D60-D51E-FAD2-5BF5-F2A40C96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DA29F2-C5F7-AA04-4FD7-DE0EA9E3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2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5FC3DD-4BAE-7E51-9080-89B71BA3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4ADDA-D67E-554B-6EE7-7E95D303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02160B-440C-96F7-AE40-C83C40ED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383D9-D5F8-AC96-2B24-B6382E9E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25CB3-9B11-45F4-1382-35FF6D97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37BF3-0758-764E-AF52-E5AA6CE9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6D58A9-61FE-12F3-79F2-5B02278C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EE57A-39D3-1FA5-E5D3-94869128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C1005-35BC-47C5-7EBA-816583F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5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0A19C-662A-BDE9-22C2-5DE0A622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372BE9-E6A5-B36B-265A-3F057841F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1B551-EA79-0AA6-3046-DB0D5ED1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90C93-919B-1730-5487-A8E03193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E58976-C0A1-27E8-C573-7727B0D7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B9E5F-4A32-35C1-D9F9-483DB94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B9E5C-D411-C2A3-FF42-4A1AE1FF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97B570-9368-42E8-010B-A325ABB9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17B6B-FDD5-B27A-EB3E-D111A718F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3305-06F9-458F-A472-0D92BE1BC0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E5A13-4333-06A5-4578-CE40CC3A0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9B321-F2D1-2DA8-7C03-B4D1BBEDB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330B-2B7C-4477-9C5D-1920D06F4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AA53C-EA32-BE34-6319-46FBE9CD8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ABC/XYZ-</a:t>
            </a:r>
            <a:r>
              <a:rPr lang="ru-RU" b="0" i="0" dirty="0">
                <a:solidFill>
                  <a:srgbClr val="000000"/>
                </a:solidFill>
                <a:effectLst/>
                <a:latin typeface="Graphik"/>
              </a:rPr>
              <a:t>анализ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E12BE-5D9A-EF92-905C-E44C1A6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5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CEFE7-38AA-D741-AF0C-F6FB926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7D80216-3F2B-F53C-3C94-40DAE21F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03" y="1477658"/>
            <a:ext cx="11828394" cy="4628502"/>
          </a:xfrm>
        </p:spPr>
      </p:pic>
    </p:spTree>
    <p:extLst>
      <p:ext uri="{BB962C8B-B14F-4D97-AF65-F5344CB8AC3E}">
        <p14:creationId xmlns:p14="http://schemas.microsoft.com/office/powerpoint/2010/main" val="195606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FC52D-6FE2-6096-159F-74DDBFB2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Для чего используют</a:t>
            </a:r>
            <a:r>
              <a:rPr lang="en-US" b="0" i="0" dirty="0">
                <a:solidFill>
                  <a:srgbClr val="1E1D1D"/>
                </a:solidFill>
                <a:effectLst/>
                <a:latin typeface="VTB Group UI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77145-C93C-2F28-D5C2-7C9EEB45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Управлять запасами</a:t>
            </a:r>
            <a:endParaRPr lang="en-US" b="0" i="0" dirty="0">
              <a:solidFill>
                <a:srgbClr val="1E1D1D"/>
              </a:solidFill>
              <a:effectLst/>
              <a:latin typeface="VTB Group U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E1D1D"/>
                </a:solidFill>
                <a:latin typeface="VTB Group UI"/>
              </a:rPr>
              <a:t>2. </a:t>
            </a: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Планировать продажи</a:t>
            </a:r>
            <a:endParaRPr lang="en-US" dirty="0">
              <a:solidFill>
                <a:srgbClr val="1E1D1D"/>
              </a:solidFill>
              <a:latin typeface="VTB Group U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E1D1D"/>
                </a:solidFill>
                <a:latin typeface="VTB Group UI"/>
              </a:rPr>
              <a:t>3. </a:t>
            </a: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Усилить маркетинг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A405B-86DB-CCDB-433E-FE7F65C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TB Group UI"/>
              </a:rPr>
              <a:t>ABC/XYZ-анализ и зачем совмещать методы исследования ABC и XYZ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B3D5E9-E4D6-7016-0AD6-CACDD9A1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971" y="1690689"/>
            <a:ext cx="51673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ADAE1-66FF-836E-CB4D-AE2BF0D7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TB Group UI"/>
              </a:rPr>
              <a:t>Как провести </a:t>
            </a:r>
            <a:r>
              <a:rPr lang="en-US" dirty="0">
                <a:latin typeface="VTB Group UI"/>
              </a:rPr>
              <a:t>ABC/XYZ-</a:t>
            </a:r>
            <a:r>
              <a:rPr lang="ru-RU" dirty="0">
                <a:latin typeface="VTB Group UI"/>
              </a:rPr>
              <a:t>анализ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F69F51F-7E55-5BEA-FECC-24F966D83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17697"/>
              </p:ext>
            </p:extLst>
          </p:nvPr>
        </p:nvGraphicFramePr>
        <p:xfrm>
          <a:off x="2732732" y="1293833"/>
          <a:ext cx="6589376" cy="5199042"/>
        </p:xfrm>
        <a:graphic>
          <a:graphicData uri="http://schemas.openxmlformats.org/drawingml/2006/table">
            <a:tbl>
              <a:tblPr/>
              <a:tblGrid>
                <a:gridCol w="823672">
                  <a:extLst>
                    <a:ext uri="{9D8B030D-6E8A-4147-A177-3AD203B41FA5}">
                      <a16:colId xmlns:a16="http://schemas.microsoft.com/office/drawing/2014/main" val="1793190296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3986550375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1303415854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2308551550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2624819369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2668112556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1350934446"/>
                    </a:ext>
                  </a:extLst>
                </a:gridCol>
                <a:gridCol w="823672">
                  <a:extLst>
                    <a:ext uri="{9D8B030D-6E8A-4147-A177-3AD203B41FA5}">
                      <a16:colId xmlns:a16="http://schemas.microsoft.com/office/drawing/2014/main" val="2936676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Название товара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Июль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Август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effectLst/>
                        </a:rPr>
                        <a:t>Сентябрь</a:t>
                      </a:r>
                      <a:endParaRPr lang="ru-RU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effectLst/>
                        </a:rPr>
                        <a:t>Выручка</a:t>
                      </a:r>
                      <a:endParaRPr lang="ru-RU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Доля в выручке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Суммарная доля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>
                          <a:effectLst/>
                        </a:rPr>
                        <a:t>Группа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229490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Женские платья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55 000,00  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49 000,00  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65 000,00  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169 000,00  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27,324%</a:t>
                      </a:r>
                      <a:endParaRPr lang="ru-RU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27,324%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09694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Женские юбки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42 000,00  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65 000,00  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40 000,00  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147 000,00  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23,767%</a:t>
                      </a:r>
                      <a:endParaRPr lang="ru-RU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51,091%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</a:rPr>
                        <a:t>A</a:t>
                      </a:r>
                      <a:endParaRPr lang="en-US" sz="800" b="0" dirty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104610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Женские блузки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27 000,00  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36 000,00  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24 500,00  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87 500,00  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14,147%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65,238%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B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4842"/>
                  </a:ext>
                </a:extLst>
              </a:tr>
              <a:tr h="638344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Платья для девочек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20 000,00  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12 000,00  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35 000,00  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67 000,00  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10,833%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76,071%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B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61682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Женские брюки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12 000,00  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23 500,00  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50 500,00  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8,165%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84,236%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B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36502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Юбки для девочек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15 500,00  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19 500,00  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12 000,00  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47 000,00  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7,599%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91,835%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B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50071"/>
                  </a:ext>
                </a:extLst>
              </a:tr>
              <a:tr h="638344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Блузки для девочек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10 000,00  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15 000,00  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30 000,00  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4,850%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96,686%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C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98794"/>
                  </a:ext>
                </a:extLst>
              </a:tr>
              <a:tr h="638344"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Брюки для девочек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11 500,00  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7 500,00  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20 500,00  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3,314%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100,000%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C</a:t>
                      </a:r>
                      <a:endParaRPr lang="en-US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54591"/>
                  </a:ext>
                </a:extLst>
              </a:tr>
              <a:tr h="483072"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ИТОГО: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>
                          <a:effectLst/>
                        </a:rPr>
                        <a:t>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618 500,00  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>
                          <a:effectLst/>
                        </a:rPr>
                        <a:t>100,00%</a:t>
                      </a:r>
                      <a:endParaRPr lang="ru-RU" sz="800" b="0">
                        <a:effectLst/>
                      </a:endParaRP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0" dirty="0">
                          <a:effectLst/>
                        </a:rPr>
                        <a:t> </a:t>
                      </a:r>
                    </a:p>
                  </a:txBody>
                  <a:tcPr marL="70869" marR="70869" marT="70869" marB="708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4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6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3944-318E-A2DA-7C58-F5EA2AFA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TB Group UI"/>
              </a:rPr>
              <a:t>Переходим к </a:t>
            </a:r>
            <a:r>
              <a:rPr lang="en-US" dirty="0">
                <a:latin typeface="VTB Group UI"/>
              </a:rPr>
              <a:t>XYZ-</a:t>
            </a:r>
            <a:r>
              <a:rPr lang="ru-RU" dirty="0">
                <a:latin typeface="VTB Group UI"/>
              </a:rPr>
              <a:t>анализу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A32851E-9B23-97C3-8E0A-879E5340D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74508"/>
              </p:ext>
            </p:extLst>
          </p:nvPr>
        </p:nvGraphicFramePr>
        <p:xfrm>
          <a:off x="2969140" y="1421757"/>
          <a:ext cx="5908160" cy="5071118"/>
        </p:xfrm>
        <a:graphic>
          <a:graphicData uri="http://schemas.openxmlformats.org/drawingml/2006/table">
            <a:tbl>
              <a:tblPr/>
              <a:tblGrid>
                <a:gridCol w="738520">
                  <a:extLst>
                    <a:ext uri="{9D8B030D-6E8A-4147-A177-3AD203B41FA5}">
                      <a16:colId xmlns:a16="http://schemas.microsoft.com/office/drawing/2014/main" val="942608416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2730130012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1162056085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795280063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3256428300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1573709619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2098963254"/>
                    </a:ext>
                  </a:extLst>
                </a:gridCol>
                <a:gridCol w="738520">
                  <a:extLst>
                    <a:ext uri="{9D8B030D-6E8A-4147-A177-3AD203B41FA5}">
                      <a16:colId xmlns:a16="http://schemas.microsoft.com/office/drawing/2014/main" val="3138050176"/>
                    </a:ext>
                  </a:extLst>
                </a:gridCol>
              </a:tblGrid>
              <a:tr h="788056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effectLst/>
                        </a:rPr>
                        <a:t>Название товара</a:t>
                      </a:r>
                      <a:endParaRPr lang="ru-RU" sz="900" b="0" dirty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Июль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Август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Сентябрь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Среднее значение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Стандартное отклонение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Коэффициент вариативности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>
                          <a:effectLst/>
                        </a:rPr>
                        <a:t>Группа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95859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Женские платья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49 000,00  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65 000,00  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56 333,33  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8 082,90  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14,348%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X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59115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Женские блузки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27 000,00  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36 000,00  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24 500,00  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29 166,67  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6 048,42  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20,737%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Y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41783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Юбки для девочек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15 500,00  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19 500,00  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12 000,00  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15 666,67  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3 752,78  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23,954%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Y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0969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Женские юбки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42 000,00  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65 000,00  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40 000,00  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49 000,00  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13 892,44  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28,352%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Y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05109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Женские брюки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12 000,00  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23 500,00  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16 833,33  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5 965,18  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35,437%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Z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86758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Блузки для девочек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10 000,00  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10 000,00  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50,000%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Z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42784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Платья для девочек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20 000,00  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12 000,00  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35 000,00  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22 333,33  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11 676,19  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52,281%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Z</a:t>
                      </a:r>
                      <a:endParaRPr lang="en-US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1035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Брюки для девочек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11 500,00  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7 500,00  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6 833,33  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>
                          <a:effectLst/>
                        </a:rPr>
                        <a:t>5 033,22  </a:t>
                      </a: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>
                          <a:effectLst/>
                        </a:rPr>
                        <a:t>73,657%</a:t>
                      </a:r>
                      <a:endParaRPr lang="ru-RU" sz="900" b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Z</a:t>
                      </a:r>
                      <a:endParaRPr lang="en-US" sz="900" b="0" dirty="0">
                        <a:effectLst/>
                      </a:endParaRPr>
                    </a:p>
                  </a:txBody>
                  <a:tcPr marL="73255" marR="73255" marT="73255" marB="73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0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08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B7903-8700-7478-2963-E165C2F8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TB Group UI"/>
              </a:rPr>
              <a:t>Матрица </a:t>
            </a:r>
            <a:r>
              <a:rPr lang="en-US" dirty="0">
                <a:latin typeface="VTB Group UI"/>
              </a:rPr>
              <a:t>ABC/XYZ</a:t>
            </a:r>
            <a:endParaRPr lang="ru-RU" dirty="0">
              <a:latin typeface="VTB Group UI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0AEB71-8C32-E08D-199D-4565D43D11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1190" y="1725825"/>
          <a:ext cx="9729620" cy="4550938"/>
        </p:xfrm>
        <a:graphic>
          <a:graphicData uri="http://schemas.openxmlformats.org/drawingml/2006/table">
            <a:tbl>
              <a:tblPr/>
              <a:tblGrid>
                <a:gridCol w="2432405">
                  <a:extLst>
                    <a:ext uri="{9D8B030D-6E8A-4147-A177-3AD203B41FA5}">
                      <a16:colId xmlns:a16="http://schemas.microsoft.com/office/drawing/2014/main" val="113116919"/>
                    </a:ext>
                  </a:extLst>
                </a:gridCol>
                <a:gridCol w="2432405">
                  <a:extLst>
                    <a:ext uri="{9D8B030D-6E8A-4147-A177-3AD203B41FA5}">
                      <a16:colId xmlns:a16="http://schemas.microsoft.com/office/drawing/2014/main" val="2988761169"/>
                    </a:ext>
                  </a:extLst>
                </a:gridCol>
                <a:gridCol w="2432405">
                  <a:extLst>
                    <a:ext uri="{9D8B030D-6E8A-4147-A177-3AD203B41FA5}">
                      <a16:colId xmlns:a16="http://schemas.microsoft.com/office/drawing/2014/main" val="2970067687"/>
                    </a:ext>
                  </a:extLst>
                </a:gridCol>
                <a:gridCol w="2432405">
                  <a:extLst>
                    <a:ext uri="{9D8B030D-6E8A-4147-A177-3AD203B41FA5}">
                      <a16:colId xmlns:a16="http://schemas.microsoft.com/office/drawing/2014/main" val="263250155"/>
                    </a:ext>
                  </a:extLst>
                </a:gridCol>
              </a:tblGrid>
              <a:tr h="541247">
                <a:tc>
                  <a:txBody>
                    <a:bodyPr/>
                    <a:lstStyle/>
                    <a:p>
                      <a:pPr algn="ctr"/>
                      <a:r>
                        <a:rPr lang="ru-RU" sz="1700" b="1">
                          <a:effectLst/>
                        </a:rPr>
                        <a:t>Группы</a:t>
                      </a:r>
                      <a:endParaRPr lang="ru-RU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X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Y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Z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3037"/>
                  </a:ext>
                </a:extLst>
              </a:tr>
              <a:tr h="545994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Женские платья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Женские юбки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0">
                          <a:effectLst/>
                        </a:rPr>
                        <a:t> 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07887"/>
                  </a:ext>
                </a:extLst>
              </a:tr>
              <a:tr h="1994066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B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0">
                          <a:effectLst/>
                        </a:rPr>
                        <a:t> 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Женские блузки</a:t>
                      </a:r>
                    </a:p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Юбки для девочек</a:t>
                      </a:r>
                    </a:p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Женские блузки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Платья для девочек</a:t>
                      </a:r>
                    </a:p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>
                          <a:effectLst/>
                        </a:rPr>
                        <a:t>Женские брюки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69294"/>
                  </a:ext>
                </a:extLst>
              </a:tr>
              <a:tr h="1270030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C</a:t>
                      </a:r>
                      <a:endParaRPr lang="en-US" sz="1700" b="0">
                        <a:effectLst/>
                      </a:endParaRP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0">
                          <a:effectLst/>
                        </a:rPr>
                        <a:t> 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0">
                          <a:effectLst/>
                        </a:rPr>
                        <a:t> 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 dirty="0">
                          <a:effectLst/>
                        </a:rPr>
                        <a:t>Блузки для девочек</a:t>
                      </a:r>
                    </a:p>
                    <a:p>
                      <a:pPr>
                        <a:lnSpc>
                          <a:spcPts val="2250"/>
                        </a:lnSpc>
                        <a:spcBef>
                          <a:spcPts val="2250"/>
                        </a:spcBef>
                        <a:spcAft>
                          <a:spcPts val="1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700" b="0" dirty="0">
                          <a:effectLst/>
                        </a:rPr>
                        <a:t>Брюки для девочек</a:t>
                      </a:r>
                    </a:p>
                  </a:txBody>
                  <a:tcPr marL="142433" marR="142433" marT="142433" marB="142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7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5008F-E7B8-B5B3-366B-49C604B7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ABC-анализ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F779F-D233-BE43-D9EB-D6961176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 latinLnBrk="0">
              <a:buNone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ABC-анализ — </a:t>
            </a: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метод, который помогает распределить ресурсы по степени их значимости: от менее важных к более. </a:t>
            </a:r>
            <a:endParaRPr lang="ru-RU" b="0" i="0" u="none" strike="noStrike" dirty="0">
              <a:solidFill>
                <a:srgbClr val="000000"/>
              </a:solidFill>
              <a:effectLst/>
              <a:latin typeface="var(--stk-f_family)"/>
            </a:endParaRPr>
          </a:p>
        </p:txBody>
      </p:sp>
    </p:spTree>
    <p:extLst>
      <p:ext uri="{BB962C8B-B14F-4D97-AF65-F5344CB8AC3E}">
        <p14:creationId xmlns:p14="http://schemas.microsoft.com/office/powerpoint/2010/main" val="46835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53A0-1593-7655-C918-F717B5F5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FE116B-BDCF-3BC4-B181-13894E72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EBDD-3CAD-3050-FFCE-0F89AD2F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83D1E8-97FF-E0E1-BABB-BCA58B6D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16E4-A55A-64B2-4B09-21277AB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28F368-03AA-144B-E810-287C6D4DF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2F40D-22FB-33D1-96ED-BFF0463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Для чего используют</a:t>
            </a:r>
            <a:r>
              <a:rPr lang="en-US" dirty="0">
                <a:solidFill>
                  <a:srgbClr val="1E1D1D"/>
                </a:solidFill>
                <a:latin typeface="VTB Group UI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C80FF-33B7-594C-44E2-69AA11F3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1. Анализ товаров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2. Анализ поставщиков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3. Анализ клиентов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4. Анализ подразделений компании</a:t>
            </a:r>
            <a:endParaRPr lang="ru-RU" dirty="0">
              <a:solidFill>
                <a:srgbClr val="1E1D1D"/>
              </a:solidFill>
              <a:latin typeface="VTB Group UI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5. Анализ инвестиций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9482E-828C-EB16-144E-46C4CF2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XYZ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-анализ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4047A-441A-3C6C-10DF-1C42B3AC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E1D1D"/>
                </a:solidFill>
                <a:effectLst/>
                <a:latin typeface="VTB Group UI"/>
              </a:rPr>
              <a:t>XYZ-анализ — метод классификации товаров, клиентов и других объектов по важности и свойствам.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0780-A6D0-845B-4F00-707FE0A5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0F1D32E-F2C8-9A0D-2B23-2EB72E905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59" y="1284288"/>
            <a:ext cx="11744341" cy="4802187"/>
          </a:xfrm>
        </p:spPr>
      </p:pic>
    </p:spTree>
    <p:extLst>
      <p:ext uri="{BB962C8B-B14F-4D97-AF65-F5344CB8AC3E}">
        <p14:creationId xmlns:p14="http://schemas.microsoft.com/office/powerpoint/2010/main" val="6139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CF2F-6F51-0935-0093-C00CC433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5462597-E71F-30C5-B44E-5C8A5BB5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49" y="1407722"/>
            <a:ext cx="11565501" cy="4586678"/>
          </a:xfrm>
        </p:spPr>
      </p:pic>
    </p:spTree>
    <p:extLst>
      <p:ext uri="{BB962C8B-B14F-4D97-AF65-F5344CB8AC3E}">
        <p14:creationId xmlns:p14="http://schemas.microsoft.com/office/powerpoint/2010/main" val="2537351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423</Words>
  <Application>Microsoft Office PowerPoint</Application>
  <PresentationFormat>Широкоэкранный</PresentationFormat>
  <Paragraphs>191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Graphik</vt:lpstr>
      <vt:lpstr>var(--stk-f_family)</vt:lpstr>
      <vt:lpstr>VTB Group UI</vt:lpstr>
      <vt:lpstr>Arial</vt:lpstr>
      <vt:lpstr>Calibri</vt:lpstr>
      <vt:lpstr>Calibri Light</vt:lpstr>
      <vt:lpstr>Тема Office</vt:lpstr>
      <vt:lpstr>ABC/XYZ-анализ</vt:lpstr>
      <vt:lpstr>ABC-анализ</vt:lpstr>
      <vt:lpstr>Презентация PowerPoint</vt:lpstr>
      <vt:lpstr>Презентация PowerPoint</vt:lpstr>
      <vt:lpstr>Презентация PowerPoint</vt:lpstr>
      <vt:lpstr>Для чего используют:</vt:lpstr>
      <vt:lpstr>XYZ-анализ</vt:lpstr>
      <vt:lpstr>Презентация PowerPoint</vt:lpstr>
      <vt:lpstr>Презентация PowerPoint</vt:lpstr>
      <vt:lpstr>Презентация PowerPoint</vt:lpstr>
      <vt:lpstr>Для чего используют:</vt:lpstr>
      <vt:lpstr>ABC/XYZ-анализ и зачем совмещать методы исследования ABC и XYZ</vt:lpstr>
      <vt:lpstr>Как провести ABC/XYZ-анализ</vt:lpstr>
      <vt:lpstr>Переходим к XYZ-анализу</vt:lpstr>
      <vt:lpstr>Матрица ABC/XYZ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</cp:revision>
  <dcterms:created xsi:type="dcterms:W3CDTF">2024-11-21T06:55:00Z</dcterms:created>
  <dcterms:modified xsi:type="dcterms:W3CDTF">2024-11-21T07:11:45Z</dcterms:modified>
</cp:coreProperties>
</file>