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7" r:id="rId4"/>
    <p:sldId id="263" r:id="rId5"/>
    <p:sldId id="258" r:id="rId6"/>
    <p:sldId id="266" r:id="rId7"/>
    <p:sldId id="267" r:id="rId8"/>
    <p:sldId id="269" r:id="rId9"/>
    <p:sldId id="259" r:id="rId10"/>
    <p:sldId id="260" r:id="rId11"/>
    <p:sldId id="261" r:id="rId12"/>
    <p:sldId id="273" r:id="rId13"/>
    <p:sldId id="262" r:id="rId14"/>
    <p:sldId id="272" r:id="rId15"/>
    <p:sldId id="271" r:id="rId16"/>
  </p:sldIdLst>
  <p:sldSz cx="12192000" cy="6858000"/>
  <p:notesSz cx="6858000" cy="9144000"/>
  <p:custDataLst>
    <p:tags r:id="rId1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074" autoAdjust="0"/>
  </p:normalViewPr>
  <p:slideViewPr>
    <p:cSldViewPr snapToGrid="0">
      <p:cViewPr varScale="1">
        <p:scale>
          <a:sx n="54" d="100"/>
          <a:sy n="54" d="100"/>
        </p:scale>
        <p:origin x="125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076EB-0A5F-49A2-8C65-35075878B7AC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42EF0-2DC9-49CE-93BA-CC536B065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548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42EF0-2DC9-49CE-93BA-CC536B06575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200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42EF0-2DC9-49CE-93BA-CC536B06575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989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42EF0-2DC9-49CE-93BA-CC536B06575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093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42EF0-2DC9-49CE-93BA-CC536B06575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347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42EF0-2DC9-49CE-93BA-CC536B06575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218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42EF0-2DC9-49CE-93BA-CC536B06575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947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42EF0-2DC9-49CE-93BA-CC536B06575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628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42EF0-2DC9-49CE-93BA-CC536B06575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439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Есть </a:t>
            </a:r>
            <a:r>
              <a:rPr lang="en-US" dirty="0">
                <a:latin typeface="+mn-lt"/>
              </a:rPr>
              <a:t>k</a:t>
            </a:r>
            <a:r>
              <a:rPr lang="ru-RU" dirty="0">
                <a:latin typeface="+mn-lt"/>
              </a:rPr>
              <a:t> (20-30 штук) случайных величин Х, которые распределены по равномерному закону.</a:t>
            </a:r>
          </a:p>
          <a:p>
            <a:r>
              <a:rPr lang="ru-RU" dirty="0">
                <a:latin typeface="+mn-lt"/>
              </a:rPr>
              <a:t>Возьмем </a:t>
            </a:r>
            <a:r>
              <a:rPr lang="en-US" dirty="0">
                <a:latin typeface="+mn-lt"/>
              </a:rPr>
              <a:t>k</a:t>
            </a:r>
            <a:r>
              <a:rPr lang="ru-RU" dirty="0">
                <a:latin typeface="+mn-lt"/>
              </a:rPr>
              <a:t> элементов, то есть по одной реализации каждой случайной величины, получим выборку длины </a:t>
            </a:r>
            <a:r>
              <a:rPr lang="en-US" dirty="0">
                <a:latin typeface="+mn-lt"/>
              </a:rPr>
              <a:t>k.</a:t>
            </a:r>
          </a:p>
          <a:p>
            <a:r>
              <a:rPr lang="ru-RU" dirty="0">
                <a:latin typeface="+mn-lt"/>
              </a:rPr>
              <a:t>Просуммируем все элементы этой выборки и получим новую случайную величину.</a:t>
            </a:r>
          </a:p>
          <a:p>
            <a:r>
              <a:rPr lang="ru-RU" dirty="0">
                <a:latin typeface="+mn-lt"/>
              </a:rPr>
              <a:t>То есть новая случайная величина </a:t>
            </a:r>
            <a:r>
              <a:rPr lang="en-US" dirty="0">
                <a:latin typeface="+mn-lt"/>
              </a:rPr>
              <a:t>Y</a:t>
            </a:r>
            <a:r>
              <a:rPr lang="ru-RU" dirty="0">
                <a:latin typeface="+mn-lt"/>
              </a:rPr>
              <a:t> является суммой реализаций случайных величин Х.</a:t>
            </a:r>
          </a:p>
          <a:p>
            <a:endParaRPr lang="ru-RU" dirty="0">
              <a:latin typeface="+mn-lt"/>
            </a:endParaRPr>
          </a:p>
          <a:p>
            <a:r>
              <a:rPr lang="ru-RU" dirty="0">
                <a:latin typeface="+mn-lt"/>
              </a:rPr>
              <a:t>Возьмем </a:t>
            </a:r>
            <a:r>
              <a:rPr lang="en-US" dirty="0">
                <a:latin typeface="+mn-lt"/>
              </a:rPr>
              <a:t>k</a:t>
            </a:r>
            <a:r>
              <a:rPr lang="ru-RU" dirty="0">
                <a:latin typeface="+mn-lt"/>
              </a:rPr>
              <a:t> равномерных случайных величин, с количеством реализаций </a:t>
            </a:r>
            <a:r>
              <a:rPr lang="en-US" dirty="0">
                <a:latin typeface="+mn-lt"/>
              </a:rPr>
              <a:t>n.</a:t>
            </a:r>
            <a:r>
              <a:rPr lang="ru-RU" dirty="0">
                <a:latin typeface="+mn-lt"/>
              </a:rPr>
              <a:t> Найдем сумму их реализации. </a:t>
            </a:r>
          </a:p>
          <a:p>
            <a:r>
              <a:rPr lang="ru-RU" dirty="0">
                <a:latin typeface="+mn-lt"/>
              </a:rPr>
              <a:t>Тогда мы получим выборку реализаций случайной величины </a:t>
            </a:r>
            <a:r>
              <a:rPr lang="en-US" dirty="0">
                <a:latin typeface="+mn-lt"/>
              </a:rPr>
              <a:t>Y</a:t>
            </a:r>
            <a:r>
              <a:rPr lang="ru-RU" dirty="0">
                <a:latin typeface="+mn-lt"/>
              </a:rPr>
              <a:t> длины </a:t>
            </a:r>
            <a:r>
              <a:rPr lang="en-US" dirty="0">
                <a:latin typeface="+mn-lt"/>
              </a:rPr>
              <a:t>n</a:t>
            </a:r>
            <a:r>
              <a:rPr lang="ru-RU" dirty="0">
                <a:latin typeface="+mn-lt"/>
              </a:rPr>
              <a:t>. </a:t>
            </a:r>
          </a:p>
          <a:p>
            <a:endParaRPr lang="ru-RU" dirty="0">
              <a:latin typeface="+mn-lt"/>
            </a:endParaRPr>
          </a:p>
          <a:p>
            <a:r>
              <a:rPr lang="ru-RU" dirty="0">
                <a:latin typeface="+mn-lt"/>
              </a:rPr>
              <a:t>Если мы построим гистограмму новой полученной случайной величины </a:t>
            </a:r>
            <a:r>
              <a:rPr lang="en-US" dirty="0">
                <a:latin typeface="+mn-lt"/>
              </a:rPr>
              <a:t>Y,</a:t>
            </a:r>
            <a:r>
              <a:rPr lang="ru-RU" dirty="0">
                <a:latin typeface="+mn-lt"/>
              </a:rPr>
              <a:t> то ее распределение будет стремится к нормальному распределению при росте длины выборок </a:t>
            </a:r>
            <a:r>
              <a:rPr lang="en-US" dirty="0">
                <a:latin typeface="+mn-lt"/>
              </a:rPr>
              <a:t>n</a:t>
            </a:r>
            <a:r>
              <a:rPr lang="ru-RU" dirty="0">
                <a:latin typeface="+mn-lt"/>
              </a:rPr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42EF0-2DC9-49CE-93BA-CC536B06575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999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42EF0-2DC9-49CE-93BA-CC536B06575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072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42EF0-2DC9-49CE-93BA-CC536B06575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779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42EF0-2DC9-49CE-93BA-CC536B06575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930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42EF0-2DC9-49CE-93BA-CC536B06575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222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42EF0-2DC9-49CE-93BA-CC536B06575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451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42EF0-2DC9-49CE-93BA-CC536B06575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8794B-C08A-40F0-DFDE-FB6DA6CDF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8EE6D9-F127-954C-E319-5DDE602EE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3313A6-0E1B-A873-AF26-68E0D02F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699D-0912-4A6B-B1C1-596FAF38B2B7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D24F09-9BC8-9A82-766B-B7494920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6AFD7C-DAB7-082F-1DFB-EDABB2FB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32CF-F8D9-4F1D-80BC-E111F2406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25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98C6D-190F-D7F1-BFF4-19EA83AA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A1838E-2AB9-EDCC-EF84-6816EBFA8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C6D6E9-A28D-959B-DF28-956CC2A9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699D-0912-4A6B-B1C1-596FAF38B2B7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BE5261-1B25-1CEA-ECDC-4597773D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72878D-3F76-67DD-61B3-A20ADB5B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32CF-F8D9-4F1D-80BC-E111F2406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15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E69A7F-4DCD-02BB-F060-E83D1A93D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BCD2BA-B348-E2CB-786A-40774D362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F1E224-72A9-D92F-3E69-EB5B56B6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699D-0912-4A6B-B1C1-596FAF38B2B7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BACE71-6D2C-1ED2-B745-13FA3AC2C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FA7E8B-81B1-3E55-19B9-9550A933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32CF-F8D9-4F1D-80BC-E111F2406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97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C1A23-B98F-5745-426D-815FCB24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93AD3B-33A4-180C-C083-237D6120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C92CBD-DDB8-7630-50B1-03B936FF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699D-0912-4A6B-B1C1-596FAF38B2B7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B5637B-70AE-3948-8291-1FF49339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E088B7-38CD-4813-A3C7-939BF3F7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32CF-F8D9-4F1D-80BC-E111F2406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48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561FF-02B1-FD74-7CAC-5D4942A6C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073E97-19DE-8DD4-84B3-46AB5C473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1162E6-F332-4634-25AE-85EF36755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699D-0912-4A6B-B1C1-596FAF38B2B7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7790E9-14F0-CB67-6DC0-E82C149E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37944D-FDB7-FF22-0454-9DA7A721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32CF-F8D9-4F1D-80BC-E111F2406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40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4663A-AC2D-4FB5-4036-7419D1F7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1D04D3-3C90-1C94-9815-DF986D7E0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EC84B8-4A46-38C2-9CC8-6C153999D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D0DED0-17D7-F682-5DF3-CDCA3628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699D-0912-4A6B-B1C1-596FAF38B2B7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FA4FBB-8BDA-2FDC-B9CB-85983A6C6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F237ED-7A5F-5AE5-1F81-2B6B0907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32CF-F8D9-4F1D-80BC-E111F2406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91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31BD7-3185-AD4A-81E0-7B2FACD7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82F5AE-4D7A-F997-9E75-96D3C62D9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505F2D-1CF5-60B1-2754-04242F898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C6C944-A49F-063D-261A-6CF766724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5B914B-54EF-1561-8A91-5958E9E94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E45FA98-8503-1B10-E37A-586B02E5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699D-0912-4A6B-B1C1-596FAF38B2B7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7F0EA7D-C5A2-B432-4A9D-49D1AA25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38AD2BA-BFF5-3CE4-DB29-EB3EA8AB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32CF-F8D9-4F1D-80BC-E111F2406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59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4D8E1-1440-2B8F-5CA0-6435374E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35C838-44E6-5820-136A-95577BB1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699D-0912-4A6B-B1C1-596FAF38B2B7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CE839E2-D988-A76F-5B47-3E2F8A19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2592DA-B5B6-9028-2DD0-F6D88913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32CF-F8D9-4F1D-80BC-E111F2406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99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F253FB1-41E6-3DDE-895B-4FA1CFD3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699D-0912-4A6B-B1C1-596FAF38B2B7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6D4BE60-33E6-2EDC-8ECC-06BFD6B3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60BAF1-A0AB-1985-2329-0B31E6DD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32CF-F8D9-4F1D-80BC-E111F2406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08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E9355-8BA0-C31F-195B-CEB1285B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7463E9-40FF-8CD1-4D41-CDFD6142C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77E744F-3E81-B0D8-8115-7334EE3A8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AAA85F-3613-73E1-5E67-128363AF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699D-0912-4A6B-B1C1-596FAF38B2B7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B2162E-CE1C-4780-4900-2CF4C983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29674F-CD38-CF9E-ED35-E864A3E6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32CF-F8D9-4F1D-80BC-E111F2406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49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CD6A44-8749-9266-B99E-6088EFAE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876C400-E35B-261E-8F96-2E8D8205F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BFE97A-5800-59BD-F21A-7EFFC0E00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F69DB2-3940-D53F-1058-BE55BB37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699D-0912-4A6B-B1C1-596FAF38B2B7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A53966-2B4C-16C0-5493-FD32F5F3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12E319-273C-60E4-3B1D-096B0565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32CF-F8D9-4F1D-80BC-E111F2406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21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0CBB1B-23A0-43CC-CC16-0F1370BF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FFCF89-3BC5-CD7D-297C-96835C38F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7305E5-FEA7-8002-9B45-1A314E74F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D699D-0912-4A6B-B1C1-596FAF38B2B7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3C231E-2781-E6DF-D174-37B09B627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4EDE96-2645-88B7-47A8-8C3BEB473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A32CF-F8D9-4F1D-80BC-E111F2406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52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0F765-B7AB-6A78-3CEF-1067DAEDA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Генерация распределений. </a:t>
            </a:r>
            <a:br>
              <a:rPr lang="ru-RU" dirty="0"/>
            </a:br>
            <a:r>
              <a:rPr lang="ru-RU" dirty="0"/>
              <a:t>Проверка определений известных распределений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856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9F0007-332F-5FA6-A485-860A427A4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80" y="1772175"/>
            <a:ext cx="5344509" cy="3907625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9EA15DD-BAAB-E88D-1383-43DE8BC9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515600" cy="772511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 Пример</a:t>
            </a:r>
            <a:br>
              <a:rPr lang="en-US" sz="3600" dirty="0"/>
            </a:br>
            <a:r>
              <a:rPr lang="ru-RU" sz="2400" dirty="0"/>
              <a:t>  </a:t>
            </a:r>
            <a:r>
              <a:rPr lang="ru-RU" sz="2400" u="sng" dirty="0"/>
              <a:t>Нормальное распределение</a:t>
            </a:r>
            <a:endParaRPr lang="ru-RU" sz="3600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6A1DE-6967-CA05-8931-EF82D553B9F2}"/>
              </a:ext>
            </a:extLst>
          </p:cNvPr>
          <p:cNvSpPr txBox="1"/>
          <p:nvPr/>
        </p:nvSpPr>
        <p:spPr>
          <a:xfrm>
            <a:off x="149772" y="772510"/>
            <a:ext cx="11627070" cy="879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Для получившейся выборки построить гистограмму, визуализировать на гистограмме теоретическую плотность нормального распределения по несмещенным точечным оценкам.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8A03846-D798-EAAD-0486-E3FE125E7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0554" y="1772175"/>
            <a:ext cx="5468336" cy="39454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CE58CA-0C69-E9F6-E97C-4C1CA9A4FF83}"/>
              </a:ext>
            </a:extLst>
          </p:cNvPr>
          <p:cNvSpPr txBox="1"/>
          <p:nvPr/>
        </p:nvSpPr>
        <p:spPr>
          <a:xfrm>
            <a:off x="5711110" y="3463160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или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16CC51-402C-EAA8-EFF8-8348C2071E70}"/>
                  </a:ext>
                </a:extLst>
              </p:cNvPr>
              <p:cNvSpPr txBox="1"/>
              <p:nvPr/>
            </p:nvSpPr>
            <p:spPr>
              <a:xfrm>
                <a:off x="786304" y="5900824"/>
                <a:ext cx="106193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Провести тест на нормальное распределение с помощью критерия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-Пирсона и методом анаморфоз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16CC51-402C-EAA8-EFF8-8348C2071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04" y="5900824"/>
                <a:ext cx="10619392" cy="369332"/>
              </a:xfrm>
              <a:prstGeom prst="rect">
                <a:avLst/>
              </a:prstGeom>
              <a:blipFill>
                <a:blip r:embed="rId6"/>
                <a:stretch>
                  <a:fillRect l="-517" t="-9836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62313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CA74137-A4CC-6A2C-6A41-1622FDCD6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515600" cy="772511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 Пример</a:t>
            </a:r>
            <a:br>
              <a:rPr lang="en-US" sz="3600" dirty="0"/>
            </a:br>
            <a:r>
              <a:rPr lang="ru-RU" sz="2400" dirty="0"/>
              <a:t>  </a:t>
            </a:r>
            <a:r>
              <a:rPr lang="ru-RU" sz="2400" u="sng" dirty="0"/>
              <a:t>Распределение Пирсона</a:t>
            </a:r>
            <a:endParaRPr lang="ru-RU" sz="3600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3FF048-E030-CE36-065F-2CA7B932C510}"/>
              </a:ext>
            </a:extLst>
          </p:cNvPr>
          <p:cNvSpPr txBox="1"/>
          <p:nvPr/>
        </p:nvSpPr>
        <p:spPr>
          <a:xfrm>
            <a:off x="189184" y="957798"/>
            <a:ext cx="7588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Возьмем </a:t>
            </a:r>
            <a:r>
              <a:rPr lang="en-US" dirty="0"/>
              <a:t>k = </a:t>
            </a:r>
            <a:r>
              <a:rPr lang="ru-RU" dirty="0"/>
              <a:t>1, </a:t>
            </a:r>
            <a:r>
              <a:rPr lang="en-US" dirty="0"/>
              <a:t>3</a:t>
            </a:r>
            <a:r>
              <a:rPr lang="ru-RU" dirty="0"/>
              <a:t>, </a:t>
            </a:r>
            <a:r>
              <a:rPr lang="en-US" dirty="0"/>
              <a:t>10</a:t>
            </a:r>
            <a:r>
              <a:rPr lang="ru-RU" dirty="0"/>
              <a:t> реализаций стандартной нормальной случайной величины из 1000 элементов</a:t>
            </a:r>
          </a:p>
          <a:p>
            <a:r>
              <a:rPr lang="ru-RU" dirty="0"/>
              <a:t>Находим сумму квадратов случайных величин, строим гистограмму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51AAA1-C719-B304-34A7-00E1703DE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51" y="2536349"/>
            <a:ext cx="5249575" cy="38565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AACA9E-2BD8-9A4F-3E53-9420100214BA}"/>
              </a:ext>
            </a:extLst>
          </p:cNvPr>
          <p:cNvSpPr txBox="1"/>
          <p:nvPr/>
        </p:nvSpPr>
        <p:spPr>
          <a:xfrm>
            <a:off x="1294732" y="2260857"/>
            <a:ext cx="45562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u="sng" dirty="0"/>
              <a:t>3</a:t>
            </a:r>
            <a:r>
              <a:rPr lang="en-US" sz="1600" u="sng" dirty="0"/>
              <a:t> </a:t>
            </a:r>
            <a:r>
              <a:rPr lang="ru-RU" sz="1600" u="sng" dirty="0"/>
              <a:t>реализации стандартной нормальной величины 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0E23F9B-A033-5046-865D-530321C01077}"/>
              </a:ext>
            </a:extLst>
          </p:cNvPr>
          <p:cNvGrpSpPr/>
          <p:nvPr/>
        </p:nvGrpSpPr>
        <p:grpSpPr>
          <a:xfrm>
            <a:off x="8223387" y="47704"/>
            <a:ext cx="3089585" cy="6762591"/>
            <a:chOff x="7426015" y="603713"/>
            <a:chExt cx="3089585" cy="6762591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47F3E95-C4DE-E46B-F138-8C4971CC4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26015" y="2861327"/>
              <a:ext cx="3089585" cy="2242644"/>
            </a:xfrm>
            <a:prstGeom prst="rect">
              <a:avLst/>
            </a:prstGeom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F485DBB6-0366-72E5-775B-B00533FBC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99587" y="603713"/>
              <a:ext cx="3016013" cy="2257614"/>
            </a:xfrm>
            <a:prstGeom prst="rect">
              <a:avLst/>
            </a:prstGeom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EBEBCBD9-25CE-D8D2-280C-6B4C4B63F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26015" y="5103971"/>
              <a:ext cx="3089585" cy="2262333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454CED9-4D37-343B-603F-01D18C6184E0}"/>
              </a:ext>
            </a:extLst>
          </p:cNvPr>
          <p:cNvSpPr txBox="1"/>
          <p:nvPr/>
        </p:nvSpPr>
        <p:spPr>
          <a:xfrm>
            <a:off x="7454817" y="991845"/>
            <a:ext cx="645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 = </a:t>
            </a:r>
            <a:r>
              <a:rPr lang="ru-RU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EC1FF1-4268-A6D5-4711-B7DBED72FC72}"/>
              </a:ext>
            </a:extLst>
          </p:cNvPr>
          <p:cNvSpPr txBox="1"/>
          <p:nvPr/>
        </p:nvSpPr>
        <p:spPr>
          <a:xfrm>
            <a:off x="7431647" y="3243153"/>
            <a:ext cx="692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 = 3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746643-3976-CFA3-4120-AF6F43BDEB08}"/>
              </a:ext>
            </a:extLst>
          </p:cNvPr>
          <p:cNvSpPr txBox="1"/>
          <p:nvPr/>
        </p:nvSpPr>
        <p:spPr>
          <a:xfrm>
            <a:off x="7370378" y="5496823"/>
            <a:ext cx="814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 = </a:t>
            </a:r>
            <a:r>
              <a:rPr lang="ru-RU" dirty="0"/>
              <a:t>1</a:t>
            </a:r>
            <a:r>
              <a:rPr lang="en-US" dirty="0"/>
              <a:t>0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8918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6733F-347E-D448-9D8F-802BF0D7F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301655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Графический способ проверки на соответствие распределению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2692EA-801A-66BF-2E1C-D50D667C4156}"/>
                  </a:ext>
                </a:extLst>
              </p:cNvPr>
              <p:cNvSpPr txBox="1"/>
              <p:nvPr/>
            </p:nvSpPr>
            <p:spPr>
              <a:xfrm>
                <a:off x="910459" y="5817476"/>
                <a:ext cx="18247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800">
                          <a:latin typeface="Cambria Math" panose="02040503050406030204" pitchFamily="18" charset="0"/>
                        </a:rPr>
                        <m:t>0.991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2692EA-801A-66BF-2E1C-D50D667C4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59" y="5817476"/>
                <a:ext cx="18247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D2C75FC-33A1-6067-D0BC-7074F5875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803" y="1191556"/>
            <a:ext cx="5650394" cy="539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36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9168595-711E-915E-3584-024EF4832F09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0515600" cy="772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/>
              <a:t> Пример</a:t>
            </a:r>
            <a:br>
              <a:rPr lang="en-US" sz="3600" dirty="0"/>
            </a:br>
            <a:r>
              <a:rPr lang="ru-RU" sz="2400" dirty="0"/>
              <a:t>  </a:t>
            </a:r>
            <a:r>
              <a:rPr lang="ru-RU" sz="2400" u="sng" dirty="0"/>
              <a:t>Распределение Фишера</a:t>
            </a:r>
            <a:endParaRPr lang="ru-RU" sz="3600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44697-C82A-8F57-F0E2-35D8586B649F}"/>
              </a:ext>
            </a:extLst>
          </p:cNvPr>
          <p:cNvSpPr txBox="1"/>
          <p:nvPr/>
        </p:nvSpPr>
        <p:spPr>
          <a:xfrm>
            <a:off x="189184" y="865154"/>
            <a:ext cx="7367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Возьмем 2 реализации случайных величин</a:t>
            </a:r>
            <a:r>
              <a:rPr lang="en-US" dirty="0"/>
              <a:t>, </a:t>
            </a:r>
            <a:r>
              <a:rPr lang="ru-RU" dirty="0"/>
              <a:t>распределенных по </a:t>
            </a:r>
            <a:r>
              <a:rPr lang="ru-RU" sz="1800" dirty="0"/>
              <a:t>𝜒</a:t>
            </a:r>
            <a:r>
              <a:rPr lang="ru-RU" sz="1800" dirty="0">
                <a:solidFill>
                  <a:schemeClr val="tx1"/>
                </a:solidFill>
              </a:rPr>
              <a:t>2-распределению со степенями свободы</a:t>
            </a:r>
            <a:r>
              <a:rPr lang="ru-RU" dirty="0"/>
              <a:t> </a:t>
            </a:r>
            <a:r>
              <a:rPr lang="en-US" dirty="0"/>
              <a:t>d1 = </a:t>
            </a:r>
            <a:r>
              <a:rPr lang="ru-RU" sz="1800" dirty="0">
                <a:solidFill>
                  <a:schemeClr val="tx1"/>
                </a:solidFill>
              </a:rPr>
              <a:t>5 и </a:t>
            </a:r>
            <a:r>
              <a:rPr lang="en-US" sz="1800" dirty="0">
                <a:solidFill>
                  <a:schemeClr val="tx1"/>
                </a:solidFill>
              </a:rPr>
              <a:t>d2 = </a:t>
            </a:r>
            <a:r>
              <a:rPr lang="ru-RU" sz="1800" dirty="0">
                <a:solidFill>
                  <a:schemeClr val="tx1"/>
                </a:solidFill>
              </a:rPr>
              <a:t>10. Длины выборок равны 1000</a:t>
            </a:r>
            <a:r>
              <a:rPr lang="en-US" dirty="0"/>
              <a:t>. </a:t>
            </a:r>
            <a:r>
              <a:rPr lang="ru-RU" dirty="0"/>
              <a:t>По определению построим распределение Фишера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5F074C-E3B1-C310-AC8C-1BFF43BB6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225" y="1788484"/>
            <a:ext cx="3385473" cy="249630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8DD2AB2-F3F7-2FA8-F5EB-6CF5A09ECB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57" y="4284787"/>
            <a:ext cx="3385472" cy="24747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4CB536-B58D-751D-890C-10A1BC984151}"/>
              </a:ext>
            </a:extLst>
          </p:cNvPr>
          <p:cNvSpPr txBox="1"/>
          <p:nvPr/>
        </p:nvSpPr>
        <p:spPr>
          <a:xfrm>
            <a:off x="4355266" y="2851969"/>
            <a:ext cx="825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d1 = </a:t>
            </a:r>
            <a:r>
              <a:rPr lang="ru-RU" sz="1800" dirty="0">
                <a:solidFill>
                  <a:schemeClr val="tx1"/>
                </a:solidFill>
              </a:rPr>
              <a:t>5 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578772-EC20-4285-1A81-0B9A54C39590}"/>
              </a:ext>
            </a:extLst>
          </p:cNvPr>
          <p:cNvSpPr txBox="1"/>
          <p:nvPr/>
        </p:nvSpPr>
        <p:spPr>
          <a:xfrm>
            <a:off x="4355266" y="5337493"/>
            <a:ext cx="924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  <a:r>
              <a:rPr lang="ru-RU" dirty="0"/>
              <a:t>2</a:t>
            </a:r>
            <a:r>
              <a:rPr lang="en-US" dirty="0"/>
              <a:t> = </a:t>
            </a:r>
            <a:r>
              <a:rPr lang="ru-RU" dirty="0"/>
              <a:t>10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endParaRPr lang="ru-RU" dirty="0"/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64A526A4-F675-A4A7-A5EC-D9A2F99D6542}"/>
              </a:ext>
            </a:extLst>
          </p:cNvPr>
          <p:cNvGrpSpPr/>
          <p:nvPr/>
        </p:nvGrpSpPr>
        <p:grpSpPr>
          <a:xfrm>
            <a:off x="7732388" y="91304"/>
            <a:ext cx="3018161" cy="6684133"/>
            <a:chOff x="7732388" y="91304"/>
            <a:chExt cx="3018161" cy="6684133"/>
          </a:xfrm>
        </p:grpSpPr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ADCE3973-5DA9-2BC4-554E-78277ACD6C73}"/>
                </a:ext>
              </a:extLst>
            </p:cNvPr>
            <p:cNvGrpSpPr/>
            <p:nvPr/>
          </p:nvGrpSpPr>
          <p:grpSpPr>
            <a:xfrm>
              <a:off x="7732388" y="2301867"/>
              <a:ext cx="3018161" cy="4473570"/>
              <a:chOff x="8536429" y="2284066"/>
              <a:chExt cx="3018161" cy="4473570"/>
            </a:xfrm>
          </p:grpSpPr>
          <p:pic>
            <p:nvPicPr>
              <p:cNvPr id="16" name="Рисунок 15">
                <a:extLst>
                  <a:ext uri="{FF2B5EF4-FFF2-40B4-BE49-F238E27FC236}">
                    <a16:creationId xmlns:a16="http://schemas.microsoft.com/office/drawing/2014/main" id="{4B3C5854-547D-465F-6AB4-1DD88EBD5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44781" y="2284066"/>
                <a:ext cx="3009809" cy="2236785"/>
              </a:xfrm>
              <a:prstGeom prst="rect">
                <a:avLst/>
              </a:prstGeom>
            </p:spPr>
          </p:pic>
          <p:pic>
            <p:nvPicPr>
              <p:cNvPr id="18" name="Рисунок 17">
                <a:extLst>
                  <a:ext uri="{FF2B5EF4-FFF2-40B4-BE49-F238E27FC236}">
                    <a16:creationId xmlns:a16="http://schemas.microsoft.com/office/drawing/2014/main" id="{8C688A3D-2BF2-A566-2716-C52F50C1B4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36429" y="4520851"/>
                <a:ext cx="3018161" cy="2236785"/>
              </a:xfrm>
              <a:prstGeom prst="rect">
                <a:avLst/>
              </a:prstGeom>
            </p:spPr>
          </p:pic>
        </p:grpSp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62E49190-258E-0BC1-42B3-4AF58D463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32388" y="91304"/>
              <a:ext cx="3014576" cy="221930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827359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E972447-1F12-201B-F78D-C359268B1E97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0515600" cy="772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/>
              <a:t> Пример</a:t>
            </a:r>
            <a:br>
              <a:rPr lang="en-US" sz="3600" dirty="0"/>
            </a:br>
            <a:r>
              <a:rPr lang="ru-RU" sz="2400" dirty="0"/>
              <a:t>  </a:t>
            </a:r>
            <a:r>
              <a:rPr lang="ru-RU" sz="2400" u="sng" dirty="0"/>
              <a:t>Распределение Стьюдента</a:t>
            </a:r>
            <a:endParaRPr lang="ru-RU" sz="36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5BD736-943D-0711-6E82-AA0AF4BFC043}"/>
              </a:ext>
            </a:extLst>
          </p:cNvPr>
          <p:cNvSpPr txBox="1"/>
          <p:nvPr/>
        </p:nvSpPr>
        <p:spPr>
          <a:xfrm>
            <a:off x="6575309" y="1489490"/>
            <a:ext cx="8250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k = 3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endParaRPr lang="ru-R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67BD97-4386-1DD8-1F4B-F9A74E4DF8AE}"/>
              </a:ext>
            </a:extLst>
          </p:cNvPr>
          <p:cNvSpPr txBox="1"/>
          <p:nvPr/>
        </p:nvSpPr>
        <p:spPr>
          <a:xfrm>
            <a:off x="6575309" y="4822856"/>
            <a:ext cx="8250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k = 8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009C0-BCA1-19A3-13D0-0AD15197C53F}"/>
              </a:ext>
            </a:extLst>
          </p:cNvPr>
          <p:cNvSpPr txBox="1"/>
          <p:nvPr/>
        </p:nvSpPr>
        <p:spPr>
          <a:xfrm>
            <a:off x="157535" y="1023352"/>
            <a:ext cx="65663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Возьмем </a:t>
            </a:r>
            <a:r>
              <a:rPr lang="en-US" sz="2000" dirty="0"/>
              <a:t>3</a:t>
            </a:r>
            <a:r>
              <a:rPr lang="ru-RU" sz="2000" dirty="0"/>
              <a:t> реализации случайных величин</a:t>
            </a:r>
            <a:r>
              <a:rPr lang="en-US" sz="2000" dirty="0"/>
              <a:t>, </a:t>
            </a:r>
            <a:r>
              <a:rPr lang="ru-RU" sz="2000" dirty="0"/>
              <a:t>распределенных по стандартному нормальному распределению</a:t>
            </a:r>
            <a:r>
              <a:rPr lang="ru-RU" sz="2000" dirty="0">
                <a:solidFill>
                  <a:schemeClr val="tx1"/>
                </a:solidFill>
              </a:rPr>
              <a:t>. Длины выборок равны </a:t>
            </a:r>
            <a:r>
              <a:rPr lang="ru-RU" sz="2000" dirty="0"/>
              <a:t>500</a:t>
            </a:r>
            <a:r>
              <a:rPr lang="en-US" sz="2000" dirty="0"/>
              <a:t>. </a:t>
            </a:r>
            <a:r>
              <a:rPr lang="ru-RU" sz="2000" dirty="0"/>
              <a:t>По определению построим распределение Стьюдента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14E5039-F44E-2273-AE94-E261A6B97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987" y="133350"/>
            <a:ext cx="4481285" cy="317394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7A627B1-CDAF-8058-3375-A8738F335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371" y="3466716"/>
            <a:ext cx="4513901" cy="317394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789C534-811B-F4C4-6B62-3BC237209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021" y="2643800"/>
            <a:ext cx="5131365" cy="38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52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7E58E-E1E1-2BA6-6BCA-C45A3921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93834"/>
          </a:xfrm>
        </p:spPr>
        <p:txBody>
          <a:bodyPr>
            <a:noAutofit/>
          </a:bodyPr>
          <a:lstStyle/>
          <a:p>
            <a:r>
              <a:rPr lang="ru-RU" sz="3600" dirty="0"/>
              <a:t>  Структура отчета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678F7E-4EE2-7A44-A29F-6106783AE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21" y="788276"/>
            <a:ext cx="11027979" cy="538868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sz="2400" b="1" dirty="0"/>
              <a:t>4.1 Постановка задачи</a:t>
            </a:r>
          </a:p>
          <a:p>
            <a:pPr>
              <a:lnSpc>
                <a:spcPct val="100000"/>
              </a:lnSpc>
            </a:pPr>
            <a:r>
              <a:rPr lang="ru-RU" sz="2400" b="1" dirty="0"/>
              <a:t>4.2 Ход выполнения работы</a:t>
            </a:r>
          </a:p>
          <a:p>
            <a:pPr>
              <a:lnSpc>
                <a:spcPct val="100000"/>
              </a:lnSpc>
            </a:pPr>
            <a:r>
              <a:rPr lang="ru-RU" sz="2400" b="1" dirty="0"/>
              <a:t>4.2.1 Генерация выборки распределения</a:t>
            </a:r>
            <a:r>
              <a:rPr lang="en-US" sz="2400" b="1" dirty="0"/>
              <a:t> </a:t>
            </a:r>
            <a:r>
              <a:rPr lang="ru-RU" sz="2400" b="1" dirty="0"/>
              <a:t>Гаусса </a:t>
            </a:r>
            <a:r>
              <a:rPr lang="ru-RU" sz="2400" dirty="0"/>
              <a:t>(определение, формулы, пример сгенерированной выборки, полученные распределения при разных </a:t>
            </a:r>
            <a:r>
              <a:rPr lang="en-US" sz="2400" dirty="0"/>
              <a:t>k</a:t>
            </a:r>
            <a:r>
              <a:rPr lang="ru-RU" sz="2400" dirty="0"/>
              <a:t> (1</a:t>
            </a:r>
            <a:r>
              <a:rPr lang="en-US" sz="2400" dirty="0"/>
              <a:t>,</a:t>
            </a:r>
            <a:r>
              <a:rPr lang="ru-RU" sz="2400" dirty="0"/>
              <a:t>2</a:t>
            </a:r>
            <a:r>
              <a:rPr lang="en-US" sz="2400" dirty="0"/>
              <a:t>,</a:t>
            </a:r>
            <a:r>
              <a:rPr lang="ru-RU" sz="2400" dirty="0"/>
              <a:t>5)</a:t>
            </a:r>
            <a:r>
              <a:rPr lang="en-US" sz="2400" dirty="0"/>
              <a:t>,</a:t>
            </a:r>
            <a:r>
              <a:rPr lang="ru-RU" sz="2400" dirty="0"/>
              <a:t> сформулированные гипотезы, анаморфоза и критерий Пирсона</a:t>
            </a:r>
            <a:r>
              <a:rPr lang="en-US" sz="2400" dirty="0"/>
              <a:t> </a:t>
            </a:r>
            <a:r>
              <a:rPr lang="ru-RU" sz="2400" dirty="0"/>
              <a:t>для каждого)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ru-RU" sz="2400" b="1" dirty="0"/>
              <a:t>4.2.2 Генерация выборки распределения Пирсона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ru-RU" sz="2400" dirty="0"/>
              <a:t>определение, формулы, пример сгенерированной выборки</a:t>
            </a:r>
            <a:r>
              <a:rPr lang="en-US" sz="2400" dirty="0"/>
              <a:t>,</a:t>
            </a:r>
            <a:r>
              <a:rPr lang="ru-RU" sz="2400" dirty="0"/>
              <a:t> сформулированные гипотезы, критерий Пирсона</a:t>
            </a:r>
            <a:r>
              <a:rPr lang="en-US" sz="2400" dirty="0"/>
              <a:t>,</a:t>
            </a:r>
            <a:r>
              <a:rPr lang="ru-RU" sz="2400" dirty="0"/>
              <a:t>также можно использовать для проверки </a:t>
            </a:r>
            <a:r>
              <a:rPr lang="en-US" sz="2400" dirty="0"/>
              <a:t>q-q</a:t>
            </a:r>
            <a:r>
              <a:rPr lang="ru-RU" sz="2400" dirty="0"/>
              <a:t> </a:t>
            </a:r>
            <a:r>
              <a:rPr lang="en-US" sz="2400" dirty="0"/>
              <a:t>plot </a:t>
            </a:r>
            <a:r>
              <a:rPr lang="ru-RU" sz="2400" dirty="0"/>
              <a:t>и найти коэффициент детерминации</a:t>
            </a:r>
            <a:r>
              <a:rPr lang="en-US" sz="2400" dirty="0"/>
              <a:t>)</a:t>
            </a:r>
            <a:endParaRPr lang="ru-RU" sz="2400" b="1" dirty="0"/>
          </a:p>
          <a:p>
            <a:pPr>
              <a:lnSpc>
                <a:spcPct val="100000"/>
              </a:lnSpc>
            </a:pPr>
            <a:r>
              <a:rPr lang="ru-RU" sz="2400" b="1" dirty="0"/>
              <a:t>4.2.3 Генерация выборки распределения Фишера</a:t>
            </a:r>
            <a:r>
              <a:rPr lang="ru-RU" sz="2400" dirty="0"/>
              <a:t> (как в п. 4.2.2.)</a:t>
            </a:r>
          </a:p>
          <a:p>
            <a:pPr>
              <a:lnSpc>
                <a:spcPct val="100000"/>
              </a:lnSpc>
            </a:pPr>
            <a:r>
              <a:rPr lang="ru-RU" sz="2400" b="1" dirty="0"/>
              <a:t>4.2.4 Генерация выборки распределения Стьюдента</a:t>
            </a:r>
            <a:r>
              <a:rPr lang="ru-RU" sz="2400" dirty="0"/>
              <a:t> (как в п. 4.2.2.)</a:t>
            </a:r>
            <a:endParaRPr lang="en-US" sz="2400" b="1" dirty="0"/>
          </a:p>
          <a:p>
            <a:pPr>
              <a:lnSpc>
                <a:spcPct val="100000"/>
              </a:lnSpc>
            </a:pPr>
            <a:r>
              <a:rPr lang="en-US" sz="2400" b="1" dirty="0"/>
              <a:t>4.3 </a:t>
            </a:r>
            <a:r>
              <a:rPr lang="ru-RU" sz="2400" b="1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45564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B2EAE-3C42-A81E-D12E-816786088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96552" cy="857250"/>
          </a:xfrm>
        </p:spPr>
        <p:txBody>
          <a:bodyPr>
            <a:normAutofit/>
          </a:bodyPr>
          <a:lstStyle/>
          <a:p>
            <a:r>
              <a:rPr lang="ru-RU" dirty="0"/>
              <a:t>  Центральная предельная теорема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72FA4A-DCA5-23BE-D8EC-FF29307DA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01" y="1528597"/>
            <a:ext cx="5751911" cy="45306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D11FF23-E3D0-D3F0-DB34-1480E5665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178" y="1528596"/>
            <a:ext cx="5751912" cy="45306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1B5624-5F3E-C64D-8A13-3E36C140C134}"/>
              </a:ext>
            </a:extLst>
          </p:cNvPr>
          <p:cNvSpPr txBox="1"/>
          <p:nvPr/>
        </p:nvSpPr>
        <p:spPr>
          <a:xfrm>
            <a:off x="1128482" y="1083879"/>
            <a:ext cx="3969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Среднее выборок из 30 элементов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9E646B-BA8E-62A1-07CA-71395E35FCCC}"/>
              </a:ext>
            </a:extLst>
          </p:cNvPr>
          <p:cNvSpPr txBox="1"/>
          <p:nvPr/>
        </p:nvSpPr>
        <p:spPr>
          <a:xfrm>
            <a:off x="7534325" y="1083879"/>
            <a:ext cx="4099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Среднее выборок из 500 элементов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B8C8E8-8FFE-A46F-8CB9-A2144D7EAE71}"/>
              </a:ext>
            </a:extLst>
          </p:cNvPr>
          <p:cNvSpPr txBox="1"/>
          <p:nvPr/>
        </p:nvSpPr>
        <p:spPr>
          <a:xfrm>
            <a:off x="3795548" y="701803"/>
            <a:ext cx="46009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k</a:t>
            </a:r>
            <a:r>
              <a:rPr lang="ru-RU" sz="2000" dirty="0"/>
              <a:t> – количество выборок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869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CA09A3-3C0F-F9AB-0D44-571DE8EC1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86731"/>
          </a:xfrm>
        </p:spPr>
        <p:txBody>
          <a:bodyPr>
            <a:normAutofit/>
          </a:bodyPr>
          <a:lstStyle/>
          <a:p>
            <a:r>
              <a:rPr lang="ru-RU" dirty="0"/>
              <a:t>  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A2FFD33-8C43-592A-797C-E1CE24CE39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2207" y="713014"/>
                <a:ext cx="11949793" cy="56956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1) </a:t>
                </a:r>
                <a:r>
                  <a:rPr lang="ru-RU" sz="2400" dirty="0"/>
                  <a:t>Сгенерировать выборку нормального распределения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ru-RU" sz="24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ru-RU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ru-R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ru-RU" sz="24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ru-RU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ru-RU" sz="240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2400" dirty="0">
                    <a:solidFill>
                      <a:schemeClr val="tx1"/>
                    </a:solidFill>
                  </a:rPr>
                  <a:t> </a:t>
                </a:r>
                <a:r>
                  <a:rPr lang="ru-RU" sz="2400" dirty="0"/>
                  <a:t>используя определение центральной предельной теоремы. На основе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20−30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равномерно распределенных реализаций случайных величин образовать новую выборку по определению центральной предельной теоремы.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ts val="0"/>
                  </a:spcBef>
                  <a:buAutoNum type="arabicParenR"/>
                </a:pPr>
                <a:endParaRPr lang="ru-RU" sz="2400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sz="2100" dirty="0">
                    <a:solidFill>
                      <a:schemeClr val="tx1"/>
                    </a:solidFill>
                  </a:rPr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ru-RU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1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ru-RU" sz="21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ru-RU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ru-RU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100" dirty="0">
                    <a:solidFill>
                      <a:schemeClr val="tx1"/>
                    </a:solidFill>
                  </a:rPr>
                  <a:t>, </a:t>
                </a:r>
                <a:r>
                  <a:rPr lang="ru-RU" sz="21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ru-RU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100" dirty="0">
                    <a:solidFill>
                      <a:schemeClr val="tx1"/>
                    </a:solidFill>
                  </a:rPr>
                  <a:t> – равномерно распределенная реализация случайной величины со случайными параметрами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1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sz="21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ru-RU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u-RU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sz="2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ru-RU" sz="2100" dirty="0">
                    <a:solidFill>
                      <a:schemeClr val="tx1"/>
                    </a:solidFill>
                  </a:rPr>
                  <a:t>, то ожидаемая нормально распределенная случайная величина</a:t>
                </a:r>
                <a:r>
                  <a:rPr lang="en-US" sz="21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100" dirty="0">
                    <a:solidFill>
                      <a:schemeClr val="tx1"/>
                    </a:solidFill>
                  </a:rPr>
                  <a:t>будет найдена как: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sz="21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21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1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1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ru-RU" sz="21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1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=1,2,…,</m:t>
                          </m:r>
                          <m:r>
                            <a:rPr lang="en-US" sz="2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ru-RU" sz="2400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sz="2400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1700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sz="1700" dirty="0"/>
                  <a:t>Для генерации выборок рекомендуется пользоваться встроенными в компьютерные статистические пакеты функциями генерации равномерно распределённых случайных величин, которые задаются с помощью параметров границ интервала генерации чисел 𝑎 и 𝑏. (</a:t>
                </a:r>
                <a:r>
                  <a:rPr lang="en-US" sz="1700" dirty="0" err="1"/>
                  <a:t>numpy.random.uniform</a:t>
                </a:r>
                <a:r>
                  <a:rPr lang="en-US" sz="1700" dirty="0"/>
                  <a:t>(low=0.0, high=1.0, size=None)</a:t>
                </a:r>
                <a:r>
                  <a:rPr lang="ru-RU" sz="1700" dirty="0"/>
                  <a:t>)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A2FFD33-8C43-592A-797C-E1CE24CE39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2207" y="713014"/>
                <a:ext cx="11949793" cy="5695670"/>
              </a:xfrm>
              <a:blipFill>
                <a:blip r:embed="rId4"/>
                <a:stretch>
                  <a:fillRect l="-816" t="-321" r="-459" b="-6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1852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CA09A3-3C0F-F9AB-0D44-571DE8EC1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86731"/>
          </a:xfrm>
        </p:spPr>
        <p:txBody>
          <a:bodyPr>
            <a:normAutofit/>
          </a:bodyPr>
          <a:lstStyle/>
          <a:p>
            <a:r>
              <a:rPr lang="ru-RU" dirty="0"/>
              <a:t>  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A2FFD33-8C43-592A-797C-E1CE24CE39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103" y="697247"/>
                <a:ext cx="11949793" cy="603612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2400" dirty="0"/>
                  <a:t>Для получившейся выборки построить гистограмму, визуализировать на гистограмме теоретическую плотность нормального распределения по несмещенным точечным оценкам и провести тест на нормальное распределение с помощью критерия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 dirty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24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400" dirty="0"/>
                  <a:t>-Пирсона (степени свободы рассчитывать как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df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ru-RU" sz="2400" dirty="0"/>
                  <a:t>) и методом анаморфоз.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ru-RU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2400" dirty="0"/>
                  <a:t>Определить влияние числа сгенерированных равномерно распределенных величин на итоговое качество генерации нормального распределения при помощи взятия 3 тестовых генераций при разных </a:t>
                </a:r>
                <a:r>
                  <a:rPr lang="en-US" sz="2400" i="1" dirty="0"/>
                  <a:t>k</a:t>
                </a:r>
                <a:r>
                  <a:rPr lang="en-US" sz="2400" dirty="0"/>
                  <a:t> </a:t>
                </a:r>
                <a:r>
                  <a:rPr lang="ru-RU" sz="2400" dirty="0"/>
                  <a:t>и проведения теста на распределение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A2FFD33-8C43-592A-797C-E1CE24CE39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103" y="697247"/>
                <a:ext cx="11949793" cy="6036129"/>
              </a:xfrm>
              <a:blipFill>
                <a:blip r:embed="rId4"/>
                <a:stretch>
                  <a:fillRect l="-816" r="-12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CCE85AD-45F2-C8CF-D994-B6E578681F0E}"/>
              </a:ext>
            </a:extLst>
          </p:cNvPr>
          <p:cNvSpPr txBox="1"/>
          <p:nvPr/>
        </p:nvSpPr>
        <p:spPr>
          <a:xfrm>
            <a:off x="6006662" y="6364044"/>
            <a:ext cx="6185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Для расчета </a:t>
            </a:r>
            <a:r>
              <a:rPr lang="en-US" dirty="0"/>
              <a:t>P</a:t>
            </a:r>
            <a:r>
              <a:rPr lang="ru-RU" dirty="0"/>
              <a:t> для теоретических частот </a:t>
            </a:r>
            <a:r>
              <a:rPr lang="ru-RU" dirty="0" err="1"/>
              <a:t>scipy.stats</a:t>
            </a:r>
            <a:r>
              <a:rPr lang="ru-RU" dirty="0"/>
              <a:t>.</a:t>
            </a:r>
            <a:r>
              <a:rPr lang="en-US" dirty="0"/>
              <a:t>norm</a:t>
            </a:r>
            <a:r>
              <a:rPr lang="ru-RU" dirty="0"/>
              <a:t>.</a:t>
            </a:r>
            <a:r>
              <a:rPr lang="ru-RU" dirty="0" err="1"/>
              <a:t>cdf</a:t>
            </a:r>
            <a:r>
              <a:rPr lang="en-US" dirty="0"/>
              <a:t>()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414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CA09A3-3C0F-F9AB-0D44-571DE8EC1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86731"/>
          </a:xfrm>
        </p:spPr>
        <p:txBody>
          <a:bodyPr>
            <a:normAutofit/>
          </a:bodyPr>
          <a:lstStyle/>
          <a:p>
            <a:r>
              <a:rPr lang="ru-RU" dirty="0"/>
              <a:t>  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A2FFD33-8C43-592A-797C-E1CE24CE39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9404" y="781424"/>
                <a:ext cx="11773191" cy="5649914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2200" dirty="0"/>
                  <a:t>2) Сгенерировать выборку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20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220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200" dirty="0"/>
                  <a:t>-распределения 𝑅 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ru-RU" sz="22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ru-RU" sz="2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sub>
                    </m:sSub>
                  </m:oMath>
                </a14:m>
                <a:r>
                  <a:rPr lang="ru-RU" sz="2200" dirty="0"/>
                  <a:t> используя определение распределения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2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200" dirty="0"/>
                  <a:t>. На основе 𝑍-оценок нормально распределенных случайных реализаций случайных величин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ru-RU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ru-RU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ru-RU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2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ru-RU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ru-RU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ru-RU" sz="220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ru-RU" sz="2200" dirty="0">
                    <a:solidFill>
                      <a:schemeClr val="tx1"/>
                    </a:solidFill>
                  </a:rPr>
                  <a:t> </a:t>
                </a:r>
                <a:r>
                  <a:rPr lang="ru-RU" sz="2200" dirty="0"/>
                  <a:t>образовать новую выборку по определению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2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200" dirty="0"/>
                  <a:t>-распределения: </a:t>
                </a:r>
                <a:endParaRPr lang="en-US" sz="2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ru-RU" sz="22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sSup>
                            <m:sSupPr>
                              <m:ctrlPr>
                                <a:rPr lang="ru-R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ru-RU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ru-R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ru-R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 dirty="0" smtClean="0">
                          <a:latin typeface="Cambria Math" panose="02040503050406030204" pitchFamily="18" charset="0"/>
                        </a:rPr>
                        <m:t>ⅈ=1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4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000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2200" dirty="0"/>
                  <a:t>Для получившейся выборки построить гистограмму, визуализировать на гистограмме теоретическую плотность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ru-RU" sz="22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ru-RU" sz="2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ru-RU" sz="22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200" dirty="0"/>
                  <a:t>распределения</a:t>
                </a:r>
                <a:r>
                  <a:rPr lang="en-US" sz="2200" dirty="0"/>
                  <a:t> 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df</m:t>
                    </m:r>
                    <m:r>
                      <a:rPr lang="ru-RU" sz="220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ru-RU" sz="2200" dirty="0"/>
                  <a:t> степенями свободы и провести тест на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2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-</a:t>
                </a:r>
                <a:r>
                  <a:rPr lang="ru-RU" sz="2200" dirty="0"/>
                  <a:t>распределения</a:t>
                </a:r>
                <a:r>
                  <a:rPr lang="en-US" sz="2200" dirty="0"/>
                  <a:t> </a:t>
                </a:r>
                <a:r>
                  <a:rPr lang="ru-RU" sz="2200" dirty="0"/>
                  <a:t>с помощью критерия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2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200" dirty="0"/>
                  <a:t>-Пирсона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df</m:t>
                    </m:r>
                    <m:r>
                      <a:rPr lang="ru-RU" sz="22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ru-RU" sz="220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2200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sz="2200" dirty="0"/>
                  <a:t>). 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A2FFD33-8C43-592A-797C-E1CE24CE39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404" y="781424"/>
                <a:ext cx="11773191" cy="5649914"/>
              </a:xfrm>
              <a:blipFill>
                <a:blip r:embed="rId4"/>
                <a:stretch>
                  <a:fillRect l="-673" r="-362" b="-24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96A25A5-7559-061B-A2A5-B41CB090A7A3}"/>
              </a:ext>
            </a:extLst>
          </p:cNvPr>
          <p:cNvSpPr txBox="1"/>
          <p:nvPr/>
        </p:nvSpPr>
        <p:spPr>
          <a:xfrm>
            <a:off x="6096001" y="64313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Для расчета </a:t>
            </a:r>
            <a:r>
              <a:rPr lang="en-US" dirty="0"/>
              <a:t>P</a:t>
            </a:r>
            <a:r>
              <a:rPr lang="ru-RU" dirty="0"/>
              <a:t> для теоретических частот scipy.stats.chi2.cdf</a:t>
            </a:r>
            <a:r>
              <a:rPr lang="en-US" dirty="0"/>
              <a:t>()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951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CA09A3-3C0F-F9AB-0D44-571DE8EC1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86731"/>
          </a:xfrm>
        </p:spPr>
        <p:txBody>
          <a:bodyPr>
            <a:normAutofit/>
          </a:bodyPr>
          <a:lstStyle/>
          <a:p>
            <a:r>
              <a:rPr lang="ru-RU" dirty="0"/>
              <a:t>  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A2FFD33-8C43-592A-797C-E1CE24CE39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848" y="865186"/>
                <a:ext cx="12092151" cy="5649914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2400" dirty="0"/>
                  <a:t>3</a:t>
                </a:r>
                <a:r>
                  <a:rPr lang="en-US" sz="2400" dirty="0"/>
                  <a:t>) </a:t>
                </a:r>
                <a:r>
                  <a:rPr lang="ru-RU" sz="2400" dirty="0"/>
                  <a:t>Сгенерировать выборку распределения Фишера на основе определения.</a:t>
                </a:r>
                <a:r>
                  <a:rPr lang="en-US" sz="2400" dirty="0"/>
                  <a:t> </a:t>
                </a:r>
                <a:r>
                  <a:rPr lang="ru-RU" sz="2400" dirty="0"/>
                  <a:t>На основе двух случайных </a:t>
                </a:r>
                <a:r>
                  <a:rPr lang="ru-RU" sz="2400" dirty="0">
                    <a:solidFill>
                      <a:schemeClr val="tx1"/>
                    </a:solidFill>
                  </a:rPr>
                  <a:t>реализаций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u-RU" sz="24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400" dirty="0">
                    <a:solidFill>
                      <a:schemeClr val="tx1"/>
                    </a:solidFill>
                  </a:rPr>
                  <a:t> </a:t>
                </a:r>
                <a:r>
                  <a:rPr lang="ru-RU" sz="2400" dirty="0"/>
                  <a:t>случайных величин, распределенных по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400" dirty="0">
                    <a:solidFill>
                      <a:schemeClr val="tx1"/>
                    </a:solidFill>
                  </a:rPr>
                  <a:t>-распределению со степенями свободы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400" dirty="0">
                    <a:solidFill>
                      <a:schemeClr val="tx1"/>
                    </a:solidFill>
                  </a:rPr>
                  <a:t> соответственно. Сгенерировать выборку, распределенную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ru-RU" sz="2400" dirty="0">
                    <a:solidFill>
                      <a:schemeClr val="tx1"/>
                    </a:solidFill>
                  </a:rPr>
                  <a:t>по распределению Фишера 𝑆 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>
                    <a:solidFill>
                      <a:schemeClr val="tx1"/>
                    </a:solidFill>
                  </a:rPr>
                  <a:t> в соответствии с определением: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4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ru-RU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ru-RU" sz="2400" dirty="0">
                          <a:solidFill>
                            <a:schemeClr val="tx1"/>
                          </a:solidFill>
                        </a:rPr>
                        <m:t>, 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2400" dirty="0">
                    <a:solidFill>
                      <a:schemeClr val="tx1"/>
                    </a:solidFill>
                  </a:rPr>
                  <a:t>Для получившейся выборки построить гистограмму, визуализировать на гистограмме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ru-RU" sz="2400" dirty="0">
                    <a:solidFill>
                      <a:schemeClr val="tx1"/>
                    </a:solidFill>
                  </a:rPr>
                  <a:t>теоретическую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ru-RU" sz="2400" dirty="0">
                    <a:solidFill>
                      <a:schemeClr val="tx1"/>
                    </a:solidFill>
                  </a:rPr>
                  <a:t>плотность распределения.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ru-RU" sz="2400" dirty="0">
                    <a:solidFill>
                      <a:schemeClr val="tx1"/>
                    </a:solidFill>
                  </a:rPr>
                  <a:t>Провести </a:t>
                </a:r>
                <a:r>
                  <a:rPr lang="ru-RU" sz="2400" dirty="0"/>
                  <a:t>тест на распределение Фишера с помощью критерия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400" dirty="0"/>
                  <a:t>-Пирсона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df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m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/>
                  <a:t>)</a:t>
                </a:r>
                <a:r>
                  <a:rPr lang="ru-RU" sz="2400" dirty="0"/>
                  <a:t>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A2FFD33-8C43-592A-797C-E1CE24CE39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848" y="865186"/>
                <a:ext cx="12092151" cy="5649914"/>
              </a:xfrm>
              <a:blipFill>
                <a:blip r:embed="rId4"/>
                <a:stretch>
                  <a:fillRect l="-756" r="-11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550CF14-5A87-58EC-BA8C-0681178B495D}"/>
              </a:ext>
            </a:extLst>
          </p:cNvPr>
          <p:cNvSpPr txBox="1"/>
          <p:nvPr/>
        </p:nvSpPr>
        <p:spPr>
          <a:xfrm>
            <a:off x="6006662" y="6330434"/>
            <a:ext cx="6185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Для расчета </a:t>
            </a:r>
            <a:r>
              <a:rPr lang="en-US" dirty="0"/>
              <a:t>P</a:t>
            </a:r>
            <a:r>
              <a:rPr lang="ru-RU" dirty="0"/>
              <a:t> для теоретических частот </a:t>
            </a:r>
            <a:r>
              <a:rPr lang="ru-RU" dirty="0" err="1"/>
              <a:t>scipy.stats</a:t>
            </a:r>
            <a:r>
              <a:rPr lang="ru-RU" dirty="0"/>
              <a:t>.</a:t>
            </a:r>
            <a:r>
              <a:rPr lang="en-US" dirty="0"/>
              <a:t>f</a:t>
            </a:r>
            <a:r>
              <a:rPr lang="ru-RU" dirty="0"/>
              <a:t>.</a:t>
            </a:r>
            <a:r>
              <a:rPr lang="ru-RU" dirty="0" err="1"/>
              <a:t>cdf</a:t>
            </a:r>
            <a:r>
              <a:rPr lang="en-US" dirty="0"/>
              <a:t>()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113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CA09A3-3C0F-F9AB-0D44-571DE8EC1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86731"/>
          </a:xfrm>
        </p:spPr>
        <p:txBody>
          <a:bodyPr>
            <a:normAutofit/>
          </a:bodyPr>
          <a:lstStyle/>
          <a:p>
            <a:r>
              <a:rPr lang="ru-RU" dirty="0"/>
              <a:t>  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A2FFD33-8C43-592A-797C-E1CE24CE39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8809" y="865186"/>
                <a:ext cx="11460508" cy="5649914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2400" dirty="0"/>
                  <a:t>4</a:t>
                </a:r>
                <a:r>
                  <a:rPr lang="en-US" sz="2400" dirty="0">
                    <a:solidFill>
                      <a:schemeClr val="tx1"/>
                    </a:solidFill>
                  </a:rPr>
                  <a:t>) </a:t>
                </a:r>
                <a:r>
                  <a:rPr lang="ru-RU" sz="2400" dirty="0">
                    <a:solidFill>
                      <a:schemeClr val="tx1"/>
                    </a:solidFill>
                  </a:rPr>
                  <a:t>Сгенерировать выборку t-распределения на основе определения.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ru-RU" sz="2400" dirty="0">
                    <a:solidFill>
                      <a:schemeClr val="tx1"/>
                    </a:solidFill>
                  </a:rPr>
                  <a:t>На основе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400" dirty="0">
                    <a:solidFill>
                      <a:schemeClr val="tx1"/>
                    </a:solidFill>
                  </a:rPr>
                  <a:t> ≈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24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ru-RU" sz="2400" dirty="0">
                    <a:solidFill>
                      <a:schemeClr val="tx1"/>
                    </a:solidFill>
                  </a:rPr>
                  <a:t> случайных реализаций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ru-RU" sz="2400" dirty="0">
                    <a:solidFill>
                      <a:schemeClr val="tx1"/>
                    </a:solidFill>
                  </a:rPr>
                  <a:t>случайных величин, распределенных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ru-RU" sz="2400" dirty="0">
                    <a:solidFill>
                      <a:schemeClr val="tx1"/>
                    </a:solidFill>
                  </a:rPr>
                  <a:t>по стандартному нормальному распределению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ru-RU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ru-RU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ru-R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 2,…,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400" dirty="0">
                    <a:solidFill>
                      <a:schemeClr val="tx1"/>
                    </a:solidFill>
                  </a:rPr>
                  <a:t>, сгенерировать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ru-RU" sz="2400" dirty="0">
                    <a:solidFill>
                      <a:schemeClr val="tx1"/>
                    </a:solidFill>
                  </a:rPr>
                  <a:t>выборку </a:t>
                </a:r>
                <a14:m>
                  <m:oMath xmlns:m="http://schemas.openxmlformats.org/officeDocument/2006/math">
                    <m:r>
                      <a:rPr lang="ru-RU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ru-RU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ru-R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ru-RU" sz="2400" dirty="0">
                    <a:solidFill>
                      <a:schemeClr val="tx1"/>
                    </a:solidFill>
                  </a:rPr>
                  <a:t> , распределенную по 𝑡-распределению Стьюдента с 𝑑𝑓 =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ru-RU" sz="2400" dirty="0">
                    <a:solidFill>
                      <a:schemeClr val="tx1"/>
                    </a:solidFill>
                  </a:rPr>
                  <a:t>степенями свободы в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ru-RU" sz="2400" dirty="0">
                    <a:solidFill>
                      <a:schemeClr val="tx1"/>
                    </a:solidFill>
                  </a:rPr>
                  <a:t>соответствии с определением: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ru-RU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24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ru-RU" sz="2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ru-RU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ru-RU" sz="24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ru-RU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ru-R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ru-RU" sz="2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ru-R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ru-R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A2FFD33-8C43-592A-797C-E1CE24CE39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809" y="865186"/>
                <a:ext cx="11460508" cy="5649914"/>
              </a:xfrm>
              <a:blipFill>
                <a:blip r:embed="rId4"/>
                <a:stretch>
                  <a:fillRect l="-8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39509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CA09A3-3C0F-F9AB-0D44-571DE8EC1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86731"/>
          </a:xfrm>
        </p:spPr>
        <p:txBody>
          <a:bodyPr>
            <a:normAutofit/>
          </a:bodyPr>
          <a:lstStyle/>
          <a:p>
            <a:r>
              <a:rPr lang="ru-RU" dirty="0"/>
              <a:t>  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A2FFD33-8C43-592A-797C-E1CE24CE39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8809" y="865186"/>
                <a:ext cx="11419530" cy="5649914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2400" dirty="0"/>
                  <a:t>Для получившейся выборки построить гистограмму, визуализировать на гистограмме </a:t>
                </a:r>
                <a:r>
                  <a:rPr lang="ru-RU" sz="2400" dirty="0">
                    <a:solidFill>
                      <a:schemeClr val="tx1"/>
                    </a:solidFill>
                  </a:rPr>
                  <a:t>теоретическую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ru-RU" sz="2400" dirty="0">
                    <a:solidFill>
                      <a:schemeClr val="tx1"/>
                    </a:solidFill>
                  </a:rPr>
                  <a:t>плотность </a:t>
                </a:r>
                <a14:m>
                  <m:oMath xmlns:m="http://schemas.openxmlformats.org/officeDocument/2006/math">
                    <m:r>
                      <a:rPr lang="ru-RU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ru-R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ru-RU" sz="2400" dirty="0">
                    <a:solidFill>
                      <a:schemeClr val="tx1"/>
                    </a:solidFill>
                  </a:rPr>
                  <a:t> .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ru-RU" sz="2400" dirty="0">
                    <a:solidFill>
                      <a:schemeClr val="tx1"/>
                    </a:solidFill>
                  </a:rPr>
                  <a:t>Для получившейся выборки провести тест на 𝑡-распределение Стьюдента с помощью критерия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400" dirty="0">
                    <a:solidFill>
                      <a:schemeClr val="tx1"/>
                    </a:solidFill>
                  </a:rPr>
                  <a:t>-Пирсона</a:t>
                </a:r>
                <a:r>
                  <a:rPr lang="ru-RU" sz="2400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ru-RU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ru-RU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ru-RU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2000" b="1" dirty="0"/>
                  <a:t>Для всех заданий количество генерируемых значений выборки</a:t>
                </a:r>
                <a:r>
                  <a:rPr lang="en-US" sz="2000" b="1" dirty="0"/>
                  <a:t> n</a:t>
                </a:r>
                <a:r>
                  <a:rPr lang="ru-RU" sz="2000" b="1" dirty="0"/>
                  <a:t> установить равным 5</a:t>
                </a:r>
                <a:r>
                  <a:rPr lang="en-US" sz="2000" b="1" dirty="0"/>
                  <a:t>00</a:t>
                </a:r>
                <a:r>
                  <a:rPr lang="ru-RU" sz="2000" b="1" dirty="0"/>
                  <a:t>-1000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2000" b="1" dirty="0"/>
                  <a:t>Уровень надежности для критерия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000" b="1" dirty="0"/>
                  <a:t>-Пирсона 𝛾 = 0.95.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A2FFD33-8C43-592A-797C-E1CE24CE39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809" y="865186"/>
                <a:ext cx="11419530" cy="5649914"/>
              </a:xfrm>
              <a:blipFill>
                <a:blip r:embed="rId4"/>
                <a:stretch>
                  <a:fillRect l="-854" r="-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15DB7AD-76ED-F646-505B-ADA26659229A}"/>
              </a:ext>
            </a:extLst>
          </p:cNvPr>
          <p:cNvSpPr txBox="1"/>
          <p:nvPr/>
        </p:nvSpPr>
        <p:spPr>
          <a:xfrm>
            <a:off x="6477000" y="2720709"/>
            <a:ext cx="571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Для расчета </a:t>
            </a:r>
            <a:r>
              <a:rPr lang="en-US" dirty="0"/>
              <a:t>P</a:t>
            </a:r>
            <a:r>
              <a:rPr lang="ru-RU" dirty="0"/>
              <a:t> для теоретических частот </a:t>
            </a:r>
            <a:r>
              <a:rPr lang="ru-RU" dirty="0" err="1"/>
              <a:t>scipy.stats</a:t>
            </a:r>
            <a:r>
              <a:rPr lang="ru-RU" dirty="0"/>
              <a:t>.</a:t>
            </a:r>
            <a:r>
              <a:rPr lang="en-US" dirty="0"/>
              <a:t>t</a:t>
            </a:r>
            <a:r>
              <a:rPr lang="ru-RU" dirty="0"/>
              <a:t>.</a:t>
            </a:r>
            <a:r>
              <a:rPr lang="ru-RU" dirty="0" err="1"/>
              <a:t>cdf</a:t>
            </a:r>
            <a:r>
              <a:rPr lang="en-US" dirty="0"/>
              <a:t>()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928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905B5-BF17-60CF-99A6-6CE48BEAB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0515600" cy="772511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 Пример</a:t>
            </a:r>
            <a:br>
              <a:rPr lang="en-US" sz="3600" dirty="0"/>
            </a:br>
            <a:r>
              <a:rPr lang="ru-RU" sz="2400" dirty="0"/>
              <a:t>  </a:t>
            </a:r>
            <a:r>
              <a:rPr lang="ru-RU" sz="2400" u="sng" dirty="0"/>
              <a:t>Нормальное распределение</a:t>
            </a:r>
            <a:endParaRPr lang="ru-RU" sz="3600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ED64FD-2C59-FC8B-FC48-8269B45023DA}"/>
              </a:ext>
            </a:extLst>
          </p:cNvPr>
          <p:cNvSpPr txBox="1"/>
          <p:nvPr/>
        </p:nvSpPr>
        <p:spPr>
          <a:xfrm>
            <a:off x="115614" y="768960"/>
            <a:ext cx="8103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Возьмем 30 реализаций равномерной случайной величины из 1000 элементов</a:t>
            </a:r>
          </a:p>
          <a:p>
            <a:r>
              <a:rPr lang="ru-RU" dirty="0"/>
              <a:t>Находим сумму случайных величин, строим гистограмму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F59B331-ED03-E189-FE27-AAFEBC6BD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718" y="1763899"/>
            <a:ext cx="5475891" cy="393648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A19DEE0-B0B1-2D98-C4D3-EA755545E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61" y="1763899"/>
            <a:ext cx="5372710" cy="393648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7D39DC1-2F21-7CD2-4581-C2DE6FA7F877}"/>
              </a:ext>
            </a:extLst>
          </p:cNvPr>
          <p:cNvSpPr txBox="1"/>
          <p:nvPr/>
        </p:nvSpPr>
        <p:spPr>
          <a:xfrm>
            <a:off x="841192" y="1415291"/>
            <a:ext cx="4554230" cy="379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Пример 1 реализации случайной величины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551E01-5D7F-E8ED-C852-4A1B6680E9EA}"/>
              </a:ext>
            </a:extLst>
          </p:cNvPr>
          <p:cNvSpPr txBox="1"/>
          <p:nvPr/>
        </p:nvSpPr>
        <p:spPr>
          <a:xfrm>
            <a:off x="7695804" y="1415291"/>
            <a:ext cx="3549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Распределение полученных сумм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9B8FBBE-C5DC-4CD0-7408-99AE218B501B}"/>
                  </a:ext>
                </a:extLst>
              </p:cNvPr>
              <p:cNvSpPr txBox="1"/>
              <p:nvPr/>
            </p:nvSpPr>
            <p:spPr>
              <a:xfrm>
                <a:off x="6645031" y="5861069"/>
                <a:ext cx="1254318" cy="78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9B8FBBE-C5DC-4CD0-7408-99AE218B5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031" y="5861069"/>
                <a:ext cx="1254318" cy="7845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4900DAD-6777-66B9-8325-CC9235BF1546}"/>
                  </a:ext>
                </a:extLst>
              </p:cNvPr>
              <p:cNvSpPr txBox="1"/>
              <p:nvPr/>
            </p:nvSpPr>
            <p:spPr>
              <a:xfrm>
                <a:off x="8334609" y="5861069"/>
                <a:ext cx="1500667" cy="78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4900DAD-6777-66B9-8325-CC9235BF1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09" y="5861069"/>
                <a:ext cx="1500667" cy="7845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3D02FEE-F671-DF57-2FB7-FD0260819222}"/>
                  </a:ext>
                </a:extLst>
              </p:cNvPr>
              <p:cNvSpPr txBox="1"/>
              <p:nvPr/>
            </p:nvSpPr>
            <p:spPr>
              <a:xfrm>
                <a:off x="10069358" y="5700383"/>
                <a:ext cx="1570495" cy="1077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  <m:sup>
                                  <m:r>
                                    <a:rPr lang="ru-RU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3D02FEE-F671-DF57-2FB7-FD0260819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9358" y="5700383"/>
                <a:ext cx="1570495" cy="1077603"/>
              </a:xfrm>
              <a:prstGeom prst="rect">
                <a:avLst/>
              </a:prstGeom>
              <a:blipFill>
                <a:blip r:embed="rId8"/>
                <a:stretch>
                  <a:fillRect b="-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811277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1C4C49E4-39A3-4176-A0AB-EB8DE90A4AD5}"/>
  <p:tag name="ISPRING_RESOURCE_FOLDER" val="D:\MIREA\Работа\ПЗМС\Материалы к практикам\Практика 4 Генерация распределений. Проверка ЦПТ\Практика 4\"/>
  <p:tag name="ISPRING_PRESENTATION_PATH" val="D:\MIREA\Работа\ПЗМС\Материалы к практикам\Практика 4 Генерация распределений. Проверка ЦПТ\Практика 4.pptx"/>
  <p:tag name="ISPRING_PROJECT_VERSION" val="9.3"/>
  <p:tag name="ISPRING_PROJECT_FOLDER_UPDATED" val="1"/>
  <p:tag name="ISPRING_PRESENTATION_TITLE" val="Практика 4"/>
  <p:tag name="ISPRING_FIRST_PUBLISH" val="1"/>
  <p:tag name="ISPRING_LMS_API_VERSION" val="SCORM 2004 (4th edition)"/>
  <p:tag name="ISPRING_ULTRA_SCORM_COURSE_ID" val="EA6E1B09-13C7-46A2-B48C-DFB2258D0F9C"/>
  <p:tag name="ISPRING_CMI5_LAUNCH_METHOD" val="any window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SCORM_RATE_SLIDES" val="1"/>
  <p:tag name="ISPRINGCLOUDFOLDERID" val="1"/>
  <p:tag name="ISPRINGONLINEFOLDERID" val="1"/>
  <p:tag name="ISPRING_OUTPUT_FOLDER" val="[[&quot;'\uFFFD\u0002v{CD16753A-EA6C-42B3-85A2-5F57352E3948}&quot;,&quot;D:\\MIREA\\Работа\\ПЗМС\\Материалы к практикам\\Практика 4 Генерация распределений. Проверка ЦПТ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1&quot;,&quot;uploadSources&quot;:true}}"/>
  <p:tag name="ISPRING_SCORM_PASSING_SCORE" val="100.0000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A09F3F24-D66D-429F-B9FD-A21A2CD9D947}:25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FA044E7-E226-466C-9F00-2A52FC869F87}:26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20F6277-6291-4116-8C18-1CEF8096F409}:26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CB019001-5E0D-4212-9DE0-B19A4758D1C0}:26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868EAAC-77CE-41B4-972A-D97E5E29615E}:2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HAS_WEB_OBJECT" val="1"/>
  <p:tag name="GENSWF_SLIDE_UID" val="{153EE5B1-1F97-49A6-93AE-D959111A32EF}:27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2F7007A-A6B5-40DB-96E7-959D9C87AE33}:25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8728EBA-327C-45E0-A977-516B57A7B0CB}:26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5ED54D51-DDA5-421C-B546-D82DF88D5557}:25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A5BA3C0B-5865-4127-98E2-0AF1F7C18020}:26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95AD6DD9-C6E9-485A-A8C6-AF80644642E4}:26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92734DB9-1BC2-41E2-8DFB-8152E180D916}:269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4886</TotalTime>
  <Words>1063</Words>
  <Application>Microsoft Office PowerPoint</Application>
  <PresentationFormat>Широкоэкранный</PresentationFormat>
  <Paragraphs>106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Тема Office</vt:lpstr>
      <vt:lpstr>Генерация распределений.  Проверка определений известных распределений</vt:lpstr>
      <vt:lpstr>  Центральная предельная теорема</vt:lpstr>
      <vt:lpstr>  Постановка задачи</vt:lpstr>
      <vt:lpstr>  Постановка задачи</vt:lpstr>
      <vt:lpstr>  Постановка задачи</vt:lpstr>
      <vt:lpstr>  Постановка задачи</vt:lpstr>
      <vt:lpstr>  Постановка задачи</vt:lpstr>
      <vt:lpstr>  Постановка задачи</vt:lpstr>
      <vt:lpstr> Пример   Нормальное распределение</vt:lpstr>
      <vt:lpstr> Пример   Нормальное распределение</vt:lpstr>
      <vt:lpstr> Пример   Распределение Пирсона</vt:lpstr>
      <vt:lpstr>Графический способ проверки на соответствие распределению</vt:lpstr>
      <vt:lpstr>Презентация PowerPoint</vt:lpstr>
      <vt:lpstr>Презентация PowerPoint</vt:lpstr>
      <vt:lpstr>  Структура отчета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Практика 4</dc:title>
  <dc:creator>Anna Vysotskaia</dc:creator>
  <cp:lastModifiedBy>Anna Vysotskaia</cp:lastModifiedBy>
  <cp:revision>230</cp:revision>
  <dcterms:created xsi:type="dcterms:W3CDTF">2023-08-31T11:54:32Z</dcterms:created>
  <dcterms:modified xsi:type="dcterms:W3CDTF">2023-10-11T07:27:35Z</dcterms:modified>
</cp:coreProperties>
</file>