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7" r:id="rId20"/>
    <p:sldId id="275" r:id="rId21"/>
  </p:sldIdLst>
  <p:sldSz cx="12190413" cy="6859588"/>
  <p:notesSz cx="6858000" cy="9144000"/>
  <p:defaultTextStyle>
    <a:defPPr>
      <a:defRPr lang="ru-RU"/>
    </a:defPPr>
    <a:lvl1pPr marL="0" algn="l" defTabSz="1218827" rtl="0" eaLnBrk="1" latinLnBrk="0" hangingPunct="1">
      <a:defRPr sz="2400" kern="1200">
        <a:solidFill>
          <a:schemeClr val="tx1"/>
        </a:solidFill>
        <a:latin typeface="+mn-lt"/>
        <a:ea typeface="+mn-ea"/>
        <a:cs typeface="+mn-cs"/>
      </a:defRPr>
    </a:lvl1pPr>
    <a:lvl2pPr marL="609413" algn="l" defTabSz="1218827" rtl="0" eaLnBrk="1" latinLnBrk="0" hangingPunct="1">
      <a:defRPr sz="2400" kern="1200">
        <a:solidFill>
          <a:schemeClr val="tx1"/>
        </a:solidFill>
        <a:latin typeface="+mn-lt"/>
        <a:ea typeface="+mn-ea"/>
        <a:cs typeface="+mn-cs"/>
      </a:defRPr>
    </a:lvl2pPr>
    <a:lvl3pPr marL="1218827" algn="l" defTabSz="1218827" rtl="0" eaLnBrk="1" latinLnBrk="0" hangingPunct="1">
      <a:defRPr sz="2400" kern="1200">
        <a:solidFill>
          <a:schemeClr val="tx1"/>
        </a:solidFill>
        <a:latin typeface="+mn-lt"/>
        <a:ea typeface="+mn-ea"/>
        <a:cs typeface="+mn-cs"/>
      </a:defRPr>
    </a:lvl3pPr>
    <a:lvl4pPr marL="1828242" algn="l" defTabSz="1218827" rtl="0" eaLnBrk="1" latinLnBrk="0" hangingPunct="1">
      <a:defRPr sz="2400" kern="1200">
        <a:solidFill>
          <a:schemeClr val="tx1"/>
        </a:solidFill>
        <a:latin typeface="+mn-lt"/>
        <a:ea typeface="+mn-ea"/>
        <a:cs typeface="+mn-cs"/>
      </a:defRPr>
    </a:lvl4pPr>
    <a:lvl5pPr marL="2437655" algn="l" defTabSz="1218827" rtl="0" eaLnBrk="1" latinLnBrk="0" hangingPunct="1">
      <a:defRPr sz="2400" kern="1200">
        <a:solidFill>
          <a:schemeClr val="tx1"/>
        </a:solidFill>
        <a:latin typeface="+mn-lt"/>
        <a:ea typeface="+mn-ea"/>
        <a:cs typeface="+mn-cs"/>
      </a:defRPr>
    </a:lvl5pPr>
    <a:lvl6pPr marL="3047069" algn="l" defTabSz="1218827" rtl="0" eaLnBrk="1" latinLnBrk="0" hangingPunct="1">
      <a:defRPr sz="2400" kern="1200">
        <a:solidFill>
          <a:schemeClr val="tx1"/>
        </a:solidFill>
        <a:latin typeface="+mn-lt"/>
        <a:ea typeface="+mn-ea"/>
        <a:cs typeface="+mn-cs"/>
      </a:defRPr>
    </a:lvl6pPr>
    <a:lvl7pPr marL="3656482" algn="l" defTabSz="1218827" rtl="0" eaLnBrk="1" latinLnBrk="0" hangingPunct="1">
      <a:defRPr sz="2400" kern="1200">
        <a:solidFill>
          <a:schemeClr val="tx1"/>
        </a:solidFill>
        <a:latin typeface="+mn-lt"/>
        <a:ea typeface="+mn-ea"/>
        <a:cs typeface="+mn-cs"/>
      </a:defRPr>
    </a:lvl7pPr>
    <a:lvl8pPr marL="4265896" algn="l" defTabSz="1218827" rtl="0" eaLnBrk="1" latinLnBrk="0" hangingPunct="1">
      <a:defRPr sz="2400" kern="1200">
        <a:solidFill>
          <a:schemeClr val="tx1"/>
        </a:solidFill>
        <a:latin typeface="+mn-lt"/>
        <a:ea typeface="+mn-ea"/>
        <a:cs typeface="+mn-cs"/>
      </a:defRPr>
    </a:lvl8pPr>
    <a:lvl9pPr marL="4875310" algn="l" defTabSz="1218827"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13" autoAdjust="0"/>
  </p:normalViewPr>
  <p:slideViewPr>
    <p:cSldViewPr>
      <p:cViewPr>
        <p:scale>
          <a:sx n="72" d="100"/>
          <a:sy n="72" d="100"/>
        </p:scale>
        <p:origin x="-552" y="390"/>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EA5D75-65A6-45CF-B8A8-D293EE720A3B}" type="datetimeFigureOut">
              <a:rPr lang="ru-RU" smtClean="0"/>
              <a:t>25.11.2020</a:t>
            </a:fld>
            <a:endParaRPr lang="ru-RU"/>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4E936-F114-4930-902A-E5DF2A2255C6}" type="slidenum">
              <a:rPr lang="ru-RU" smtClean="0"/>
              <a:t>‹#›</a:t>
            </a:fld>
            <a:endParaRPr lang="ru-RU"/>
          </a:p>
        </p:txBody>
      </p:sp>
    </p:spTree>
    <p:extLst>
      <p:ext uri="{BB962C8B-B14F-4D97-AF65-F5344CB8AC3E}">
        <p14:creationId xmlns:p14="http://schemas.microsoft.com/office/powerpoint/2010/main" val="2123841410"/>
      </p:ext>
    </p:extLst>
  </p:cSld>
  <p:clrMap bg1="lt1" tx1="dk1" bg2="lt2" tx2="dk2" accent1="accent1" accent2="accent2" accent3="accent3" accent4="accent4" accent5="accent5" accent6="accent6" hlink="hlink" folHlink="folHlink"/>
  <p:notesStyle>
    <a:lvl1pPr marL="0" algn="l" defTabSz="1218827" rtl="0" eaLnBrk="1" latinLnBrk="0" hangingPunct="1">
      <a:defRPr sz="1600" kern="1200">
        <a:solidFill>
          <a:schemeClr val="tx1"/>
        </a:solidFill>
        <a:latin typeface="+mn-lt"/>
        <a:ea typeface="+mn-ea"/>
        <a:cs typeface="+mn-cs"/>
      </a:defRPr>
    </a:lvl1pPr>
    <a:lvl2pPr marL="609413" algn="l" defTabSz="1218827" rtl="0" eaLnBrk="1" latinLnBrk="0" hangingPunct="1">
      <a:defRPr sz="1600" kern="1200">
        <a:solidFill>
          <a:schemeClr val="tx1"/>
        </a:solidFill>
        <a:latin typeface="+mn-lt"/>
        <a:ea typeface="+mn-ea"/>
        <a:cs typeface="+mn-cs"/>
      </a:defRPr>
    </a:lvl2pPr>
    <a:lvl3pPr marL="1218827" algn="l" defTabSz="1218827" rtl="0" eaLnBrk="1" latinLnBrk="0" hangingPunct="1">
      <a:defRPr sz="1600" kern="1200">
        <a:solidFill>
          <a:schemeClr val="tx1"/>
        </a:solidFill>
        <a:latin typeface="+mn-lt"/>
        <a:ea typeface="+mn-ea"/>
        <a:cs typeface="+mn-cs"/>
      </a:defRPr>
    </a:lvl3pPr>
    <a:lvl4pPr marL="1828242" algn="l" defTabSz="1218827" rtl="0" eaLnBrk="1" latinLnBrk="0" hangingPunct="1">
      <a:defRPr sz="1600" kern="1200">
        <a:solidFill>
          <a:schemeClr val="tx1"/>
        </a:solidFill>
        <a:latin typeface="+mn-lt"/>
        <a:ea typeface="+mn-ea"/>
        <a:cs typeface="+mn-cs"/>
      </a:defRPr>
    </a:lvl4pPr>
    <a:lvl5pPr marL="2437655" algn="l" defTabSz="1218827" rtl="0" eaLnBrk="1" latinLnBrk="0" hangingPunct="1">
      <a:defRPr sz="1600" kern="1200">
        <a:solidFill>
          <a:schemeClr val="tx1"/>
        </a:solidFill>
        <a:latin typeface="+mn-lt"/>
        <a:ea typeface="+mn-ea"/>
        <a:cs typeface="+mn-cs"/>
      </a:defRPr>
    </a:lvl5pPr>
    <a:lvl6pPr marL="3047069" algn="l" defTabSz="1218827" rtl="0" eaLnBrk="1" latinLnBrk="0" hangingPunct="1">
      <a:defRPr sz="1600" kern="1200">
        <a:solidFill>
          <a:schemeClr val="tx1"/>
        </a:solidFill>
        <a:latin typeface="+mn-lt"/>
        <a:ea typeface="+mn-ea"/>
        <a:cs typeface="+mn-cs"/>
      </a:defRPr>
    </a:lvl6pPr>
    <a:lvl7pPr marL="3656482" algn="l" defTabSz="1218827" rtl="0" eaLnBrk="1" latinLnBrk="0" hangingPunct="1">
      <a:defRPr sz="1600" kern="1200">
        <a:solidFill>
          <a:schemeClr val="tx1"/>
        </a:solidFill>
        <a:latin typeface="+mn-lt"/>
        <a:ea typeface="+mn-ea"/>
        <a:cs typeface="+mn-cs"/>
      </a:defRPr>
    </a:lvl7pPr>
    <a:lvl8pPr marL="4265896" algn="l" defTabSz="1218827" rtl="0" eaLnBrk="1" latinLnBrk="0" hangingPunct="1">
      <a:defRPr sz="1600" kern="1200">
        <a:solidFill>
          <a:schemeClr val="tx1"/>
        </a:solidFill>
        <a:latin typeface="+mn-lt"/>
        <a:ea typeface="+mn-ea"/>
        <a:cs typeface="+mn-cs"/>
      </a:defRPr>
    </a:lvl8pPr>
    <a:lvl9pPr marL="4875310" algn="l" defTabSz="121882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mtClean="0"/>
              <a:t>Титульный</a:t>
            </a:r>
            <a:r>
              <a:rPr lang="ru-RU" baseline="0" smtClean="0"/>
              <a:t> лист</a:t>
            </a:r>
            <a:endParaRPr lang="ru-RU"/>
          </a:p>
        </p:txBody>
      </p:sp>
      <p:sp>
        <p:nvSpPr>
          <p:cNvPr id="4" name="Номер слайда 3"/>
          <p:cNvSpPr>
            <a:spLocks noGrp="1"/>
          </p:cNvSpPr>
          <p:nvPr>
            <p:ph type="sldNum" sz="quarter" idx="10"/>
          </p:nvPr>
        </p:nvSpPr>
        <p:spPr/>
        <p:txBody>
          <a:bodyPr/>
          <a:lstStyle/>
          <a:p>
            <a:fld id="{2DB4E936-F114-4930-902A-E5DF2A2255C6}" type="slidenum">
              <a:rPr lang="ru-RU" smtClean="0"/>
              <a:t>1</a:t>
            </a:fld>
            <a:endParaRPr lang="ru-RU"/>
          </a:p>
        </p:txBody>
      </p:sp>
    </p:spTree>
    <p:extLst>
      <p:ext uri="{BB962C8B-B14F-4D97-AF65-F5344CB8AC3E}">
        <p14:creationId xmlns:p14="http://schemas.microsoft.com/office/powerpoint/2010/main" val="3029529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Для того, чтобы исключить</a:t>
            </a:r>
            <a:r>
              <a:rPr lang="ru-RU" baseline="0" dirty="0" smtClean="0"/>
              <a:t> подходящие и не исключить лишние </a:t>
            </a:r>
            <a:r>
              <a:rPr lang="ru-RU" dirty="0" smtClean="0"/>
              <a:t>поля, сгруппируем их по количеству</a:t>
            </a:r>
            <a:r>
              <a:rPr lang="ru-RU" baseline="0" dirty="0" smtClean="0"/>
              <a:t> тех признаков, с которыми они сильно коррелируют. Те поля, которые коррелируют с двумя и более признаками – отбросим. Группировка показывает, что необходимо исключить следующие поля: </a:t>
            </a:r>
            <a:r>
              <a:rPr lang="ru-RU" sz="1200"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density</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total</a:t>
            </a:r>
            <a:r>
              <a:rPr lang="ru-RU" sz="1200" kern="1200" dirty="0" smtClean="0">
                <a:solidFill>
                  <a:schemeClr val="tx1"/>
                </a:solidFill>
                <a:effectLst/>
                <a:latin typeface="+mn-lt"/>
                <a:ea typeface="+mn-ea"/>
                <a:cs typeface="+mn-cs"/>
              </a:rPr>
              <a:t>_</a:t>
            </a:r>
            <a:r>
              <a:rPr lang="en-US" sz="1200" kern="1200" dirty="0" smtClean="0">
                <a:solidFill>
                  <a:schemeClr val="tx1"/>
                </a:solidFill>
                <a:effectLst/>
                <a:latin typeface="+mn-lt"/>
                <a:ea typeface="+mn-ea"/>
                <a:cs typeface="+mn-cs"/>
              </a:rPr>
              <a:t>sulfur</a:t>
            </a:r>
            <a:r>
              <a:rPr lang="ru-RU" sz="1200" kern="1200" dirty="0" smtClean="0">
                <a:solidFill>
                  <a:schemeClr val="tx1"/>
                </a:solidFill>
                <a:effectLst/>
                <a:latin typeface="+mn-lt"/>
                <a:ea typeface="+mn-ea"/>
                <a:cs typeface="+mn-cs"/>
              </a:rPr>
              <a:t>_</a:t>
            </a:r>
            <a:r>
              <a:rPr lang="en-US" sz="1200" kern="1200" dirty="0" smtClean="0">
                <a:solidFill>
                  <a:schemeClr val="tx1"/>
                </a:solidFill>
                <a:effectLst/>
                <a:latin typeface="+mn-lt"/>
                <a:ea typeface="+mn-ea"/>
                <a:cs typeface="+mn-cs"/>
              </a:rPr>
              <a:t>dioxide</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residual</a:t>
            </a:r>
            <a:r>
              <a:rPr lang="ru-RU" sz="1200" kern="1200" dirty="0" smtClean="0">
                <a:solidFill>
                  <a:schemeClr val="tx1"/>
                </a:solidFill>
                <a:effectLst/>
                <a:latin typeface="+mn-lt"/>
                <a:ea typeface="+mn-ea"/>
                <a:cs typeface="+mn-cs"/>
              </a:rPr>
              <a:t>_</a:t>
            </a:r>
            <a:r>
              <a:rPr lang="en-US" sz="1200" kern="1200" dirty="0" smtClean="0">
                <a:solidFill>
                  <a:schemeClr val="tx1"/>
                </a:solidFill>
                <a:effectLst/>
                <a:latin typeface="+mn-lt"/>
                <a:ea typeface="+mn-ea"/>
                <a:cs typeface="+mn-cs"/>
              </a:rPr>
              <a:t>sugar</a:t>
            </a:r>
            <a:r>
              <a:rPr lang="ru-RU" sz="1200" kern="1200" dirty="0" smtClean="0">
                <a:solidFill>
                  <a:schemeClr val="tx1"/>
                </a:solidFill>
                <a:effectLst/>
                <a:latin typeface="+mn-lt"/>
                <a:ea typeface="+mn-ea"/>
                <a:cs typeface="+mn-cs"/>
              </a:rPr>
              <a:t>». Вернемся к исходным данным и удалим</a:t>
            </a:r>
            <a:r>
              <a:rPr lang="ru-RU" sz="1200" kern="1200" baseline="0" dirty="0" smtClean="0">
                <a:solidFill>
                  <a:schemeClr val="tx1"/>
                </a:solidFill>
                <a:effectLst/>
                <a:latin typeface="+mn-lt"/>
                <a:ea typeface="+mn-ea"/>
                <a:cs typeface="+mn-cs"/>
              </a:rPr>
              <a:t> все перечисленные поля.</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10</a:t>
            </a:fld>
            <a:endParaRPr lang="ru-RU"/>
          </a:p>
        </p:txBody>
      </p:sp>
    </p:spTree>
    <p:extLst>
      <p:ext uri="{BB962C8B-B14F-4D97-AF65-F5344CB8AC3E}">
        <p14:creationId xmlns:p14="http://schemas.microsoft.com/office/powerpoint/2010/main" val="268451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После удаления сильно коррелирующих факторов выполним </a:t>
            </a:r>
            <a:r>
              <a:rPr lang="ru-RU" baseline="0" dirty="0" smtClean="0"/>
              <a:t>кластеризацию данных.</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11</a:t>
            </a:fld>
            <a:endParaRPr lang="ru-RU"/>
          </a:p>
        </p:txBody>
      </p:sp>
    </p:spTree>
    <p:extLst>
      <p:ext uri="{BB962C8B-B14F-4D97-AF65-F5344CB8AC3E}">
        <p14:creationId xmlns:p14="http://schemas.microsoft.com/office/powerpoint/2010/main" val="3431823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Сгруппируем целевой столбец «</a:t>
            </a:r>
            <a:r>
              <a:rPr lang="en-US" dirty="0" smtClean="0"/>
              <a:t>quality</a:t>
            </a:r>
            <a:r>
              <a:rPr lang="ru-RU" dirty="0" smtClean="0"/>
              <a:t>» по количеству</a:t>
            </a:r>
            <a:r>
              <a:rPr lang="ru-RU" baseline="0" dirty="0" smtClean="0"/>
              <a:t> элементов в каждом кластере. Визуализация данных позволит определить количество кластеров. В результате работы узла «Группировка» получим 7 кластеров качества вина по десятибалльной шкале. Таким образом, для алгоритма к-средних мы будем использовать 7 кластеров.</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12</a:t>
            </a:fld>
            <a:endParaRPr lang="ru-RU"/>
          </a:p>
        </p:txBody>
      </p:sp>
    </p:spTree>
    <p:extLst>
      <p:ext uri="{BB962C8B-B14F-4D97-AF65-F5344CB8AC3E}">
        <p14:creationId xmlns:p14="http://schemas.microsoft.com/office/powerpoint/2010/main" val="3267808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baseline="0" dirty="0" smtClean="0"/>
              <a:t>Этот алгоритм основан на вычислениях расстояний каждого элемента до центрального элемента кластера.</a:t>
            </a:r>
            <a:r>
              <a:rPr lang="ru-RU" sz="1600" kern="1200" dirty="0" smtClean="0">
                <a:solidFill>
                  <a:schemeClr val="tx1"/>
                </a:solidFill>
                <a:effectLst/>
                <a:latin typeface="+mn-lt"/>
                <a:ea typeface="+mn-ea"/>
                <a:cs typeface="+mn-cs"/>
              </a:rPr>
              <a:t> Метод k-средних используется для кластеризации данных на основе алгоритма разбиения векторного пространства на заранее определенное число кластеров k. Алгоритм представляет собой итерационную процедуру..</a:t>
            </a:r>
          </a:p>
          <a:p>
            <a:r>
              <a:rPr lang="ru-RU" sz="1600" kern="1200" dirty="0" smtClean="0">
                <a:solidFill>
                  <a:schemeClr val="tx1"/>
                </a:solidFill>
                <a:effectLst/>
                <a:latin typeface="+mn-lt"/>
                <a:ea typeface="+mn-ea"/>
                <a:cs typeface="+mn-cs"/>
              </a:rPr>
              <a:t>Преимуществом алгоритма являются скорость и простота реализации. К недостаткам можно отнести неопределенность выбора начальных центров кластеров, а также то, что число кластеров должно быть задано изначально, что может потребовать некоторой априорной информации об исходных данных.</a:t>
            </a:r>
          </a:p>
          <a:p>
            <a:r>
              <a:rPr lang="ru-RU" baseline="0" dirty="0" smtClean="0"/>
              <a:t>Для реализации алгоритма в </a:t>
            </a:r>
            <a:r>
              <a:rPr lang="en-US" baseline="0" dirty="0" err="1" smtClean="0"/>
              <a:t>Loginom</a:t>
            </a:r>
            <a:r>
              <a:rPr lang="en-US" baseline="0" dirty="0" smtClean="0"/>
              <a:t> </a:t>
            </a:r>
            <a:r>
              <a:rPr lang="ru-RU" baseline="0" dirty="0" smtClean="0"/>
              <a:t>импортируем узел «Кластеризация». В настройках узла укажем количество кластеров – 7, а также отметим, что переменные независимы. От расстояния зависит распределение данных по кластерам. На слайде представлено процентное распределение элементов по кластерам.</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13</a:t>
            </a:fld>
            <a:endParaRPr lang="ru-RU"/>
          </a:p>
        </p:txBody>
      </p:sp>
    </p:spTree>
    <p:extLst>
      <p:ext uri="{BB962C8B-B14F-4D97-AF65-F5344CB8AC3E}">
        <p14:creationId xmlns:p14="http://schemas.microsoft.com/office/powerpoint/2010/main" val="336577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Для</a:t>
            </a:r>
            <a:r>
              <a:rPr lang="ru-RU" baseline="0" dirty="0" smtClean="0"/>
              <a:t> оценки качества кластеризации необходимо сравнить реальное распределение и распределение с помощью алгоритма к-средних. Предварительно сгруппируем данные по количеству элементов в кластере и визуализируем их. В результате распределение соответствует реальному. Это говорит о точности работы алгоритма к-средних. Таким образом кластеризация проведена успешно. Рассмотрим кластеризацию с помощью алгоритма </a:t>
            </a:r>
            <a:r>
              <a:rPr lang="en-US" baseline="0" dirty="0" smtClean="0"/>
              <a:t>g-</a:t>
            </a:r>
            <a:r>
              <a:rPr lang="ru-RU" baseline="0" dirty="0" smtClean="0"/>
              <a:t>средних.</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14</a:t>
            </a:fld>
            <a:endParaRPr lang="ru-RU"/>
          </a:p>
        </p:txBody>
      </p:sp>
    </p:spTree>
    <p:extLst>
      <p:ext uri="{BB962C8B-B14F-4D97-AF65-F5344CB8AC3E}">
        <p14:creationId xmlns:p14="http://schemas.microsoft.com/office/powerpoint/2010/main" val="169008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pPr marL="0" marR="0" indent="0" algn="l" defTabSz="1218827" rtl="0" eaLnBrk="1" fontAlgn="auto" latinLnBrk="0" hangingPunct="1">
              <a:lnSpc>
                <a:spcPct val="100000"/>
              </a:lnSpc>
              <a:spcBef>
                <a:spcPts val="0"/>
              </a:spcBef>
              <a:spcAft>
                <a:spcPts val="0"/>
              </a:spcAft>
              <a:buClrTx/>
              <a:buSzTx/>
              <a:buFontTx/>
              <a:buNone/>
              <a:tabLst/>
              <a:defRPr/>
            </a:pPr>
            <a:r>
              <a:rPr lang="ru-RU" baseline="0" dirty="0" smtClean="0"/>
              <a:t>Этот алгоритм основан на статистических тестах и последующим автоматическим определением количества кластеров. Алгоритм </a:t>
            </a:r>
            <a:r>
              <a:rPr lang="en-US" baseline="0" dirty="0" smtClean="0"/>
              <a:t>g</a:t>
            </a:r>
            <a:r>
              <a:rPr lang="ru-RU" baseline="0" dirty="0" smtClean="0"/>
              <a:t>-средних является итеративным. На каждом шаге </a:t>
            </a:r>
            <a:r>
              <a:rPr lang="ru-RU" baseline="0" dirty="0" err="1" smtClean="0"/>
              <a:t>прозводится</a:t>
            </a:r>
            <a:r>
              <a:rPr lang="ru-RU" baseline="0" dirty="0" smtClean="0"/>
              <a:t> статистический тест, который определяет, добавить ли еще один кластер во множество всех кластеров исследуемых </a:t>
            </a:r>
            <a:r>
              <a:rPr lang="ru-RU" baseline="0" dirty="0" err="1" smtClean="0"/>
              <a:t>объектов.Таким</a:t>
            </a:r>
            <a:r>
              <a:rPr lang="ru-RU" baseline="0" dirty="0" smtClean="0"/>
              <a:t> образом, алгоритм </a:t>
            </a:r>
            <a:r>
              <a:rPr lang="en-US" baseline="0" dirty="0" smtClean="0"/>
              <a:t>g-</a:t>
            </a:r>
            <a:r>
              <a:rPr lang="ru-RU" baseline="0" dirty="0" smtClean="0"/>
              <a:t>средних освобождает аналитика от задачи определения количества кластеров. Для реализации алгоритма в </a:t>
            </a:r>
            <a:r>
              <a:rPr lang="en-US" baseline="0" dirty="0" err="1" smtClean="0"/>
              <a:t>Loginom</a:t>
            </a:r>
            <a:r>
              <a:rPr lang="en-US" baseline="0" dirty="0" smtClean="0"/>
              <a:t> </a:t>
            </a:r>
            <a:r>
              <a:rPr lang="ru-RU" baseline="0" dirty="0" smtClean="0"/>
              <a:t>импортируем узел «Кластеризация». В настройках укажем «автоматическое определение количества кластеров» и отметим, что переменные независимы. На слайде показано распределение элементов по кластерам. Далее оценим точность кластеризации.</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15</a:t>
            </a:fld>
            <a:endParaRPr lang="ru-RU"/>
          </a:p>
        </p:txBody>
      </p:sp>
    </p:spTree>
    <p:extLst>
      <p:ext uri="{BB962C8B-B14F-4D97-AF65-F5344CB8AC3E}">
        <p14:creationId xmlns:p14="http://schemas.microsoft.com/office/powerpoint/2010/main" val="3365779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После отработки узла сгруппируем данные по количеству</a:t>
            </a:r>
            <a:r>
              <a:rPr lang="ru-RU" baseline="0" dirty="0" smtClean="0"/>
              <a:t> элементов в каждом кластере, в</a:t>
            </a:r>
            <a:r>
              <a:rPr lang="ru-RU" dirty="0" smtClean="0"/>
              <a:t>изуализируем</a:t>
            </a:r>
            <a:r>
              <a:rPr lang="ru-RU" baseline="0" dirty="0" smtClean="0"/>
              <a:t> результат, построив столбчатую диаграмму. Соотнесем номер кластера с реальной оценкой качества вина. Таким образом, распределение, полученное в результате работы алгоритма </a:t>
            </a:r>
            <a:r>
              <a:rPr lang="en-US" baseline="0" dirty="0" smtClean="0"/>
              <a:t>g-</a:t>
            </a:r>
            <a:r>
              <a:rPr lang="ru-RU" baseline="0" dirty="0" smtClean="0"/>
              <a:t>средних соответствует реальному, что говорит о точности работы алгоритма. Таким образом кластеризация проведена успешно.</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16</a:t>
            </a:fld>
            <a:endParaRPr lang="ru-RU"/>
          </a:p>
        </p:txBody>
      </p:sp>
    </p:spTree>
    <p:extLst>
      <p:ext uri="{BB962C8B-B14F-4D97-AF65-F5344CB8AC3E}">
        <p14:creationId xmlns:p14="http://schemas.microsoft.com/office/powerpoint/2010/main" val="169008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На слайде представлен итоговый сценарий</a:t>
            </a:r>
            <a:r>
              <a:rPr lang="ru-RU" baseline="0" dirty="0" smtClean="0"/>
              <a:t> </a:t>
            </a:r>
            <a:r>
              <a:rPr lang="en-US" baseline="0" dirty="0" err="1" smtClean="0"/>
              <a:t>Loginom</a:t>
            </a:r>
            <a:r>
              <a:rPr lang="en-US" baseline="0" dirty="0" smtClean="0"/>
              <a:t>.</a:t>
            </a:r>
            <a:r>
              <a:rPr lang="ru-RU" baseline="0" dirty="0" smtClean="0"/>
              <a:t> В ходе разработки данные прошли предобработку, тщательно </a:t>
            </a:r>
            <a:r>
              <a:rPr lang="ru-RU" baseline="0" dirty="0" err="1" smtClean="0"/>
              <a:t>кластеризованы</a:t>
            </a:r>
            <a:r>
              <a:rPr lang="ru-RU" baseline="0" dirty="0" smtClean="0"/>
              <a:t> двумя различными алгоритмами: </a:t>
            </a:r>
            <a:r>
              <a:rPr lang="en-US" baseline="0" dirty="0" smtClean="0"/>
              <a:t>k-</a:t>
            </a:r>
            <a:r>
              <a:rPr lang="ru-RU" baseline="0" dirty="0" smtClean="0"/>
              <a:t>средних и</a:t>
            </a:r>
            <a:r>
              <a:rPr lang="en-US" baseline="0" dirty="0" smtClean="0"/>
              <a:t> g-</a:t>
            </a:r>
            <a:r>
              <a:rPr lang="ru-RU" baseline="0" dirty="0" smtClean="0"/>
              <a:t>средних и экспортированы в файлы с расширением </a:t>
            </a:r>
            <a:r>
              <a:rPr lang="en-US" baseline="0" dirty="0" err="1" smtClean="0"/>
              <a:t>lgd</a:t>
            </a:r>
            <a:r>
              <a:rPr lang="ru-RU" baseline="0" dirty="0" smtClean="0"/>
              <a:t> для последующего использования аналитиками.</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17</a:t>
            </a:fld>
            <a:endParaRPr lang="ru-RU"/>
          </a:p>
        </p:txBody>
      </p:sp>
    </p:spTree>
    <p:extLst>
      <p:ext uri="{BB962C8B-B14F-4D97-AF65-F5344CB8AC3E}">
        <p14:creationId xmlns:p14="http://schemas.microsoft.com/office/powerpoint/2010/main" val="1999106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Читаем со слайда</a:t>
            </a:r>
            <a:endParaRPr lang="ru-RU"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DB4E936-F114-4930-902A-E5DF2A2255C6}" type="slidenum">
              <a:rPr lang="ru-RU" smtClean="0"/>
              <a:t>18</a:t>
            </a:fld>
            <a:endParaRPr lang="ru-RU"/>
          </a:p>
        </p:txBody>
      </p:sp>
    </p:spTree>
    <p:extLst>
      <p:ext uri="{BB962C8B-B14F-4D97-AF65-F5344CB8AC3E}">
        <p14:creationId xmlns:p14="http://schemas.microsoft.com/office/powerpoint/2010/main" val="2276038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Цель</a:t>
            </a:r>
            <a:r>
              <a:rPr lang="ru-RU" sz="1200" kern="1200" baseline="0" dirty="0" smtClean="0">
                <a:solidFill>
                  <a:schemeClr val="tx1"/>
                </a:solidFill>
                <a:effectLst/>
                <a:latin typeface="+mn-lt"/>
                <a:ea typeface="+mn-ea"/>
                <a:cs typeface="+mn-cs"/>
              </a:rPr>
              <a:t> – (на слайде) достигнута. В ходе выполнения курсового проекта </a:t>
            </a:r>
            <a:r>
              <a:rPr lang="ru-RU" sz="1200" kern="1200" baseline="0" dirty="0" smtClean="0">
                <a:solidFill>
                  <a:schemeClr val="tx1"/>
                </a:solidFill>
                <a:effectLst/>
                <a:latin typeface="+mn-lt"/>
                <a:ea typeface="+mn-ea"/>
                <a:cs typeface="+mn-cs"/>
              </a:rPr>
              <a:t>выполнены </a:t>
            </a:r>
            <a:r>
              <a:rPr lang="ru-RU" sz="1200" kern="1200" baseline="0" dirty="0" smtClean="0">
                <a:solidFill>
                  <a:schemeClr val="tx1"/>
                </a:solidFill>
                <a:effectLst/>
                <a:latin typeface="+mn-lt"/>
                <a:ea typeface="+mn-ea"/>
                <a:cs typeface="+mn-cs"/>
              </a:rPr>
              <a:t>следующие задачи: (на слайде).</a:t>
            </a:r>
            <a:endParaRPr lang="ru-RU" sz="120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2DB4E936-F114-4930-902A-E5DF2A2255C6}" type="slidenum">
              <a:rPr lang="ru-RU" smtClean="0"/>
              <a:t>19</a:t>
            </a:fld>
            <a:endParaRPr lang="ru-RU"/>
          </a:p>
        </p:txBody>
      </p:sp>
    </p:spTree>
    <p:extLst>
      <p:ext uri="{BB962C8B-B14F-4D97-AF65-F5344CB8AC3E}">
        <p14:creationId xmlns:p14="http://schemas.microsoft.com/office/powerpoint/2010/main" val="227603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Введение</a:t>
            </a:r>
          </a:p>
          <a:p>
            <a:r>
              <a:rPr lang="ru-RU" sz="1200" kern="1200" dirty="0" smtClean="0">
                <a:solidFill>
                  <a:schemeClr val="tx1"/>
                </a:solidFill>
                <a:effectLst/>
                <a:latin typeface="+mn-lt"/>
                <a:ea typeface="+mn-ea"/>
                <a:cs typeface="+mn-cs"/>
              </a:rPr>
              <a:t>Экономическая сфера с каждым годом претерпевает все большие изменения. Для того чтобы не оказаться позади конкурентов, необходимо правильно выстраивать структуру своего бизнеса, одной из важных частей которого является ценообразование. Необходимо установить цены так, чтобы товар соответствовал качеству и ресурсам, потраченным на его изготовление. </a:t>
            </a:r>
          </a:p>
          <a:p>
            <a:r>
              <a:rPr lang="ru-RU" sz="1200" kern="1200" dirty="0" smtClean="0">
                <a:solidFill>
                  <a:schemeClr val="tx1"/>
                </a:solidFill>
                <a:effectLst/>
                <a:latin typeface="+mn-lt"/>
                <a:ea typeface="+mn-ea"/>
                <a:cs typeface="+mn-cs"/>
              </a:rPr>
              <a:t>Качество товара является одной из его основополагающих характеристик, оказывающих решающее влияние на создание потребительских предпочтений и формирование конкурентоспособности.</a:t>
            </a:r>
          </a:p>
          <a:p>
            <a:r>
              <a:rPr lang="ru-RU" sz="1200" kern="1200" dirty="0" smtClean="0">
                <a:solidFill>
                  <a:schemeClr val="tx1"/>
                </a:solidFill>
                <a:effectLst/>
                <a:latin typeface="+mn-lt"/>
                <a:ea typeface="+mn-ea"/>
                <a:cs typeface="+mn-cs"/>
              </a:rPr>
              <a:t>Поэтому данная тема курсовой работы является актуальной для сферы продаж товаров разного рода.</a:t>
            </a:r>
          </a:p>
          <a:p>
            <a:endParaRPr lang="ru-RU" dirty="0" smtClean="0"/>
          </a:p>
          <a:p>
            <a:r>
              <a:rPr lang="ru-RU" dirty="0" smtClean="0"/>
              <a:t>На данном</a:t>
            </a:r>
            <a:r>
              <a:rPr lang="ru-RU" baseline="0" dirty="0" smtClean="0"/>
              <a:t> слайде показаны цель и задачи, решаемые в ходе </a:t>
            </a:r>
            <a:r>
              <a:rPr lang="ru-RU" baseline="0" dirty="0" smtClean="0"/>
              <a:t>выполнения курсовой работы. </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2</a:t>
            </a:fld>
            <a:endParaRPr lang="ru-RU"/>
          </a:p>
        </p:txBody>
      </p:sp>
    </p:spTree>
    <p:extLst>
      <p:ext uri="{BB962C8B-B14F-4D97-AF65-F5344CB8AC3E}">
        <p14:creationId xmlns:p14="http://schemas.microsoft.com/office/powerpoint/2010/main" val="1344431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Спасибо</a:t>
            </a:r>
            <a:r>
              <a:rPr lang="ru-RU" baseline="0" dirty="0" smtClean="0"/>
              <a:t> за внимание!</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20</a:t>
            </a:fld>
            <a:endParaRPr lang="ru-RU"/>
          </a:p>
        </p:txBody>
      </p:sp>
    </p:spTree>
    <p:extLst>
      <p:ext uri="{BB962C8B-B14F-4D97-AF65-F5344CB8AC3E}">
        <p14:creationId xmlns:p14="http://schemas.microsoft.com/office/powerpoint/2010/main" val="3224274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Опишем данные, на которых будет</a:t>
            </a:r>
            <a:r>
              <a:rPr lang="ru-RU" baseline="0" dirty="0" smtClean="0"/>
              <a:t> производиться кластерный анализ.</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3</a:t>
            </a:fld>
            <a:endParaRPr lang="ru-RU"/>
          </a:p>
        </p:txBody>
      </p:sp>
    </p:spTree>
    <p:extLst>
      <p:ext uri="{BB962C8B-B14F-4D97-AF65-F5344CB8AC3E}">
        <p14:creationId xmlns:p14="http://schemas.microsoft.com/office/powerpoint/2010/main" val="319294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На данном слайде представлена</a:t>
            </a:r>
            <a:r>
              <a:rPr lang="ru-RU" baseline="0" dirty="0" smtClean="0"/>
              <a:t> </a:t>
            </a:r>
            <a:r>
              <a:rPr lang="ru-RU" baseline="0" dirty="0" smtClean="0"/>
              <a:t>таблица </a:t>
            </a:r>
            <a:r>
              <a:rPr lang="ru-RU" dirty="0" smtClean="0"/>
              <a:t>входных полей </a:t>
            </a:r>
            <a:r>
              <a:rPr lang="ru-RU" dirty="0" smtClean="0"/>
              <a:t>и их описание. Левая колонка – тип данных, центральная – имя</a:t>
            </a:r>
            <a:r>
              <a:rPr lang="ru-RU" baseline="0" dirty="0" smtClean="0"/>
              <a:t> поля, правая – описание поля (признака). </a:t>
            </a:r>
            <a:r>
              <a:rPr lang="ru-RU" dirty="0" smtClean="0"/>
              <a:t>Целевой столбец «</a:t>
            </a:r>
            <a:r>
              <a:rPr lang="en-US" dirty="0" smtClean="0"/>
              <a:t>quality</a:t>
            </a:r>
            <a:r>
              <a:rPr lang="ru-RU" dirty="0" smtClean="0"/>
              <a:t>»</a:t>
            </a:r>
            <a:r>
              <a:rPr lang="ru-RU" baseline="0" dirty="0" smtClean="0"/>
              <a:t> не входит </a:t>
            </a:r>
            <a:r>
              <a:rPr lang="ru-RU" baseline="0" dirty="0" smtClean="0"/>
              <a:t>в этот </a:t>
            </a:r>
            <a:r>
              <a:rPr lang="ru-RU" baseline="0" dirty="0" smtClean="0"/>
              <a:t>набор данных, </a:t>
            </a:r>
            <a:r>
              <a:rPr lang="ru-RU" baseline="0" dirty="0" smtClean="0"/>
              <a:t>однако, далее </a:t>
            </a:r>
            <a:r>
              <a:rPr lang="ru-RU" baseline="0" dirty="0" smtClean="0"/>
              <a:t>он будет необходим для оценки качества кластеризации. Все эти показатели являются характеристиками вин.</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4</a:t>
            </a:fld>
            <a:endParaRPr lang="ru-RU"/>
          </a:p>
        </p:txBody>
      </p:sp>
    </p:spTree>
    <p:extLst>
      <p:ext uri="{BB962C8B-B14F-4D97-AF65-F5344CB8AC3E}">
        <p14:creationId xmlns:p14="http://schemas.microsoft.com/office/powerpoint/2010/main" val="285763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Импортируем ранее</a:t>
            </a:r>
            <a:r>
              <a:rPr lang="ru-RU" baseline="0" dirty="0" smtClean="0"/>
              <a:t> описанные данные в аналитическую платформу </a:t>
            </a:r>
            <a:r>
              <a:rPr lang="en-US" baseline="0" dirty="0" err="1" smtClean="0"/>
              <a:t>Loginom</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5</a:t>
            </a:fld>
            <a:endParaRPr lang="ru-RU"/>
          </a:p>
        </p:txBody>
      </p:sp>
    </p:spTree>
    <p:extLst>
      <p:ext uri="{BB962C8B-B14F-4D97-AF65-F5344CB8AC3E}">
        <p14:creationId xmlns:p14="http://schemas.microsoft.com/office/powerpoint/2010/main" val="130340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Данные</a:t>
            </a:r>
            <a:r>
              <a:rPr lang="ru-RU" baseline="0" dirty="0" smtClean="0"/>
              <a:t> взяты </a:t>
            </a:r>
            <a:r>
              <a:rPr lang="ru-RU" baseline="0" dirty="0" smtClean="0"/>
              <a:t>из источника: </a:t>
            </a:r>
            <a:r>
              <a:rPr lang="ru-RU" baseline="0" dirty="0" smtClean="0"/>
              <a:t>сайта </a:t>
            </a:r>
            <a:r>
              <a:rPr lang="en-US" baseline="0" dirty="0" smtClean="0"/>
              <a:t>kaggle.com</a:t>
            </a:r>
            <a:r>
              <a:rPr lang="ru-RU" baseline="0" dirty="0" smtClean="0"/>
              <a:t> – открытого портала данных для аналитиков. </a:t>
            </a:r>
            <a:r>
              <a:rPr lang="ru-RU" baseline="0" dirty="0" smtClean="0"/>
              <a:t>Поскольку данные могут иметь пропуски, выбросы и т.д., выполним предобработку </a:t>
            </a:r>
            <a:r>
              <a:rPr lang="ru-RU" baseline="0" dirty="0" smtClean="0"/>
              <a:t>данных, которая включает в себя 4 этапа: </a:t>
            </a:r>
          </a:p>
          <a:p>
            <a:pPr marL="342900" indent="-342900">
              <a:buAutoNum type="arabicParenR"/>
            </a:pPr>
            <a:r>
              <a:rPr lang="ru-RU" baseline="0" dirty="0" smtClean="0"/>
              <a:t>Заполнение пропусков</a:t>
            </a:r>
          </a:p>
          <a:p>
            <a:pPr marL="342900" indent="-342900">
              <a:buAutoNum type="arabicParenR"/>
            </a:pPr>
            <a:r>
              <a:rPr lang="ru-RU" baseline="0" dirty="0" smtClean="0"/>
              <a:t>Корреляционный анализ</a:t>
            </a:r>
          </a:p>
          <a:p>
            <a:pPr marL="342900" indent="-342900">
              <a:buAutoNum type="arabicParenR"/>
            </a:pPr>
            <a:r>
              <a:rPr lang="ru-RU" baseline="0" dirty="0" smtClean="0"/>
              <a:t>Фильтрация результатов корреляционного анализа</a:t>
            </a:r>
          </a:p>
          <a:p>
            <a:pPr marL="342900" indent="-342900">
              <a:buAutoNum type="arabicParenR"/>
            </a:pPr>
            <a:r>
              <a:rPr lang="ru-RU" baseline="0" dirty="0" smtClean="0"/>
              <a:t>Группировка данных по количеству сильно коррелирующих признаков</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6</a:t>
            </a:fld>
            <a:endParaRPr lang="ru-RU"/>
          </a:p>
        </p:txBody>
      </p:sp>
    </p:spTree>
    <p:extLst>
      <p:ext uri="{BB962C8B-B14F-4D97-AF65-F5344CB8AC3E}">
        <p14:creationId xmlns:p14="http://schemas.microsoft.com/office/powerpoint/2010/main" val="2879214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dirty="0" smtClean="0"/>
              <a:t>Данные, используемые</a:t>
            </a:r>
            <a:r>
              <a:rPr lang="ru-RU" baseline="0" dirty="0" smtClean="0"/>
              <a:t> для кластеризации, имеют пропущенные значения. Это окажет негативное влияние на качество кластеризации, поэтому необходимо заполнить пропущенные значения медианой или средним значением. Импортируем узел и настроим его, указав в качестве замены медиану. </a:t>
            </a:r>
            <a:endParaRPr lang="ru-RU" dirty="0"/>
          </a:p>
        </p:txBody>
      </p:sp>
      <p:sp>
        <p:nvSpPr>
          <p:cNvPr id="4" name="Номер слайда 3"/>
          <p:cNvSpPr>
            <a:spLocks noGrp="1"/>
          </p:cNvSpPr>
          <p:nvPr>
            <p:ph type="sldNum" sz="quarter" idx="10"/>
          </p:nvPr>
        </p:nvSpPr>
        <p:spPr/>
        <p:txBody>
          <a:bodyPr/>
          <a:lstStyle/>
          <a:p>
            <a:fld id="{2DB4E936-F114-4930-902A-E5DF2A2255C6}" type="slidenum">
              <a:rPr lang="ru-RU" smtClean="0"/>
              <a:t>7</a:t>
            </a:fld>
            <a:endParaRPr lang="ru-RU"/>
          </a:p>
        </p:txBody>
      </p:sp>
    </p:spTree>
    <p:extLst>
      <p:ext uri="{BB962C8B-B14F-4D97-AF65-F5344CB8AC3E}">
        <p14:creationId xmlns:p14="http://schemas.microsoft.com/office/powerpoint/2010/main" val="423474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sz="1200" dirty="0" smtClean="0"/>
              <a:t>После заполнения пропусков</a:t>
            </a:r>
            <a:r>
              <a:rPr lang="ru-RU" sz="1200" baseline="0" dirty="0" smtClean="0"/>
              <a:t> п</a:t>
            </a:r>
            <a:r>
              <a:rPr lang="ru-RU" sz="1200" dirty="0" smtClean="0"/>
              <a:t>роведем корреляционный анализ данных. Это позволит исключить признаки, которые сильно коррелируют. В качестве коэффициента корреляции необходимо выбрать коэффициент корреляции Пирсона, так как он наиболее точно описывает зависимость признаков.</a:t>
            </a:r>
            <a:endParaRPr lang="ru-RU" sz="1200" dirty="0"/>
          </a:p>
        </p:txBody>
      </p:sp>
      <p:sp>
        <p:nvSpPr>
          <p:cNvPr id="4" name="Номер слайда 3"/>
          <p:cNvSpPr>
            <a:spLocks noGrp="1"/>
          </p:cNvSpPr>
          <p:nvPr>
            <p:ph type="sldNum" sz="quarter" idx="10"/>
          </p:nvPr>
        </p:nvSpPr>
        <p:spPr/>
        <p:txBody>
          <a:bodyPr/>
          <a:lstStyle/>
          <a:p>
            <a:fld id="{2DB4E936-F114-4930-902A-E5DF2A2255C6}" type="slidenum">
              <a:rPr lang="ru-RU" smtClean="0"/>
              <a:t>8</a:t>
            </a:fld>
            <a:endParaRPr lang="ru-RU"/>
          </a:p>
        </p:txBody>
      </p:sp>
    </p:spTree>
    <p:extLst>
      <p:ext uri="{BB962C8B-B14F-4D97-AF65-F5344CB8AC3E}">
        <p14:creationId xmlns:p14="http://schemas.microsoft.com/office/powerpoint/2010/main" val="2683311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2588" y="685800"/>
            <a:ext cx="6092825" cy="3429000"/>
          </a:xfrm>
        </p:spPr>
      </p:sp>
      <p:sp>
        <p:nvSpPr>
          <p:cNvPr id="3" name="Заметки 2"/>
          <p:cNvSpPr>
            <a:spLocks noGrp="1"/>
          </p:cNvSpPr>
          <p:nvPr>
            <p:ph type="body" idx="1"/>
          </p:nvPr>
        </p:nvSpPr>
        <p:spPr/>
        <p:txBody>
          <a:bodyPr/>
          <a:lstStyle/>
          <a:p>
            <a:r>
              <a:rPr lang="ru-RU" sz="1200" b="0" kern="1200" dirty="0" smtClean="0">
                <a:solidFill>
                  <a:schemeClr val="tx1"/>
                </a:solidFill>
                <a:effectLst/>
                <a:latin typeface="+mn-lt"/>
                <a:ea typeface="+mn-ea"/>
                <a:cs typeface="+mn-cs"/>
              </a:rPr>
              <a:t>Произведем</a:t>
            </a:r>
            <a:r>
              <a:rPr lang="ru-RU" sz="1200" b="0" kern="1200" baseline="0" dirty="0" smtClean="0">
                <a:solidFill>
                  <a:schemeClr val="tx1"/>
                </a:solidFill>
                <a:effectLst/>
                <a:latin typeface="+mn-lt"/>
                <a:ea typeface="+mn-ea"/>
                <a:cs typeface="+mn-cs"/>
              </a:rPr>
              <a:t> фильтрацию результатов корреляционного анализа. Отберем сильно коррелирующие признаки. Согласно классификации коэффициентов корреляции – для того, чтобы признаки сильно коррелировали, необходимо чтобы коэффициент корреляции Пирсона находился вне интервала (-0,4;0,4). </a:t>
            </a:r>
            <a:r>
              <a:rPr lang="ru-RU" sz="1200" b="0" kern="1200" dirty="0" smtClean="0">
                <a:solidFill>
                  <a:schemeClr val="tx1"/>
                </a:solidFill>
                <a:effectLst/>
                <a:latin typeface="+mn-lt"/>
                <a:ea typeface="+mn-ea"/>
                <a:cs typeface="+mn-cs"/>
              </a:rPr>
              <a:t>В противном случае признаки будут оказывать незначительное влияние друг на друга.</a:t>
            </a:r>
            <a:r>
              <a:rPr lang="ru-RU" sz="1200" b="0" kern="1200" baseline="0" dirty="0" smtClean="0">
                <a:solidFill>
                  <a:schemeClr val="tx1"/>
                </a:solidFill>
                <a:effectLst/>
                <a:latin typeface="+mn-lt"/>
                <a:ea typeface="+mn-ea"/>
                <a:cs typeface="+mn-cs"/>
              </a:rPr>
              <a:t> </a:t>
            </a:r>
            <a:r>
              <a:rPr lang="ru-RU" sz="1200" b="0" kern="1200" dirty="0" smtClean="0">
                <a:solidFill>
                  <a:schemeClr val="tx1"/>
                </a:solidFill>
                <a:effectLst/>
                <a:latin typeface="+mn-lt"/>
                <a:ea typeface="+mn-ea"/>
                <a:cs typeface="+mn-cs"/>
              </a:rPr>
              <a:t>Сильно</a:t>
            </a:r>
            <a:r>
              <a:rPr lang="ru-RU" sz="1200" b="0" kern="1200" baseline="0" dirty="0" smtClean="0">
                <a:solidFill>
                  <a:schemeClr val="tx1"/>
                </a:solidFill>
                <a:effectLst/>
                <a:latin typeface="+mn-lt"/>
                <a:ea typeface="+mn-ea"/>
                <a:cs typeface="+mn-cs"/>
              </a:rPr>
              <a:t> коррелирующие факторы </a:t>
            </a:r>
            <a:r>
              <a:rPr lang="ru-RU" sz="1200" b="0" kern="1200" dirty="0" smtClean="0">
                <a:solidFill>
                  <a:schemeClr val="tx1"/>
                </a:solidFill>
                <a:effectLst/>
                <a:latin typeface="+mn-lt"/>
                <a:ea typeface="+mn-ea"/>
                <a:cs typeface="+mn-cs"/>
              </a:rPr>
              <a:t>отрицательно влияют на качество кластерного анализа. </a:t>
            </a:r>
            <a:r>
              <a:rPr lang="ru-RU" b="0" baseline="0" dirty="0" smtClean="0"/>
              <a:t>Такие признаки необходимо исключить из входного набора данных. Однако все поля исключать необязательно, так как исследуемые поля являются парой и достаточно удалить один из них.</a:t>
            </a:r>
            <a:endParaRPr lang="ru-RU" b="0" dirty="0"/>
          </a:p>
        </p:txBody>
      </p:sp>
      <p:sp>
        <p:nvSpPr>
          <p:cNvPr id="4" name="Номер слайда 3"/>
          <p:cNvSpPr>
            <a:spLocks noGrp="1"/>
          </p:cNvSpPr>
          <p:nvPr>
            <p:ph type="sldNum" sz="quarter" idx="10"/>
          </p:nvPr>
        </p:nvSpPr>
        <p:spPr/>
        <p:txBody>
          <a:bodyPr/>
          <a:lstStyle/>
          <a:p>
            <a:fld id="{2DB4E936-F114-4930-902A-E5DF2A2255C6}" type="slidenum">
              <a:rPr lang="ru-RU" smtClean="0"/>
              <a:t>9</a:t>
            </a:fld>
            <a:endParaRPr lang="ru-RU"/>
          </a:p>
        </p:txBody>
      </p:sp>
    </p:spTree>
    <p:extLst>
      <p:ext uri="{BB962C8B-B14F-4D97-AF65-F5344CB8AC3E}">
        <p14:creationId xmlns:p14="http://schemas.microsoft.com/office/powerpoint/2010/main" val="1699488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108" y="1371918"/>
            <a:ext cx="10467501" cy="1829223"/>
          </a:xfrm>
          <a:ln>
            <a:noFill/>
          </a:ln>
        </p:spPr>
        <p:txBody>
          <a:bodyPr vert="horz" tIns="0" rIns="24377"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75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17" name="Subtitle 16"/>
          <p:cNvSpPr>
            <a:spLocks noGrp="1"/>
          </p:cNvSpPr>
          <p:nvPr>
            <p:ph type="subTitle" idx="1"/>
          </p:nvPr>
        </p:nvSpPr>
        <p:spPr>
          <a:xfrm>
            <a:off x="711107" y="3229283"/>
            <a:ext cx="10471565" cy="1753006"/>
          </a:xfrm>
        </p:spPr>
        <p:txBody>
          <a:bodyPr lIns="0" rIns="24377"/>
          <a:lstStyle>
            <a:lvl1pPr marL="0" marR="60941" indent="0" algn="r">
              <a:buNone/>
              <a:defRPr>
                <a:solidFill>
                  <a:schemeClr val="tx1"/>
                </a:solidFill>
              </a:defRPr>
            </a:lvl1pPr>
            <a:lvl2pPr marL="609413" indent="0" algn="ctr">
              <a:buNone/>
            </a:lvl2pPr>
            <a:lvl3pPr marL="1218827" indent="0" algn="ctr">
              <a:buNone/>
            </a:lvl3pPr>
            <a:lvl4pPr marL="1828242" indent="0" algn="ctr">
              <a:buNone/>
            </a:lvl4pPr>
            <a:lvl5pPr marL="2437655" indent="0" algn="ctr">
              <a:buNone/>
            </a:lvl5pPr>
            <a:lvl6pPr marL="3047069" indent="0" algn="ctr">
              <a:buNone/>
            </a:lvl6pPr>
            <a:lvl7pPr marL="3656482" indent="0" algn="ctr">
              <a:buNone/>
            </a:lvl7pPr>
            <a:lvl8pPr marL="4265896" indent="0" algn="ctr">
              <a:buNone/>
            </a:lvl8pPr>
            <a:lvl9pPr marL="4875310" indent="0" algn="ctr">
              <a:buNone/>
            </a:lvl9pPr>
          </a:lstStyle>
          <a:p>
            <a:r>
              <a:rPr kumimoji="0" lang="ru-RU" smtClean="0"/>
              <a:t>Образец подзаголовка</a:t>
            </a:r>
            <a:endParaRPr kumimoji="0" lang="en-US"/>
          </a:p>
        </p:txBody>
      </p:sp>
      <p:sp>
        <p:nvSpPr>
          <p:cNvPr id="30" name="Date Placeholder 29"/>
          <p:cNvSpPr>
            <a:spLocks noGrp="1"/>
          </p:cNvSpPr>
          <p:nvPr>
            <p:ph type="dt" sz="half" idx="10"/>
          </p:nvPr>
        </p:nvSpPr>
        <p:spPr/>
        <p:txBody>
          <a:bodyPr/>
          <a:lstStyle/>
          <a:p>
            <a:fld id="{73CDA8E4-2F89-47B8-98E4-9AC1AEF737F3}" type="datetimeFigureOut">
              <a:rPr lang="ru-RU" smtClean="0"/>
              <a:t>25.11.2020</a:t>
            </a:fld>
            <a:endParaRPr lang="ru-RU"/>
          </a:p>
        </p:txBody>
      </p:sp>
      <p:sp>
        <p:nvSpPr>
          <p:cNvPr id="19" name="Footer Placeholder 18"/>
          <p:cNvSpPr>
            <a:spLocks noGrp="1"/>
          </p:cNvSpPr>
          <p:nvPr>
            <p:ph type="ftr" sz="quarter" idx="11"/>
          </p:nvPr>
        </p:nvSpPr>
        <p:spPr/>
        <p:txBody>
          <a:bodyPr/>
          <a:lstStyle/>
          <a:p>
            <a:endParaRPr lang="ru-RU"/>
          </a:p>
        </p:txBody>
      </p:sp>
      <p:sp>
        <p:nvSpPr>
          <p:cNvPr id="27" name="Slide Number Placeholder 26"/>
          <p:cNvSpPr>
            <a:spLocks noGrp="1"/>
          </p:cNvSpPr>
          <p:nvPr>
            <p:ph type="sldNum" sz="quarter" idx="12"/>
          </p:nvPr>
        </p:nvSpPr>
        <p:spPr/>
        <p:txBody>
          <a:bodyPr/>
          <a:lstStyle/>
          <a:p>
            <a:fld id="{90A64315-D3FD-4FC1-91E6-BE4590121925}"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smtClean="0"/>
              <a:t>Образец заголовка</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73CDA8E4-2F89-47B8-98E4-9AC1AEF737F3}" type="datetimeFigureOut">
              <a:rPr lang="ru-RU" smtClean="0"/>
              <a:t>25.11.2020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0A64315-D3FD-4FC1-91E6-BE459012192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914613"/>
            <a:ext cx="2742843" cy="5212969"/>
          </a:xfrm>
        </p:spPr>
        <p:txBody>
          <a:bodyPr vert="eaVert"/>
          <a:lstStyle/>
          <a:p>
            <a:r>
              <a:rPr kumimoji="0" lang="ru-RU" smtClean="0"/>
              <a:t>Образец заголовка</a:t>
            </a:r>
            <a:endParaRPr kumimoji="0" lang="en-US"/>
          </a:p>
        </p:txBody>
      </p:sp>
      <p:sp>
        <p:nvSpPr>
          <p:cNvPr id="3" name="Vertical Text Placeholder 2"/>
          <p:cNvSpPr>
            <a:spLocks noGrp="1"/>
          </p:cNvSpPr>
          <p:nvPr>
            <p:ph type="body" orient="vert" idx="1"/>
          </p:nvPr>
        </p:nvSpPr>
        <p:spPr>
          <a:xfrm>
            <a:off x="609521" y="914613"/>
            <a:ext cx="8025355" cy="5212969"/>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73CDA8E4-2F89-47B8-98E4-9AC1AEF737F3}" type="datetimeFigureOut">
              <a:rPr lang="ru-RU" smtClean="0"/>
              <a:t>25.11.2020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0A64315-D3FD-4FC1-91E6-BE459012192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smtClean="0"/>
              <a:t>Образец заголовка</a:t>
            </a:r>
            <a:endParaRPr kumimoji="0" lang="en-US"/>
          </a:p>
        </p:txBody>
      </p:sp>
      <p:sp>
        <p:nvSpPr>
          <p:cNvPr id="3" name="Content Placeholder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Date Placeholder 3"/>
          <p:cNvSpPr>
            <a:spLocks noGrp="1"/>
          </p:cNvSpPr>
          <p:nvPr>
            <p:ph type="dt" sz="half" idx="10"/>
          </p:nvPr>
        </p:nvSpPr>
        <p:spPr/>
        <p:txBody>
          <a:bodyPr/>
          <a:lstStyle/>
          <a:p>
            <a:fld id="{73CDA8E4-2F89-47B8-98E4-9AC1AEF737F3}" type="datetimeFigureOut">
              <a:rPr lang="ru-RU" smtClean="0"/>
              <a:t>25.11.2020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0A64315-D3FD-4FC1-91E6-BE4590121925}"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044" y="1317042"/>
            <a:ext cx="10361851" cy="1362771"/>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75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smtClean="0"/>
              <a:t>Образец заголовка</a:t>
            </a:r>
            <a:endParaRPr kumimoji="0" lang="en-US"/>
          </a:p>
        </p:txBody>
      </p:sp>
      <p:sp>
        <p:nvSpPr>
          <p:cNvPr id="3" name="Text Placeholder 2"/>
          <p:cNvSpPr>
            <a:spLocks noGrp="1"/>
          </p:cNvSpPr>
          <p:nvPr>
            <p:ph type="body" idx="1"/>
          </p:nvPr>
        </p:nvSpPr>
        <p:spPr>
          <a:xfrm>
            <a:off x="707044" y="2705291"/>
            <a:ext cx="10361851" cy="1510062"/>
          </a:xfrm>
        </p:spPr>
        <p:txBody>
          <a:bodyPr lIns="60941" rIns="60941" anchor="t"/>
          <a:lstStyle>
            <a:lvl1pPr marL="0" indent="0">
              <a:buNone/>
              <a:defRPr sz="2900">
                <a:solidFill>
                  <a:schemeClr val="tx1"/>
                </a:solidFill>
              </a:defRPr>
            </a:lvl1pPr>
            <a:lvl2pPr>
              <a:buNone/>
              <a:defRPr sz="2400">
                <a:solidFill>
                  <a:schemeClr val="tx1">
                    <a:tint val="75000"/>
                  </a:schemeClr>
                </a:solidFill>
              </a:defRPr>
            </a:lvl2pPr>
            <a:lvl3pPr>
              <a:buNone/>
              <a:defRPr sz="2100">
                <a:solidFill>
                  <a:schemeClr val="tx1">
                    <a:tint val="75000"/>
                  </a:schemeClr>
                </a:solidFill>
              </a:defRPr>
            </a:lvl3pPr>
            <a:lvl4pPr>
              <a:buNone/>
              <a:defRPr sz="1900">
                <a:solidFill>
                  <a:schemeClr val="tx1">
                    <a:tint val="75000"/>
                  </a:schemeClr>
                </a:solidFill>
              </a:defRPr>
            </a:lvl4pPr>
            <a:lvl5pPr>
              <a:buNone/>
              <a:defRPr sz="1900">
                <a:solidFill>
                  <a:schemeClr val="tx1">
                    <a:tint val="75000"/>
                  </a:schemeClr>
                </a:solidFill>
              </a:defRPr>
            </a:lvl5pPr>
          </a:lstStyle>
          <a:p>
            <a:pPr lvl="0" eaLnBrk="1" latinLnBrk="0" hangingPunct="1"/>
            <a:r>
              <a:rPr kumimoji="0" lang="ru-RU" smtClean="0"/>
              <a:t>Образец текста</a:t>
            </a:r>
          </a:p>
        </p:txBody>
      </p:sp>
      <p:sp>
        <p:nvSpPr>
          <p:cNvPr id="4" name="Date Placeholder 3"/>
          <p:cNvSpPr>
            <a:spLocks noGrp="1"/>
          </p:cNvSpPr>
          <p:nvPr>
            <p:ph type="dt" sz="half" idx="10"/>
          </p:nvPr>
        </p:nvSpPr>
        <p:spPr/>
        <p:txBody>
          <a:bodyPr/>
          <a:lstStyle/>
          <a:p>
            <a:fld id="{73CDA8E4-2F89-47B8-98E4-9AC1AEF737F3}" type="datetimeFigureOut">
              <a:rPr lang="ru-RU" smtClean="0"/>
              <a:t>25.11.2020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0A64315-D3FD-4FC1-91E6-BE4590121925}"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0971372" cy="1143265"/>
          </a:xfrm>
        </p:spPr>
        <p:txBody>
          <a:bodyPr/>
          <a:lstStyle/>
          <a:p>
            <a:r>
              <a:rPr kumimoji="0" lang="ru-RU" smtClean="0"/>
              <a:t>Образец заголовка</a:t>
            </a:r>
            <a:endParaRPr kumimoji="0" lang="en-US"/>
          </a:p>
        </p:txBody>
      </p:sp>
      <p:sp>
        <p:nvSpPr>
          <p:cNvPr id="3" name="Content Placeholder 2"/>
          <p:cNvSpPr>
            <a:spLocks noGrp="1"/>
          </p:cNvSpPr>
          <p:nvPr>
            <p:ph sz="half" idx="1"/>
          </p:nvPr>
        </p:nvSpPr>
        <p:spPr>
          <a:xfrm>
            <a:off x="609521" y="1920530"/>
            <a:ext cx="5384099" cy="4435867"/>
          </a:xfrm>
        </p:spPr>
        <p:txBody>
          <a:bodyPr/>
          <a:lstStyle>
            <a:lvl1pPr>
              <a:defRPr sz="3500"/>
            </a:lvl1pPr>
            <a:lvl2pPr>
              <a:defRPr sz="3200"/>
            </a:lvl2pPr>
            <a:lvl3pPr>
              <a:defRPr sz="2700"/>
            </a:lvl3pPr>
            <a:lvl4pPr>
              <a:defRPr sz="2400"/>
            </a:lvl4pPr>
            <a:lvl5pPr>
              <a:defRPr sz="24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Content Placeholder 3"/>
          <p:cNvSpPr>
            <a:spLocks noGrp="1"/>
          </p:cNvSpPr>
          <p:nvPr>
            <p:ph sz="half" idx="2"/>
          </p:nvPr>
        </p:nvSpPr>
        <p:spPr>
          <a:xfrm>
            <a:off x="6196793" y="1920530"/>
            <a:ext cx="5384099" cy="4435867"/>
          </a:xfrm>
        </p:spPr>
        <p:txBody>
          <a:bodyPr/>
          <a:lstStyle>
            <a:lvl1pPr>
              <a:defRPr sz="3500"/>
            </a:lvl1pPr>
            <a:lvl2pPr>
              <a:defRPr sz="3200"/>
            </a:lvl2pPr>
            <a:lvl3pPr>
              <a:defRPr sz="2700"/>
            </a:lvl3pPr>
            <a:lvl4pPr>
              <a:defRPr sz="2400"/>
            </a:lvl4pPr>
            <a:lvl5pPr>
              <a:defRPr sz="24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Date Placeholder 4"/>
          <p:cNvSpPr>
            <a:spLocks noGrp="1"/>
          </p:cNvSpPr>
          <p:nvPr>
            <p:ph type="dt" sz="half" idx="10"/>
          </p:nvPr>
        </p:nvSpPr>
        <p:spPr/>
        <p:txBody>
          <a:bodyPr/>
          <a:lstStyle/>
          <a:p>
            <a:fld id="{73CDA8E4-2F89-47B8-98E4-9AC1AEF737F3}" type="datetimeFigureOut">
              <a:rPr lang="ru-RU" smtClean="0"/>
              <a:t>25.11.2020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0A64315-D3FD-4FC1-91E6-BE4590121925}"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0971372" cy="1143265"/>
          </a:xfrm>
        </p:spPr>
        <p:txBody>
          <a:bodyPr tIns="60941" anchor="b"/>
          <a:lstStyle>
            <a:lvl1pPr>
              <a:defRPr/>
            </a:lvl1pPr>
          </a:lstStyle>
          <a:p>
            <a:r>
              <a:rPr kumimoji="0" lang="ru-RU" smtClean="0"/>
              <a:t>Образец заголовка</a:t>
            </a:r>
            <a:endParaRPr kumimoji="0" lang="en-US"/>
          </a:p>
        </p:txBody>
      </p:sp>
      <p:sp>
        <p:nvSpPr>
          <p:cNvPr id="3" name="Text Placeholder 2"/>
          <p:cNvSpPr>
            <a:spLocks noGrp="1"/>
          </p:cNvSpPr>
          <p:nvPr>
            <p:ph type="body" idx="1"/>
          </p:nvPr>
        </p:nvSpPr>
        <p:spPr>
          <a:xfrm>
            <a:off x="609521" y="1855677"/>
            <a:ext cx="5386216" cy="659505"/>
          </a:xfrm>
        </p:spPr>
        <p:txBody>
          <a:bodyPr lIns="60941" tIns="0" rIns="60941" bIns="0" anchor="ctr">
            <a:noAutofit/>
          </a:bodyPr>
          <a:lstStyle>
            <a:lvl1pPr marL="0" indent="0">
              <a:buNone/>
              <a:defRPr sz="3200" b="1" cap="none" baseline="0">
                <a:solidFill>
                  <a:schemeClr val="tx2"/>
                </a:solidFill>
                <a:effectLst/>
              </a:defRPr>
            </a:lvl1pPr>
            <a:lvl2pPr>
              <a:buNone/>
              <a:defRPr sz="2700" b="1"/>
            </a:lvl2pPr>
            <a:lvl3pPr>
              <a:buNone/>
              <a:defRPr sz="2400" b="1"/>
            </a:lvl3pPr>
            <a:lvl4pPr>
              <a:buNone/>
              <a:defRPr sz="2100" b="1"/>
            </a:lvl4pPr>
            <a:lvl5pPr>
              <a:buNone/>
              <a:defRPr sz="2100" b="1"/>
            </a:lvl5pPr>
          </a:lstStyle>
          <a:p>
            <a:pPr lvl="0" eaLnBrk="1" latinLnBrk="0" hangingPunct="1"/>
            <a:r>
              <a:rPr kumimoji="0" lang="ru-RU" smtClean="0"/>
              <a:t>Образец текста</a:t>
            </a:r>
          </a:p>
        </p:txBody>
      </p:sp>
      <p:sp>
        <p:nvSpPr>
          <p:cNvPr id="4" name="Text Placeholder 3"/>
          <p:cNvSpPr>
            <a:spLocks noGrp="1"/>
          </p:cNvSpPr>
          <p:nvPr>
            <p:ph type="body" sz="half" idx="3"/>
          </p:nvPr>
        </p:nvSpPr>
        <p:spPr>
          <a:xfrm>
            <a:off x="6192565" y="1860188"/>
            <a:ext cx="5388332" cy="654994"/>
          </a:xfrm>
        </p:spPr>
        <p:txBody>
          <a:bodyPr lIns="60941" tIns="0" rIns="60941" bIns="0" anchor="ctr"/>
          <a:lstStyle>
            <a:lvl1pPr marL="0" indent="0">
              <a:buNone/>
              <a:defRPr sz="3200" b="1" cap="none" baseline="0">
                <a:solidFill>
                  <a:schemeClr val="tx2"/>
                </a:solidFill>
                <a:effectLst/>
              </a:defRPr>
            </a:lvl1pPr>
            <a:lvl2pPr>
              <a:buNone/>
              <a:defRPr sz="2700" b="1"/>
            </a:lvl2pPr>
            <a:lvl3pPr>
              <a:buNone/>
              <a:defRPr sz="2400" b="1"/>
            </a:lvl3pPr>
            <a:lvl4pPr>
              <a:buNone/>
              <a:defRPr sz="2100" b="1"/>
            </a:lvl4pPr>
            <a:lvl5pPr>
              <a:buNone/>
              <a:defRPr sz="2100" b="1"/>
            </a:lvl5pPr>
          </a:lstStyle>
          <a:p>
            <a:pPr lvl="0" eaLnBrk="1" latinLnBrk="0" hangingPunct="1"/>
            <a:r>
              <a:rPr kumimoji="0" lang="ru-RU" smtClean="0"/>
              <a:t>Образец текста</a:t>
            </a:r>
          </a:p>
        </p:txBody>
      </p:sp>
      <p:sp>
        <p:nvSpPr>
          <p:cNvPr id="5" name="Content Placeholder 4"/>
          <p:cNvSpPr>
            <a:spLocks noGrp="1"/>
          </p:cNvSpPr>
          <p:nvPr>
            <p:ph sz="quarter" idx="2"/>
          </p:nvPr>
        </p:nvSpPr>
        <p:spPr>
          <a:xfrm>
            <a:off x="609521" y="2515183"/>
            <a:ext cx="5386216" cy="3846610"/>
          </a:xfrm>
        </p:spPr>
        <p:txBody>
          <a:bodyPr tIns="0"/>
          <a:lstStyle>
            <a:lvl1pPr>
              <a:defRPr sz="2900"/>
            </a:lvl1pPr>
            <a:lvl2pPr>
              <a:defRPr sz="2700"/>
            </a:lvl2pPr>
            <a:lvl3pPr>
              <a:defRPr sz="2400"/>
            </a:lvl3pPr>
            <a:lvl4pPr>
              <a:defRPr sz="2100"/>
            </a:lvl4pPr>
            <a:lvl5pPr>
              <a:defRPr sz="21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Content Placeholder 5"/>
          <p:cNvSpPr>
            <a:spLocks noGrp="1"/>
          </p:cNvSpPr>
          <p:nvPr>
            <p:ph sz="quarter" idx="4"/>
          </p:nvPr>
        </p:nvSpPr>
        <p:spPr>
          <a:xfrm>
            <a:off x="6192565" y="2515183"/>
            <a:ext cx="5388332" cy="3846610"/>
          </a:xfrm>
        </p:spPr>
        <p:txBody>
          <a:bodyPr tIns="0"/>
          <a:lstStyle>
            <a:lvl1pPr>
              <a:defRPr sz="2900"/>
            </a:lvl1pPr>
            <a:lvl2pPr>
              <a:defRPr sz="2700"/>
            </a:lvl2pPr>
            <a:lvl3pPr>
              <a:defRPr sz="2400"/>
            </a:lvl3pPr>
            <a:lvl4pPr>
              <a:defRPr sz="2100"/>
            </a:lvl4pPr>
            <a:lvl5pPr>
              <a:defRPr sz="21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Date Placeholder 6"/>
          <p:cNvSpPr>
            <a:spLocks noGrp="1"/>
          </p:cNvSpPr>
          <p:nvPr>
            <p:ph type="dt" sz="half" idx="10"/>
          </p:nvPr>
        </p:nvSpPr>
        <p:spPr/>
        <p:txBody>
          <a:bodyPr/>
          <a:lstStyle/>
          <a:p>
            <a:fld id="{73CDA8E4-2F89-47B8-98E4-9AC1AEF737F3}" type="datetimeFigureOut">
              <a:rPr lang="ru-RU" smtClean="0"/>
              <a:t>25.11.2020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0A64315-D3FD-4FC1-91E6-BE4590121925}"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21" y="704251"/>
            <a:ext cx="11072958" cy="1143265"/>
          </a:xfrm>
        </p:spPr>
        <p:txBody>
          <a:bodyPr vert="horz" tIns="60941"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67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Date Placeholder 2"/>
          <p:cNvSpPr>
            <a:spLocks noGrp="1"/>
          </p:cNvSpPr>
          <p:nvPr>
            <p:ph type="dt" sz="half" idx="10"/>
          </p:nvPr>
        </p:nvSpPr>
        <p:spPr/>
        <p:txBody>
          <a:bodyPr/>
          <a:lstStyle/>
          <a:p>
            <a:fld id="{73CDA8E4-2F89-47B8-98E4-9AC1AEF737F3}" type="datetimeFigureOut">
              <a:rPr lang="ru-RU" smtClean="0"/>
              <a:t>25.11.2020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0A64315-D3FD-4FC1-91E6-BE4590121925}"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DA8E4-2F89-47B8-98E4-9AC1AEF737F3}" type="datetimeFigureOut">
              <a:rPr lang="ru-RU" smtClean="0"/>
              <a:t>25.11.2020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0A64315-D3FD-4FC1-91E6-BE459012192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4281" y="514472"/>
            <a:ext cx="3657124" cy="1162320"/>
          </a:xfrm>
        </p:spPr>
        <p:txBody>
          <a:bodyPr lIns="0" anchor="b">
            <a:noAutofit/>
          </a:bodyPr>
          <a:lstStyle>
            <a:lvl1pPr algn="l" rtl="0">
              <a:spcBef>
                <a:spcPct val="0"/>
              </a:spcBef>
              <a:buNone/>
              <a:defRPr sz="3500" b="0">
                <a:ln>
                  <a:noFill/>
                </a:ln>
                <a:solidFill>
                  <a:schemeClr val="tx2"/>
                </a:solidFill>
                <a:effectLst/>
                <a:latin typeface="+mj-lt"/>
                <a:ea typeface="+mj-ea"/>
                <a:cs typeface="+mj-cs"/>
              </a:defRPr>
            </a:lvl1pPr>
          </a:lstStyle>
          <a:p>
            <a:r>
              <a:rPr kumimoji="0" lang="ru-RU" smtClean="0"/>
              <a:t>Образец заголовка</a:t>
            </a:r>
            <a:endParaRPr kumimoji="0" lang="en-US"/>
          </a:p>
        </p:txBody>
      </p:sp>
      <p:sp>
        <p:nvSpPr>
          <p:cNvPr id="3" name="Text Placeholder 2"/>
          <p:cNvSpPr>
            <a:spLocks noGrp="1"/>
          </p:cNvSpPr>
          <p:nvPr>
            <p:ph type="body" idx="2"/>
          </p:nvPr>
        </p:nvSpPr>
        <p:spPr>
          <a:xfrm>
            <a:off x="914281" y="1676788"/>
            <a:ext cx="3657124" cy="4573059"/>
          </a:xfrm>
        </p:spPr>
        <p:txBody>
          <a:bodyPr lIns="24377" rIns="24377"/>
          <a:lstStyle>
            <a:lvl1pPr marL="0" indent="0" algn="l">
              <a:buNone/>
              <a:defRPr sz="1900"/>
            </a:lvl1pPr>
            <a:lvl2pPr indent="0" algn="l">
              <a:buNone/>
              <a:defRPr sz="1600"/>
            </a:lvl2pPr>
            <a:lvl3pPr indent="0" algn="l">
              <a:buNone/>
              <a:defRPr sz="1300"/>
            </a:lvl3pPr>
            <a:lvl4pPr indent="0" algn="l">
              <a:buNone/>
              <a:defRPr sz="1200"/>
            </a:lvl4pPr>
            <a:lvl5pPr indent="0" algn="l">
              <a:buNone/>
              <a:defRPr sz="1200"/>
            </a:lvl5pPr>
          </a:lstStyle>
          <a:p>
            <a:pPr lvl="0" eaLnBrk="1" latinLnBrk="0" hangingPunct="1"/>
            <a:r>
              <a:rPr kumimoji="0" lang="ru-RU" smtClean="0"/>
              <a:t>Образец текста</a:t>
            </a:r>
          </a:p>
        </p:txBody>
      </p:sp>
      <p:sp>
        <p:nvSpPr>
          <p:cNvPr id="4" name="Content Placeholder 3"/>
          <p:cNvSpPr>
            <a:spLocks noGrp="1"/>
          </p:cNvSpPr>
          <p:nvPr>
            <p:ph sz="half" idx="1"/>
          </p:nvPr>
        </p:nvSpPr>
        <p:spPr>
          <a:xfrm>
            <a:off x="4766113" y="1676788"/>
            <a:ext cx="6814779" cy="4573059"/>
          </a:xfrm>
        </p:spPr>
        <p:txBody>
          <a:bodyPr tIns="0"/>
          <a:lstStyle>
            <a:lvl1pPr>
              <a:defRPr sz="3700"/>
            </a:lvl1pPr>
            <a:lvl2pPr>
              <a:defRPr sz="3500"/>
            </a:lvl2pPr>
            <a:lvl3pPr>
              <a:defRPr sz="3200"/>
            </a:lvl3pPr>
            <a:lvl4pPr>
              <a:defRPr sz="2700"/>
            </a:lvl4pPr>
            <a:lvl5pPr>
              <a:defRPr sz="24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Date Placeholder 4"/>
          <p:cNvSpPr>
            <a:spLocks noGrp="1"/>
          </p:cNvSpPr>
          <p:nvPr>
            <p:ph type="dt" sz="half" idx="10"/>
          </p:nvPr>
        </p:nvSpPr>
        <p:spPr/>
        <p:txBody>
          <a:bodyPr/>
          <a:lstStyle/>
          <a:p>
            <a:fld id="{73CDA8E4-2F89-47B8-98E4-9AC1AEF737F3}" type="datetimeFigureOut">
              <a:rPr lang="ru-RU" smtClean="0"/>
              <a:t>25.11.2020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90A64315-D3FD-4FC1-91E6-BE4590121925}"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Snip and Round Single Corner Rectangle 8"/>
          <p:cNvSpPr/>
          <p:nvPr/>
        </p:nvSpPr>
        <p:spPr>
          <a:xfrm rot="420000" flipV="1">
            <a:off x="4220456" y="1108334"/>
            <a:ext cx="7009487" cy="4115753"/>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21882" tIns="60941" rIns="121882" bIns="60941" rtlCol="0" anchor="ctr"/>
          <a:lstStyle/>
          <a:p>
            <a:pPr algn="ctr" eaLnBrk="1" latinLnBrk="0" hangingPunct="1"/>
            <a:endParaRPr kumimoji="0" lang="en-US"/>
          </a:p>
        </p:txBody>
      </p:sp>
      <p:sp>
        <p:nvSpPr>
          <p:cNvPr id="12" name="Right Triangle 11"/>
          <p:cNvSpPr/>
          <p:nvPr/>
        </p:nvSpPr>
        <p:spPr>
          <a:xfrm rot="420000" flipV="1">
            <a:off x="10670791" y="5361010"/>
            <a:ext cx="207237" cy="15548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21882" tIns="60941" rIns="121882" bIns="60941" rtlCol="0" anchor="ctr"/>
          <a:lstStyle/>
          <a:p>
            <a:pPr algn="ctr" eaLnBrk="1" latinLnBrk="0" hangingPunct="1"/>
            <a:endParaRPr kumimoji="0" lang="en-US"/>
          </a:p>
        </p:txBody>
      </p:sp>
      <p:sp>
        <p:nvSpPr>
          <p:cNvPr id="2" name="Title 1"/>
          <p:cNvSpPr>
            <a:spLocks noGrp="1"/>
          </p:cNvSpPr>
          <p:nvPr>
            <p:ph type="title"/>
          </p:nvPr>
        </p:nvSpPr>
        <p:spPr>
          <a:xfrm>
            <a:off x="812694" y="1177268"/>
            <a:ext cx="2950080" cy="1582988"/>
          </a:xfrm>
        </p:spPr>
        <p:txBody>
          <a:bodyPr vert="horz" lIns="60941" tIns="60941" rIns="60941" bIns="60941" anchor="b"/>
          <a:lstStyle>
            <a:lvl1pPr algn="l">
              <a:buNone/>
              <a:defRPr sz="2700" b="1">
                <a:solidFill>
                  <a:schemeClr val="tx2"/>
                </a:solidFill>
              </a:defRPr>
            </a:lvl1pPr>
          </a:lstStyle>
          <a:p>
            <a:r>
              <a:rPr kumimoji="0" lang="ru-RU" smtClean="0"/>
              <a:t>Образец заголовка</a:t>
            </a:r>
            <a:endParaRPr kumimoji="0" lang="en-US"/>
          </a:p>
        </p:txBody>
      </p:sp>
      <p:sp>
        <p:nvSpPr>
          <p:cNvPr id="4" name="Text Placeholder 3"/>
          <p:cNvSpPr>
            <a:spLocks noGrp="1"/>
          </p:cNvSpPr>
          <p:nvPr>
            <p:ph type="body" sz="half" idx="2"/>
          </p:nvPr>
        </p:nvSpPr>
        <p:spPr>
          <a:xfrm>
            <a:off x="812694" y="2829440"/>
            <a:ext cx="2946016" cy="2179825"/>
          </a:xfrm>
        </p:spPr>
        <p:txBody>
          <a:bodyPr lIns="85319" rIns="60941" bIns="60941" anchor="t"/>
          <a:lstStyle>
            <a:lvl1pPr marL="0" indent="0" algn="l">
              <a:spcBef>
                <a:spcPts val="333"/>
              </a:spcBef>
              <a:buFontTx/>
              <a:buNone/>
              <a:defRPr sz="1700"/>
            </a:lvl1pPr>
            <a:lvl2pPr>
              <a:defRPr sz="1600"/>
            </a:lvl2pPr>
            <a:lvl3pPr>
              <a:defRPr sz="1300"/>
            </a:lvl3pPr>
            <a:lvl4pPr>
              <a:defRPr sz="1200"/>
            </a:lvl4pPr>
            <a:lvl5pPr>
              <a:defRPr sz="1200"/>
            </a:lvl5pPr>
          </a:lstStyle>
          <a:p>
            <a:pPr lvl="0" eaLnBrk="1" latinLnBrk="0" hangingPunct="1"/>
            <a:r>
              <a:rPr kumimoji="0" lang="ru-RU" smtClean="0"/>
              <a:t>Образец текста</a:t>
            </a:r>
          </a:p>
        </p:txBody>
      </p:sp>
      <p:sp>
        <p:nvSpPr>
          <p:cNvPr id="5" name="Date Placeholder 4"/>
          <p:cNvSpPr>
            <a:spLocks noGrp="1"/>
          </p:cNvSpPr>
          <p:nvPr>
            <p:ph type="dt" sz="half" idx="10"/>
          </p:nvPr>
        </p:nvSpPr>
        <p:spPr/>
        <p:txBody>
          <a:bodyPr/>
          <a:lstStyle/>
          <a:p>
            <a:fld id="{73CDA8E4-2F89-47B8-98E4-9AC1AEF737F3}" type="datetimeFigureOut">
              <a:rPr lang="ru-RU" smtClean="0"/>
              <a:t>25.11.2020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10768198" y="6357822"/>
            <a:ext cx="812694" cy="365210"/>
          </a:xfrm>
        </p:spPr>
        <p:txBody>
          <a:bodyPr/>
          <a:lstStyle/>
          <a:p>
            <a:fld id="{90A64315-D3FD-4FC1-91E6-BE4590121925}" type="slidenum">
              <a:rPr lang="ru-RU" smtClean="0"/>
              <a:t>‹#›</a:t>
            </a:fld>
            <a:endParaRPr lang="ru-RU"/>
          </a:p>
        </p:txBody>
      </p:sp>
      <p:sp>
        <p:nvSpPr>
          <p:cNvPr id="3" name="Picture Placeholder 2"/>
          <p:cNvSpPr>
            <a:spLocks noGrp="1"/>
          </p:cNvSpPr>
          <p:nvPr>
            <p:ph type="pic" idx="1"/>
          </p:nvPr>
        </p:nvSpPr>
        <p:spPr>
          <a:xfrm rot="420000">
            <a:off x="4647119" y="1199795"/>
            <a:ext cx="6156159" cy="3932830"/>
          </a:xfrm>
          <a:prstGeom prst="rect">
            <a:avLst/>
          </a:prstGeom>
          <a:solidFill>
            <a:schemeClr val="bg2"/>
          </a:solidFill>
          <a:ln w="3000" cap="rnd">
            <a:solidFill>
              <a:srgbClr val="C0C0C0"/>
            </a:solidFill>
            <a:round/>
          </a:ln>
          <a:effectLst/>
        </p:spPr>
        <p:txBody>
          <a:bodyPr/>
          <a:lstStyle>
            <a:lvl1pPr marL="0" indent="0">
              <a:buNone/>
              <a:defRPr sz="4300"/>
            </a:lvl1pPr>
          </a:lstStyle>
          <a:p>
            <a:r>
              <a:rPr kumimoji="0" lang="ru-RU" smtClean="0"/>
              <a:t>Вставка рисунка</a:t>
            </a:r>
            <a:endParaRPr kumimoji="0" lang="en-US" dirty="0"/>
          </a:p>
        </p:txBody>
      </p:sp>
      <p:sp>
        <p:nvSpPr>
          <p:cNvPr id="10" name="Freeform 9"/>
          <p:cNvSpPr>
            <a:spLocks/>
          </p:cNvSpPr>
          <p:nvPr/>
        </p:nvSpPr>
        <p:spPr bwMode="auto">
          <a:xfrm flipV="1">
            <a:off x="-12699" y="5817947"/>
            <a:ext cx="12215810" cy="104164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1882" tIns="60941" rIns="121882" bIns="60941"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1240" y="6221269"/>
            <a:ext cx="6349173" cy="638322"/>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1882" tIns="60941" rIns="121882" bIns="60941"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699" y="-7146"/>
            <a:ext cx="12215810" cy="104164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21882" tIns="60941" rIns="121882" bIns="60941"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1240" y="-7141"/>
            <a:ext cx="6349173" cy="638322"/>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21882" tIns="60941" rIns="121882" bIns="60941"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521" y="704251"/>
            <a:ext cx="10971372" cy="1143265"/>
          </a:xfrm>
          <a:prstGeom prst="rect">
            <a:avLst/>
          </a:prstGeom>
        </p:spPr>
        <p:txBody>
          <a:bodyPr vert="horz" lIns="0" tIns="60941" rIns="0" bIns="0" anchor="b">
            <a:normAutofit/>
          </a:bodyPr>
          <a:lstStyle/>
          <a:p>
            <a:r>
              <a:rPr kumimoji="0" lang="ru-RU" smtClean="0"/>
              <a:t>Образец заголовка</a:t>
            </a:r>
            <a:endParaRPr kumimoji="0" lang="en-US"/>
          </a:p>
        </p:txBody>
      </p:sp>
      <p:sp>
        <p:nvSpPr>
          <p:cNvPr id="30" name="Text Placeholder 29"/>
          <p:cNvSpPr>
            <a:spLocks noGrp="1"/>
          </p:cNvSpPr>
          <p:nvPr>
            <p:ph type="body" idx="1"/>
          </p:nvPr>
        </p:nvSpPr>
        <p:spPr>
          <a:xfrm>
            <a:off x="609521" y="1935928"/>
            <a:ext cx="10971372" cy="4390136"/>
          </a:xfrm>
          <a:prstGeom prst="rect">
            <a:avLst/>
          </a:prstGeom>
        </p:spPr>
        <p:txBody>
          <a:bodyPr vert="horz" lIns="121882" tIns="60941" rIns="121882" bIns="60941">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Date Placeholder 9"/>
          <p:cNvSpPr>
            <a:spLocks noGrp="1"/>
          </p:cNvSpPr>
          <p:nvPr>
            <p:ph type="dt" sz="half" idx="2"/>
          </p:nvPr>
        </p:nvSpPr>
        <p:spPr>
          <a:xfrm>
            <a:off x="609521" y="6357822"/>
            <a:ext cx="2844430" cy="365210"/>
          </a:xfrm>
          <a:prstGeom prst="rect">
            <a:avLst/>
          </a:prstGeom>
        </p:spPr>
        <p:txBody>
          <a:bodyPr vert="horz" lIns="0" tIns="0" rIns="0" bIns="0" anchor="b"/>
          <a:lstStyle>
            <a:lvl1pPr algn="l" eaLnBrk="1" latinLnBrk="0" hangingPunct="1">
              <a:defRPr kumimoji="0" sz="1600">
                <a:solidFill>
                  <a:schemeClr val="tx2">
                    <a:shade val="90000"/>
                  </a:schemeClr>
                </a:solidFill>
              </a:defRPr>
            </a:lvl1pPr>
          </a:lstStyle>
          <a:p>
            <a:fld id="{73CDA8E4-2F89-47B8-98E4-9AC1AEF737F3}" type="datetimeFigureOut">
              <a:rPr lang="ru-RU" smtClean="0"/>
              <a:t>25.11.2020</a:t>
            </a:fld>
            <a:endParaRPr lang="ru-RU"/>
          </a:p>
        </p:txBody>
      </p:sp>
      <p:sp>
        <p:nvSpPr>
          <p:cNvPr id="22" name="Footer Placeholder 21"/>
          <p:cNvSpPr>
            <a:spLocks noGrp="1"/>
          </p:cNvSpPr>
          <p:nvPr>
            <p:ph type="ftr" sz="quarter" idx="3"/>
          </p:nvPr>
        </p:nvSpPr>
        <p:spPr>
          <a:xfrm>
            <a:off x="3555539" y="6357822"/>
            <a:ext cx="4469818" cy="365210"/>
          </a:xfrm>
          <a:prstGeom prst="rect">
            <a:avLst/>
          </a:prstGeom>
        </p:spPr>
        <p:txBody>
          <a:bodyPr vert="horz" lIns="0" tIns="0" rIns="0" bIns="0" anchor="b"/>
          <a:lstStyle>
            <a:lvl1pPr algn="l" eaLnBrk="1" latinLnBrk="0" hangingPunct="1">
              <a:defRPr kumimoji="0" sz="1600">
                <a:solidFill>
                  <a:schemeClr val="tx2">
                    <a:shade val="90000"/>
                  </a:schemeClr>
                </a:solidFill>
              </a:defRPr>
            </a:lvl1pPr>
          </a:lstStyle>
          <a:p>
            <a:endParaRPr lang="ru-RU"/>
          </a:p>
        </p:txBody>
      </p:sp>
      <p:sp>
        <p:nvSpPr>
          <p:cNvPr id="18" name="Slide Number Placeholder 17"/>
          <p:cNvSpPr>
            <a:spLocks noGrp="1"/>
          </p:cNvSpPr>
          <p:nvPr>
            <p:ph type="sldNum" sz="quarter" idx="4"/>
          </p:nvPr>
        </p:nvSpPr>
        <p:spPr>
          <a:xfrm>
            <a:off x="10565024" y="6357822"/>
            <a:ext cx="1015868" cy="365210"/>
          </a:xfrm>
          <a:prstGeom prst="rect">
            <a:avLst/>
          </a:prstGeom>
        </p:spPr>
        <p:txBody>
          <a:bodyPr vert="horz" lIns="0" tIns="0" rIns="0" bIns="0" anchor="b"/>
          <a:lstStyle>
            <a:lvl1pPr algn="r" eaLnBrk="1" latinLnBrk="0" hangingPunct="1">
              <a:defRPr kumimoji="0" sz="1600">
                <a:solidFill>
                  <a:schemeClr val="tx2">
                    <a:shade val="90000"/>
                  </a:schemeClr>
                </a:solidFill>
              </a:defRPr>
            </a:lvl1pPr>
          </a:lstStyle>
          <a:p>
            <a:fld id="{90A64315-D3FD-4FC1-91E6-BE4590121925}" type="slidenum">
              <a:rPr lang="ru-RU" smtClean="0"/>
              <a:t>‹#›</a:t>
            </a:fld>
            <a:endParaRPr lang="ru-RU"/>
          </a:p>
        </p:txBody>
      </p:sp>
      <p:grpSp>
        <p:nvGrpSpPr>
          <p:cNvPr id="2" name="Group 1"/>
          <p:cNvGrpSpPr/>
          <p:nvPr/>
        </p:nvGrpSpPr>
        <p:grpSpPr>
          <a:xfrm>
            <a:off x="-25350" y="202456"/>
            <a:ext cx="12239137" cy="64937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6700" b="0" kern="1200">
          <a:ln>
            <a:noFill/>
          </a:ln>
          <a:solidFill>
            <a:schemeClr val="tx2"/>
          </a:solidFill>
          <a:effectLst/>
          <a:latin typeface="+mj-lt"/>
          <a:ea typeface="+mj-ea"/>
          <a:cs typeface="+mj-cs"/>
        </a:defRPr>
      </a:lvl1pPr>
    </p:titleStyle>
    <p:bodyStyle>
      <a:lvl1pPr marL="365650" indent="-365650" algn="l" rtl="0" eaLnBrk="1" latinLnBrk="0" hangingPunct="1">
        <a:spcBef>
          <a:spcPct val="20000"/>
        </a:spcBef>
        <a:buClr>
          <a:schemeClr val="accent3"/>
        </a:buClr>
        <a:buSzPct val="95000"/>
        <a:buFont typeface="Wingdings 2"/>
        <a:buChar char=""/>
        <a:defRPr kumimoji="0" sz="3500" kern="1200">
          <a:solidFill>
            <a:schemeClr val="tx1"/>
          </a:solidFill>
          <a:latin typeface="+mn-lt"/>
          <a:ea typeface="+mn-ea"/>
          <a:cs typeface="+mn-cs"/>
        </a:defRPr>
      </a:lvl1pPr>
      <a:lvl2pPr marL="853180" indent="-329084" algn="l" rtl="0" eaLnBrk="1" latinLnBrk="0" hangingPunct="1">
        <a:spcBef>
          <a:spcPct val="20000"/>
        </a:spcBef>
        <a:buClr>
          <a:schemeClr val="accent1"/>
        </a:buClr>
        <a:buSzPct val="85000"/>
        <a:buFont typeface="Wingdings 2"/>
        <a:buChar char=""/>
        <a:defRPr kumimoji="0" sz="3200" kern="1200">
          <a:solidFill>
            <a:schemeClr val="tx1"/>
          </a:solidFill>
          <a:latin typeface="+mn-lt"/>
          <a:ea typeface="+mn-ea"/>
          <a:cs typeface="+mn-cs"/>
        </a:defRPr>
      </a:lvl2pPr>
      <a:lvl3pPr marL="1218827" indent="-329084" algn="l" rtl="0" eaLnBrk="1" latinLnBrk="0" hangingPunct="1">
        <a:spcBef>
          <a:spcPct val="20000"/>
        </a:spcBef>
        <a:buClr>
          <a:schemeClr val="accent2"/>
        </a:buClr>
        <a:buSzPct val="70000"/>
        <a:buFont typeface="Wingdings 2"/>
        <a:buChar char=""/>
        <a:defRPr kumimoji="0" sz="2800" kern="1200">
          <a:solidFill>
            <a:schemeClr val="tx1"/>
          </a:solidFill>
          <a:latin typeface="+mn-lt"/>
          <a:ea typeface="+mn-ea"/>
          <a:cs typeface="+mn-cs"/>
        </a:defRPr>
      </a:lvl3pPr>
      <a:lvl4pPr marL="1584475" indent="-280330" algn="l" rtl="0" eaLnBrk="1" latinLnBrk="0" hangingPunct="1">
        <a:spcBef>
          <a:spcPct val="20000"/>
        </a:spcBef>
        <a:buClr>
          <a:schemeClr val="accent3"/>
        </a:buClr>
        <a:buSzPct val="65000"/>
        <a:buFont typeface="Wingdings 2"/>
        <a:buChar char=""/>
        <a:defRPr kumimoji="0" sz="2700" kern="1200">
          <a:solidFill>
            <a:schemeClr val="tx1"/>
          </a:solidFill>
          <a:latin typeface="+mn-lt"/>
          <a:ea typeface="+mn-ea"/>
          <a:cs typeface="+mn-cs"/>
        </a:defRPr>
      </a:lvl4pPr>
      <a:lvl5pPr marL="1950123" indent="-280330" algn="l" rtl="0" eaLnBrk="1" latinLnBrk="0" hangingPunct="1">
        <a:spcBef>
          <a:spcPct val="20000"/>
        </a:spcBef>
        <a:buClr>
          <a:schemeClr val="accent4"/>
        </a:buClr>
        <a:buSzPct val="65000"/>
        <a:buFont typeface="Wingdings 2"/>
        <a:buChar char=""/>
        <a:defRPr kumimoji="0" sz="2700" kern="1200">
          <a:solidFill>
            <a:schemeClr val="tx1"/>
          </a:solidFill>
          <a:latin typeface="+mn-lt"/>
          <a:ea typeface="+mn-ea"/>
          <a:cs typeface="+mn-cs"/>
        </a:defRPr>
      </a:lvl5pPr>
      <a:lvl6pPr marL="2315771" indent="-280330" algn="l" rtl="0" eaLnBrk="1" latinLnBrk="0" hangingPunct="1">
        <a:spcBef>
          <a:spcPct val="20000"/>
        </a:spcBef>
        <a:buClr>
          <a:schemeClr val="accent5"/>
        </a:buClr>
        <a:buSzPct val="80000"/>
        <a:buFont typeface="Wingdings 2"/>
        <a:buChar char=""/>
        <a:defRPr kumimoji="0" sz="2400" kern="1200">
          <a:solidFill>
            <a:schemeClr val="tx1"/>
          </a:solidFill>
          <a:latin typeface="+mn-lt"/>
          <a:ea typeface="+mn-ea"/>
          <a:cs typeface="+mn-cs"/>
        </a:defRPr>
      </a:lvl6pPr>
      <a:lvl7pPr marL="2559537" indent="-243766" algn="l" rtl="0" eaLnBrk="1" latinLnBrk="0" hangingPunct="1">
        <a:spcBef>
          <a:spcPct val="20000"/>
        </a:spcBef>
        <a:buClr>
          <a:schemeClr val="accent6"/>
        </a:buClr>
        <a:buSzPct val="80000"/>
        <a:buFont typeface="Wingdings 2"/>
        <a:buChar char=""/>
        <a:defRPr kumimoji="0" sz="2100" kern="1200" baseline="0">
          <a:solidFill>
            <a:schemeClr val="tx1"/>
          </a:solidFill>
          <a:latin typeface="+mn-lt"/>
          <a:ea typeface="+mn-ea"/>
          <a:cs typeface="+mn-cs"/>
        </a:defRPr>
      </a:lvl7pPr>
      <a:lvl8pPr marL="2925186" indent="-243766" algn="l" rtl="0" eaLnBrk="1" latinLnBrk="0" hangingPunct="1">
        <a:spcBef>
          <a:spcPct val="20000"/>
        </a:spcBef>
        <a:buClr>
          <a:schemeClr val="tx2"/>
        </a:buClr>
        <a:buChar char="•"/>
        <a:defRPr kumimoji="0" sz="2100" kern="1200">
          <a:solidFill>
            <a:schemeClr val="tx1"/>
          </a:solidFill>
          <a:latin typeface="+mn-lt"/>
          <a:ea typeface="+mn-ea"/>
          <a:cs typeface="+mn-cs"/>
        </a:defRPr>
      </a:lvl8pPr>
      <a:lvl9pPr marL="3290834" indent="-243766" algn="l" rtl="0" eaLnBrk="1" latinLnBrk="0" hangingPunct="1">
        <a:spcBef>
          <a:spcPct val="20000"/>
        </a:spcBef>
        <a:buClr>
          <a:schemeClr val="tx2"/>
        </a:buClr>
        <a:buFontTx/>
        <a:buChar char="•"/>
        <a:defRPr kumimoji="0" sz="19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413" algn="l" rtl="0" eaLnBrk="1" latinLnBrk="0" hangingPunct="1">
        <a:defRPr kumimoji="0" kern="1200">
          <a:solidFill>
            <a:schemeClr val="tx1"/>
          </a:solidFill>
          <a:latin typeface="+mn-lt"/>
          <a:ea typeface="+mn-ea"/>
          <a:cs typeface="+mn-cs"/>
        </a:defRPr>
      </a:lvl2pPr>
      <a:lvl3pPr marL="1218827" algn="l" rtl="0" eaLnBrk="1" latinLnBrk="0" hangingPunct="1">
        <a:defRPr kumimoji="0" kern="1200">
          <a:solidFill>
            <a:schemeClr val="tx1"/>
          </a:solidFill>
          <a:latin typeface="+mn-lt"/>
          <a:ea typeface="+mn-ea"/>
          <a:cs typeface="+mn-cs"/>
        </a:defRPr>
      </a:lvl3pPr>
      <a:lvl4pPr marL="1828242" algn="l" rtl="0" eaLnBrk="1" latinLnBrk="0" hangingPunct="1">
        <a:defRPr kumimoji="0" kern="1200">
          <a:solidFill>
            <a:schemeClr val="tx1"/>
          </a:solidFill>
          <a:latin typeface="+mn-lt"/>
          <a:ea typeface="+mn-ea"/>
          <a:cs typeface="+mn-cs"/>
        </a:defRPr>
      </a:lvl4pPr>
      <a:lvl5pPr marL="2437655" algn="l" rtl="0" eaLnBrk="1" latinLnBrk="0" hangingPunct="1">
        <a:defRPr kumimoji="0" kern="1200">
          <a:solidFill>
            <a:schemeClr val="tx1"/>
          </a:solidFill>
          <a:latin typeface="+mn-lt"/>
          <a:ea typeface="+mn-ea"/>
          <a:cs typeface="+mn-cs"/>
        </a:defRPr>
      </a:lvl5pPr>
      <a:lvl6pPr marL="3047069" algn="l" rtl="0" eaLnBrk="1" latinLnBrk="0" hangingPunct="1">
        <a:defRPr kumimoji="0" kern="1200">
          <a:solidFill>
            <a:schemeClr val="tx1"/>
          </a:solidFill>
          <a:latin typeface="+mn-lt"/>
          <a:ea typeface="+mn-ea"/>
          <a:cs typeface="+mn-cs"/>
        </a:defRPr>
      </a:lvl6pPr>
      <a:lvl7pPr marL="3656482" algn="l" rtl="0" eaLnBrk="1" latinLnBrk="0" hangingPunct="1">
        <a:defRPr kumimoji="0" kern="1200">
          <a:solidFill>
            <a:schemeClr val="tx1"/>
          </a:solidFill>
          <a:latin typeface="+mn-lt"/>
          <a:ea typeface="+mn-ea"/>
          <a:cs typeface="+mn-cs"/>
        </a:defRPr>
      </a:lvl7pPr>
      <a:lvl8pPr marL="4265896" algn="l" rtl="0" eaLnBrk="1" latinLnBrk="0" hangingPunct="1">
        <a:defRPr kumimoji="0" kern="1200">
          <a:solidFill>
            <a:schemeClr val="tx1"/>
          </a:solidFill>
          <a:latin typeface="+mn-lt"/>
          <a:ea typeface="+mn-ea"/>
          <a:cs typeface="+mn-cs"/>
        </a:defRPr>
      </a:lvl8pPr>
      <a:lvl9pPr marL="487531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Рисунок 35" descr="Изображение выглядит как текст&#10;&#10;Автоматически созданное описание"/>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635524" y="189434"/>
            <a:ext cx="919369" cy="1039975"/>
          </a:xfrm>
          <a:prstGeom prst="rect">
            <a:avLst/>
          </a:prstGeom>
          <a:noFill/>
          <a:ln>
            <a:noFill/>
          </a:ln>
        </p:spPr>
      </p:pic>
      <p:sp>
        <p:nvSpPr>
          <p:cNvPr id="100" name="Текстовое поле 99"/>
          <p:cNvSpPr txBox="1"/>
          <p:nvPr/>
        </p:nvSpPr>
        <p:spPr>
          <a:xfrm>
            <a:off x="4257961" y="1269554"/>
            <a:ext cx="3674494" cy="369322"/>
          </a:xfrm>
          <a:prstGeom prst="rect">
            <a:avLst/>
          </a:prstGeom>
          <a:noFill/>
          <a:ln w="9525">
            <a:noFill/>
          </a:ln>
        </p:spPr>
        <p:txBody>
          <a:bodyPr wrap="square" lIns="91430" tIns="45715" rIns="91430" bIns="45715">
            <a:spAutoFit/>
          </a:bodyPr>
          <a:lstStyle/>
          <a:p>
            <a:pPr indent="203178" algn="ctr"/>
            <a:r>
              <a:rPr lang="en-US" sz="1800" dirty="0">
                <a:latin typeface="Times New Roman" panose="02020603050405020304" charset="0"/>
              </a:rPr>
              <a:t>МИНОБРНАУКИ РОССИИ</a:t>
            </a:r>
            <a:endParaRPr lang="ru-RU" altLang="en-US" sz="1800" dirty="0"/>
          </a:p>
        </p:txBody>
      </p:sp>
      <p:sp>
        <p:nvSpPr>
          <p:cNvPr id="13" name="Текстовое поле 12"/>
          <p:cNvSpPr txBox="1"/>
          <p:nvPr/>
        </p:nvSpPr>
        <p:spPr>
          <a:xfrm>
            <a:off x="1976556" y="1638876"/>
            <a:ext cx="8229163" cy="1200318"/>
          </a:xfrm>
          <a:prstGeom prst="rect">
            <a:avLst/>
          </a:prstGeom>
          <a:noFill/>
          <a:ln w="9525">
            <a:noFill/>
          </a:ln>
        </p:spPr>
        <p:txBody>
          <a:bodyPr wrap="square" lIns="91430" tIns="45715" rIns="91430" bIns="45715">
            <a:spAutoFit/>
          </a:bodyPr>
          <a:lstStyle/>
          <a:p>
            <a:pPr indent="203178" algn="ctr"/>
            <a:r>
              <a:rPr lang="en-US" sz="1800" dirty="0" err="1">
                <a:latin typeface="Times New Roman" panose="02020603050405020304" charset="0"/>
              </a:rPr>
              <a:t>Федеральное</a:t>
            </a:r>
            <a:r>
              <a:rPr lang="en-US" sz="1800" dirty="0">
                <a:latin typeface="Times New Roman" panose="02020603050405020304" charset="0"/>
              </a:rPr>
              <a:t> </a:t>
            </a:r>
            <a:r>
              <a:rPr lang="en-US" sz="1800" dirty="0" err="1">
                <a:latin typeface="Times New Roman" panose="02020603050405020304" charset="0"/>
              </a:rPr>
              <a:t>государственное</a:t>
            </a:r>
            <a:r>
              <a:rPr lang="en-US" sz="1800" dirty="0">
                <a:latin typeface="Times New Roman" panose="02020603050405020304" charset="0"/>
              </a:rPr>
              <a:t> </a:t>
            </a:r>
            <a:r>
              <a:rPr lang="en-US" sz="1800" dirty="0" err="1">
                <a:latin typeface="Times New Roman" panose="02020603050405020304" charset="0"/>
              </a:rPr>
              <a:t>бюджетное</a:t>
            </a:r>
            <a:r>
              <a:rPr lang="en-US" sz="1800" dirty="0">
                <a:latin typeface="Times New Roman" panose="02020603050405020304" charset="0"/>
              </a:rPr>
              <a:t> </a:t>
            </a:r>
            <a:r>
              <a:rPr lang="en-US" sz="1800" dirty="0" err="1">
                <a:latin typeface="Times New Roman" panose="02020603050405020304" charset="0"/>
              </a:rPr>
              <a:t>образовательное</a:t>
            </a:r>
            <a:r>
              <a:rPr lang="en-US" sz="1800" dirty="0">
                <a:latin typeface="Times New Roman" panose="02020603050405020304" charset="0"/>
              </a:rPr>
              <a:t> </a:t>
            </a:r>
            <a:r>
              <a:rPr lang="en-US" sz="1800" dirty="0" err="1">
                <a:latin typeface="Times New Roman" panose="02020603050405020304" charset="0"/>
              </a:rPr>
              <a:t>учреждение</a:t>
            </a:r>
            <a:endParaRPr lang="en-US" sz="1800" dirty="0">
              <a:latin typeface="Times New Roman" panose="02020603050405020304" charset="0"/>
            </a:endParaRPr>
          </a:p>
          <a:p>
            <a:pPr indent="203178" algn="ctr"/>
            <a:r>
              <a:rPr lang="en-US" sz="1800" dirty="0" err="1">
                <a:latin typeface="Times New Roman" panose="02020603050405020304" charset="0"/>
              </a:rPr>
              <a:t>высшего</a:t>
            </a:r>
            <a:r>
              <a:rPr lang="en-US" sz="1800" dirty="0">
                <a:latin typeface="Times New Roman" panose="02020603050405020304" charset="0"/>
              </a:rPr>
              <a:t> </a:t>
            </a:r>
            <a:r>
              <a:rPr lang="en-US" sz="1800" dirty="0" err="1">
                <a:latin typeface="Times New Roman" panose="02020603050405020304" charset="0"/>
              </a:rPr>
              <a:t>образования</a:t>
            </a:r>
            <a:endParaRPr lang="en-US" sz="1800" b="1" dirty="0">
              <a:latin typeface="Times New Roman" panose="02020603050405020304" charset="0"/>
            </a:endParaRPr>
          </a:p>
          <a:p>
            <a:pPr indent="203178" algn="ctr"/>
            <a:r>
              <a:rPr lang="en-US" sz="1800" b="1" dirty="0">
                <a:latin typeface="Times New Roman" panose="02020603050405020304" charset="0"/>
              </a:rPr>
              <a:t>«</a:t>
            </a:r>
            <a:r>
              <a:rPr lang="en-US" sz="1800" b="1" dirty="0">
                <a:solidFill>
                  <a:srgbClr val="000000"/>
                </a:solidFill>
                <a:latin typeface="Times New Roman" panose="02020603050405020304" charset="0"/>
              </a:rPr>
              <a:t>МИРЭА – </a:t>
            </a:r>
            <a:r>
              <a:rPr lang="en-US" sz="1800" b="1" dirty="0" err="1">
                <a:solidFill>
                  <a:srgbClr val="000000"/>
                </a:solidFill>
                <a:latin typeface="Times New Roman" panose="02020603050405020304" charset="0"/>
              </a:rPr>
              <a:t>Российский</a:t>
            </a:r>
            <a:r>
              <a:rPr lang="en-US" sz="1800" b="1" dirty="0">
                <a:solidFill>
                  <a:srgbClr val="000000"/>
                </a:solidFill>
                <a:latin typeface="Times New Roman" panose="02020603050405020304" charset="0"/>
              </a:rPr>
              <a:t> </a:t>
            </a:r>
            <a:r>
              <a:rPr lang="en-US" sz="1800" b="1" dirty="0" err="1">
                <a:solidFill>
                  <a:srgbClr val="000000"/>
                </a:solidFill>
                <a:latin typeface="Times New Roman" panose="02020603050405020304" charset="0"/>
              </a:rPr>
              <a:t>технологический</a:t>
            </a:r>
            <a:r>
              <a:rPr lang="en-US" sz="1800" b="1" dirty="0">
                <a:solidFill>
                  <a:srgbClr val="000000"/>
                </a:solidFill>
                <a:latin typeface="Times New Roman" panose="02020603050405020304" charset="0"/>
              </a:rPr>
              <a:t> </a:t>
            </a:r>
            <a:r>
              <a:rPr lang="en-US" sz="1800" b="1" dirty="0" err="1">
                <a:solidFill>
                  <a:srgbClr val="000000"/>
                </a:solidFill>
                <a:latin typeface="Times New Roman" panose="02020603050405020304" charset="0"/>
              </a:rPr>
              <a:t>университет</a:t>
            </a:r>
            <a:r>
              <a:rPr lang="en-US" sz="1800" b="1" dirty="0">
                <a:latin typeface="Times New Roman" panose="02020603050405020304" charset="0"/>
              </a:rPr>
              <a:t>»</a:t>
            </a:r>
          </a:p>
          <a:p>
            <a:pPr indent="203178" algn="ctr"/>
            <a:r>
              <a:rPr lang="en-US" sz="1800" b="1" dirty="0">
                <a:latin typeface="Times New Roman" panose="02020603050405020304" charset="0"/>
              </a:rPr>
              <a:t>РТУ МИРЭА</a:t>
            </a:r>
            <a:endParaRPr lang="ru-RU" altLang="en-US" sz="1800" dirty="0"/>
          </a:p>
        </p:txBody>
      </p:sp>
      <p:sp>
        <p:nvSpPr>
          <p:cNvPr id="14" name="Текстовое поле 13"/>
          <p:cNvSpPr txBox="1"/>
          <p:nvPr/>
        </p:nvSpPr>
        <p:spPr>
          <a:xfrm>
            <a:off x="2090467" y="3069754"/>
            <a:ext cx="8009483" cy="1754316"/>
          </a:xfrm>
          <a:prstGeom prst="rect">
            <a:avLst/>
          </a:prstGeom>
          <a:noFill/>
          <a:ln w="9525">
            <a:noFill/>
          </a:ln>
        </p:spPr>
        <p:txBody>
          <a:bodyPr wrap="square" lIns="91430" tIns="45715" rIns="91430" bIns="45715">
            <a:spAutoFit/>
          </a:bodyPr>
          <a:lstStyle/>
          <a:p>
            <a:pPr indent="203178" algn="ctr"/>
            <a:r>
              <a:rPr lang="en-US" sz="1800" b="1" dirty="0">
                <a:latin typeface="Times New Roman" panose="02020603050405020304" charset="0"/>
              </a:rPr>
              <a:t>КУРСОВАЯ РАБОТА</a:t>
            </a:r>
            <a:endParaRPr lang="en-US" sz="1800" dirty="0">
              <a:latin typeface="Times New Roman" panose="02020603050405020304" charset="0"/>
            </a:endParaRPr>
          </a:p>
          <a:p>
            <a:pPr indent="203178" algn="ctr"/>
            <a:r>
              <a:rPr lang="en-US" sz="1800" dirty="0" err="1">
                <a:latin typeface="Times New Roman" panose="02020603050405020304" pitchFamily="18" charset="0"/>
                <a:cs typeface="Times New Roman" panose="02020603050405020304" pitchFamily="18" charset="0"/>
              </a:rPr>
              <a:t>по</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дисциплине</a:t>
            </a:r>
            <a:r>
              <a:rPr lang="en-US" sz="1800" dirty="0">
                <a:latin typeface="Times New Roman" panose="02020603050405020304" pitchFamily="18" charset="0"/>
                <a:cs typeface="Times New Roman" panose="02020603050405020304" pitchFamily="18" charset="0"/>
              </a:rPr>
              <a:t> </a:t>
            </a:r>
          </a:p>
          <a:p>
            <a:pPr indent="203178" algn="ctr"/>
            <a:r>
              <a:rPr lang="ru-RU" sz="1800" dirty="0">
                <a:latin typeface="Times New Roman" panose="02020603050405020304" pitchFamily="18" charset="0"/>
                <a:cs typeface="Times New Roman" panose="02020603050405020304" pitchFamily="18" charset="0"/>
              </a:rPr>
              <a:t>Технологии организации, обработки и хранения статистических данных</a:t>
            </a:r>
            <a:endParaRPr lang="en-US" sz="1800" b="1" dirty="0">
              <a:latin typeface="Times New Roman" panose="02020603050405020304" pitchFamily="18" charset="0"/>
              <a:cs typeface="Times New Roman" panose="02020603050405020304" pitchFamily="18" charset="0"/>
            </a:endParaRPr>
          </a:p>
          <a:p>
            <a:pPr indent="203178" algn="ctr"/>
            <a:r>
              <a:rPr lang="en-US" sz="1800" b="1" dirty="0" err="1">
                <a:latin typeface="Times New Roman" panose="02020603050405020304" pitchFamily="18" charset="0"/>
                <a:cs typeface="Times New Roman" panose="02020603050405020304" pitchFamily="18" charset="0"/>
              </a:rPr>
              <a:t>Тема</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курсовой</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работы</a:t>
            </a:r>
            <a:r>
              <a:rPr lang="en-US" sz="1800" dirty="0">
                <a:latin typeface="Times New Roman" panose="02020603050405020304" pitchFamily="18" charset="0"/>
                <a:cs typeface="Times New Roman" panose="02020603050405020304" pitchFamily="18" charset="0"/>
              </a:rPr>
              <a:t>:</a:t>
            </a:r>
          </a:p>
          <a:p>
            <a:pPr indent="203178" algn="ctr"/>
            <a:r>
              <a:rPr lang="ru-RU" sz="1800" dirty="0">
                <a:latin typeface="Times New Roman" panose="02020603050405020304" pitchFamily="18" charset="0"/>
                <a:cs typeface="Times New Roman" panose="02020603050405020304" pitchFamily="18" charset="0"/>
              </a:rPr>
              <a:t>Кластерный анализ алгоритмами </a:t>
            </a:r>
            <a:r>
              <a:rPr lang="en-US" sz="1800" dirty="0">
                <a:latin typeface="Times New Roman" panose="02020603050405020304" pitchFamily="18" charset="0"/>
                <a:cs typeface="Times New Roman" panose="02020603050405020304" pitchFamily="18" charset="0"/>
              </a:rPr>
              <a:t>k</a:t>
            </a:r>
            <a:r>
              <a:rPr lang="ru-RU"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means</a:t>
            </a:r>
            <a:r>
              <a:rPr lang="ru-RU" sz="1800" dirty="0">
                <a:latin typeface="Times New Roman" panose="02020603050405020304" pitchFamily="18" charset="0"/>
                <a:cs typeface="Times New Roman" panose="02020603050405020304" pitchFamily="18" charset="0"/>
              </a:rPr>
              <a:t> (к-средних) и </a:t>
            </a:r>
            <a:r>
              <a:rPr lang="en-US" sz="1800" dirty="0">
                <a:latin typeface="Times New Roman" panose="02020603050405020304" pitchFamily="18" charset="0"/>
                <a:cs typeface="Times New Roman" panose="02020603050405020304" pitchFamily="18" charset="0"/>
              </a:rPr>
              <a:t>g</a:t>
            </a:r>
            <a:r>
              <a:rPr lang="ru-RU"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means</a:t>
            </a:r>
            <a:r>
              <a:rPr lang="ru-RU"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g</a:t>
            </a:r>
            <a:r>
              <a:rPr lang="ru-RU" sz="1800" dirty="0">
                <a:latin typeface="Times New Roman" panose="02020603050405020304" pitchFamily="18" charset="0"/>
                <a:cs typeface="Times New Roman" panose="02020603050405020304" pitchFamily="18" charset="0"/>
              </a:rPr>
              <a:t>-средних) по качеству товара на примере продуктов питания (вин</a:t>
            </a:r>
            <a:r>
              <a:rPr lang="ru-RU" sz="1800" dirty="0" smtClean="0">
                <a:latin typeface="Times New Roman" panose="02020603050405020304" pitchFamily="18" charset="0"/>
                <a:cs typeface="Times New Roman" panose="02020603050405020304" pitchFamily="18" charset="0"/>
              </a:rPr>
              <a:t>)</a:t>
            </a:r>
            <a:endParaRPr lang="ru-RU" altLang="en-US" sz="1800" dirty="0">
              <a:latin typeface="Times New Roman" panose="02020603050405020304" pitchFamily="18" charset="0"/>
              <a:cs typeface="Times New Roman" panose="02020603050405020304" pitchFamily="18" charset="0"/>
            </a:endParaRPr>
          </a:p>
        </p:txBody>
      </p:sp>
      <p:graphicFrame>
        <p:nvGraphicFramePr>
          <p:cNvPr id="15" name="Таблица 14"/>
          <p:cNvGraphicFramePr/>
          <p:nvPr>
            <p:extLst>
              <p:ext uri="{D42A27DB-BD31-4B8C-83A1-F6EECF244321}">
                <p14:modId xmlns:p14="http://schemas.microsoft.com/office/powerpoint/2010/main" val="2656407529"/>
              </p:ext>
            </p:extLst>
          </p:nvPr>
        </p:nvGraphicFramePr>
        <p:xfrm>
          <a:off x="1726342" y="5157986"/>
          <a:ext cx="8737732" cy="605295"/>
        </p:xfrm>
        <a:graphic>
          <a:graphicData uri="http://schemas.openxmlformats.org/drawingml/2006/table">
            <a:tbl>
              <a:tblPr firstRow="1" bandRow="1">
                <a:tableStyleId>{5940675A-B579-460E-94D1-54222C63F5DA}</a:tableStyleId>
              </a:tblPr>
              <a:tblGrid>
                <a:gridCol w="4368866"/>
                <a:gridCol w="4368866"/>
              </a:tblGrid>
              <a:tr h="605295">
                <a:tc>
                  <a:txBody>
                    <a:bodyPr/>
                    <a:lstStyle/>
                    <a:p>
                      <a:pPr indent="0">
                        <a:buNone/>
                      </a:pPr>
                      <a:r>
                        <a:rPr lang="ru-RU" altLang="en-US" sz="1800" b="0" dirty="0">
                          <a:latin typeface="Times New Roman" panose="02020603050405020304" charset="0"/>
                          <a:cs typeface="Times New Roman" panose="02020603050405020304" charset="0"/>
                        </a:rPr>
                        <a:t>Выполнил с</a:t>
                      </a:r>
                      <a:r>
                        <a:rPr lang="en-US" sz="1800" b="0" dirty="0" err="1">
                          <a:latin typeface="Times New Roman" panose="02020603050405020304" charset="0"/>
                          <a:cs typeface="Times New Roman" panose="02020603050405020304" charset="0"/>
                        </a:rPr>
                        <a:t>тудент</a:t>
                      </a:r>
                      <a:r>
                        <a:rPr lang="en-US" sz="1800" b="0" dirty="0">
                          <a:latin typeface="Times New Roman" panose="02020603050405020304" charset="0"/>
                          <a:cs typeface="Times New Roman" panose="02020603050405020304" charset="0"/>
                        </a:rPr>
                        <a:t> </a:t>
                      </a:r>
                      <a:r>
                        <a:rPr lang="en-US" sz="1800" b="0" dirty="0" err="1">
                          <a:latin typeface="Times New Roman" panose="02020603050405020304" charset="0"/>
                          <a:cs typeface="Times New Roman" panose="02020603050405020304" charset="0"/>
                        </a:rPr>
                        <a:t>группы</a:t>
                      </a:r>
                      <a:r>
                        <a:rPr lang="en-US" sz="1800" b="0" dirty="0">
                          <a:latin typeface="Times New Roman" panose="02020603050405020304" charset="0"/>
                          <a:cs typeface="Times New Roman" panose="02020603050405020304" charset="0"/>
                        </a:rPr>
                        <a:t> </a:t>
                      </a:r>
                      <a:r>
                        <a:rPr lang="en-US" sz="1800" b="0" dirty="0" smtClean="0">
                          <a:latin typeface="Times New Roman" panose="02020603050405020304" charset="0"/>
                          <a:cs typeface="Times New Roman" panose="02020603050405020304" charset="0"/>
                        </a:rPr>
                        <a:t>ИМБО-01-1</a:t>
                      </a:r>
                      <a:r>
                        <a:rPr lang="ru-RU" sz="1800" b="0" dirty="0" smtClean="0">
                          <a:latin typeface="Times New Roman" panose="02020603050405020304" charset="0"/>
                          <a:cs typeface="Times New Roman" panose="02020603050405020304" charset="0"/>
                        </a:rPr>
                        <a:t>9</a:t>
                      </a:r>
                      <a:endParaRPr lang="en-US" altLang="en-US" sz="1800" b="0" dirty="0">
                        <a:latin typeface="Times New Roman" panose="02020603050405020304" charset="0"/>
                        <a:ea typeface="Times New Roman" panose="02020603050405020304" charset="0"/>
                        <a:cs typeface="Times New Roman" panose="02020603050405020304" charset="0"/>
                      </a:endParaRPr>
                    </a:p>
                  </a:txBody>
                  <a:tcPr marL="68571" marR="68571" marT="0" marB="0">
                    <a:lnL>
                      <a:noFill/>
                    </a:lnL>
                    <a:lnR>
                      <a:noFill/>
                    </a:lnR>
                    <a:lnT cap="flat">
                      <a:noFill/>
                    </a:lnT>
                    <a:lnB cap="flat">
                      <a:noFill/>
                    </a:lnB>
                    <a:lnTlToBr>
                      <a:noFill/>
                    </a:lnTlToBr>
                    <a:lnBlToTr>
                      <a:noFill/>
                    </a:lnBlToTr>
                    <a:noFill/>
                  </a:tcPr>
                </a:tc>
                <a:tc>
                  <a:txBody>
                    <a:bodyPr/>
                    <a:lstStyle/>
                    <a:p>
                      <a:pPr indent="0" algn="ctr">
                        <a:buNone/>
                      </a:pPr>
                      <a:r>
                        <a:rPr lang="ru-RU" altLang="en-US" sz="1800" b="0" dirty="0" err="1" smtClean="0">
                          <a:latin typeface="Times New Roman" panose="02020603050405020304" charset="0"/>
                          <a:ea typeface="Times New Roman" panose="02020603050405020304" charset="0"/>
                          <a:cs typeface="Times New Roman" panose="02020603050405020304" charset="0"/>
                        </a:rPr>
                        <a:t>Ломовцев</a:t>
                      </a:r>
                      <a:r>
                        <a:rPr lang="ru-RU" altLang="en-US" sz="1800" b="0" baseline="0" dirty="0" smtClean="0">
                          <a:latin typeface="Times New Roman" panose="02020603050405020304" charset="0"/>
                          <a:ea typeface="Times New Roman" panose="02020603050405020304" charset="0"/>
                          <a:cs typeface="Times New Roman" panose="02020603050405020304" charset="0"/>
                        </a:rPr>
                        <a:t> Павел Павлович</a:t>
                      </a:r>
                      <a:endParaRPr lang="en-US" altLang="en-US" sz="1800" b="0" dirty="0">
                        <a:latin typeface="Times New Roman" panose="02020603050405020304" charset="0"/>
                        <a:ea typeface="Times New Roman" panose="02020603050405020304" charset="0"/>
                        <a:cs typeface="Times New Roman" panose="02020603050405020304" charset="0"/>
                      </a:endParaRPr>
                    </a:p>
                  </a:txBody>
                  <a:tcPr marL="68571" marR="68571" marT="0" marB="0">
                    <a:lnL>
                      <a:noFill/>
                    </a:lnL>
                    <a:lnR cap="flat">
                      <a:noFill/>
                    </a:lnR>
                    <a:lnT cap="flat">
                      <a:noFill/>
                    </a:lnT>
                    <a:lnB cap="flat">
                      <a:noFill/>
                    </a:lnB>
                    <a:lnTlToBr>
                      <a:noFill/>
                    </a:lnTlToBr>
                    <a:lnBlToTr>
                      <a:noFill/>
                    </a:lnBlToTr>
                    <a:noFill/>
                  </a:tcPr>
                </a:tc>
              </a:tr>
            </a:tbl>
          </a:graphicData>
        </a:graphic>
      </p:graphicFrame>
      <p:graphicFrame>
        <p:nvGraphicFramePr>
          <p:cNvPr id="17" name="Таблица 16"/>
          <p:cNvGraphicFramePr/>
          <p:nvPr>
            <p:extLst>
              <p:ext uri="{D42A27DB-BD31-4B8C-83A1-F6EECF244321}">
                <p14:modId xmlns:p14="http://schemas.microsoft.com/office/powerpoint/2010/main" val="686948236"/>
              </p:ext>
            </p:extLst>
          </p:nvPr>
        </p:nvGraphicFramePr>
        <p:xfrm>
          <a:off x="1725706" y="5878066"/>
          <a:ext cx="8739004" cy="595769"/>
        </p:xfrm>
        <a:graphic>
          <a:graphicData uri="http://schemas.openxmlformats.org/drawingml/2006/table">
            <a:tbl>
              <a:tblPr firstRow="1" bandRow="1">
                <a:tableStyleId>{5940675A-B579-460E-94D1-54222C63F5DA}</a:tableStyleId>
              </a:tblPr>
              <a:tblGrid>
                <a:gridCol w="4369502"/>
                <a:gridCol w="4369502"/>
              </a:tblGrid>
              <a:tr h="595769">
                <a:tc>
                  <a:txBody>
                    <a:bodyPr/>
                    <a:lstStyle/>
                    <a:p>
                      <a:pPr indent="0">
                        <a:buNone/>
                      </a:pPr>
                      <a:r>
                        <a:rPr lang="en-US" sz="1800" b="0" dirty="0" err="1">
                          <a:latin typeface="Times New Roman" panose="02020603050405020304" charset="0"/>
                          <a:cs typeface="Times New Roman" panose="02020603050405020304" charset="0"/>
                        </a:rPr>
                        <a:t>Руководитель</a:t>
                      </a:r>
                      <a:r>
                        <a:rPr lang="en-US" sz="1800" b="0" dirty="0">
                          <a:latin typeface="Times New Roman" panose="02020603050405020304" charset="0"/>
                          <a:cs typeface="Times New Roman" panose="02020603050405020304" charset="0"/>
                        </a:rPr>
                        <a:t> </a:t>
                      </a:r>
                      <a:r>
                        <a:rPr lang="en-US" sz="1800" b="0" dirty="0" err="1">
                          <a:latin typeface="Times New Roman" panose="02020603050405020304" charset="0"/>
                          <a:cs typeface="Times New Roman" panose="02020603050405020304" charset="0"/>
                        </a:rPr>
                        <a:t>курсовой</a:t>
                      </a:r>
                      <a:r>
                        <a:rPr lang="en-US" sz="1800" b="0" dirty="0">
                          <a:latin typeface="Times New Roman" panose="02020603050405020304" charset="0"/>
                          <a:cs typeface="Times New Roman" panose="02020603050405020304" charset="0"/>
                        </a:rPr>
                        <a:t> </a:t>
                      </a:r>
                      <a:r>
                        <a:rPr lang="en-US" sz="1800" b="0" dirty="0" err="1" smtClean="0">
                          <a:latin typeface="Times New Roman" panose="02020603050405020304" charset="0"/>
                          <a:cs typeface="Times New Roman" panose="02020603050405020304" charset="0"/>
                        </a:rPr>
                        <a:t>работы</a:t>
                      </a:r>
                      <a:endParaRPr lang="en-US" altLang="en-US" sz="1800" b="0" dirty="0">
                        <a:latin typeface="Times New Roman" panose="02020603050405020304" charset="0"/>
                        <a:ea typeface="Times New Roman" panose="02020603050405020304" charset="0"/>
                        <a:cs typeface="Times New Roman" panose="02020603050405020304" charset="0"/>
                      </a:endParaRPr>
                    </a:p>
                  </a:txBody>
                  <a:tcPr marL="68571" marR="68571" marT="0" marB="0">
                    <a:lnL>
                      <a:noFill/>
                    </a:lnL>
                    <a:lnR>
                      <a:noFill/>
                    </a:lnR>
                    <a:lnT cap="flat">
                      <a:noFill/>
                    </a:lnT>
                    <a:lnB cap="flat">
                      <a:noFill/>
                    </a:lnB>
                    <a:lnTlToBr>
                      <a:noFill/>
                    </a:lnTlToBr>
                    <a:lnBlToTr>
                      <a:noFill/>
                    </a:lnBlToTr>
                    <a:noFill/>
                  </a:tcPr>
                </a:tc>
                <a:tc>
                  <a:txBody>
                    <a:bodyPr/>
                    <a:lstStyle/>
                    <a:p>
                      <a:pPr indent="0" algn="ctr">
                        <a:buNone/>
                      </a:pPr>
                      <a:r>
                        <a:rPr lang="en-US" sz="1800" b="0" dirty="0">
                          <a:latin typeface="Times New Roman" panose="02020603050405020304" charset="0"/>
                          <a:cs typeface="Times New Roman" panose="02020603050405020304" charset="0"/>
                        </a:rPr>
                        <a:t> </a:t>
                      </a:r>
                      <a:r>
                        <a:rPr lang="en-US" sz="1800" b="0" dirty="0" err="1" smtClean="0">
                          <a:latin typeface="Times New Roman" panose="02020603050405020304" charset="0"/>
                          <a:cs typeface="Times New Roman" panose="02020603050405020304" charset="0"/>
                        </a:rPr>
                        <a:t>Митина</a:t>
                      </a:r>
                      <a:r>
                        <a:rPr lang="en-US" sz="1800" b="0" dirty="0" smtClean="0">
                          <a:latin typeface="Times New Roman" panose="02020603050405020304" charset="0"/>
                          <a:cs typeface="Times New Roman" panose="02020603050405020304" charset="0"/>
                        </a:rPr>
                        <a:t> </a:t>
                      </a:r>
                      <a:r>
                        <a:rPr lang="en-US" sz="1800" b="0" dirty="0" err="1">
                          <a:latin typeface="Times New Roman" panose="02020603050405020304" charset="0"/>
                          <a:cs typeface="Times New Roman" panose="02020603050405020304" charset="0"/>
                        </a:rPr>
                        <a:t>Ольга</a:t>
                      </a:r>
                      <a:r>
                        <a:rPr lang="en-US" sz="1800" b="0" dirty="0">
                          <a:latin typeface="Times New Roman" panose="02020603050405020304" charset="0"/>
                          <a:cs typeface="Times New Roman" panose="02020603050405020304" charset="0"/>
                        </a:rPr>
                        <a:t> </a:t>
                      </a:r>
                      <a:r>
                        <a:rPr lang="en-US" sz="1800" b="0" dirty="0" err="1">
                          <a:latin typeface="Times New Roman" panose="02020603050405020304" charset="0"/>
                          <a:cs typeface="Times New Roman" panose="02020603050405020304" charset="0"/>
                        </a:rPr>
                        <a:t>Алексеевна</a:t>
                      </a:r>
                      <a:endParaRPr lang="en-US" altLang="en-US" sz="1800" b="0" dirty="0">
                        <a:latin typeface="Times New Roman" panose="02020603050405020304" charset="0"/>
                        <a:ea typeface="Times New Roman" panose="02020603050405020304" charset="0"/>
                        <a:cs typeface="Times New Roman" panose="02020603050405020304" charset="0"/>
                      </a:endParaRPr>
                    </a:p>
                  </a:txBody>
                  <a:tcPr marL="68571" marR="68571" marT="0" marB="0">
                    <a:lnL>
                      <a:noFill/>
                    </a:lnL>
                    <a:lnR cap="flat">
                      <a:noFill/>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427720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6400" dirty="0"/>
              <a:t>Группировка данных</a:t>
            </a:r>
          </a:p>
        </p:txBody>
      </p:sp>
      <p:pic>
        <p:nvPicPr>
          <p:cNvPr id="6" name="Объект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168824" y="2839428"/>
            <a:ext cx="1910421" cy="1842242"/>
          </a:xfrm>
        </p:spPr>
      </p:pic>
      <p:cxnSp>
        <p:nvCxnSpPr>
          <p:cNvPr id="11" name="Прямая со стрелкой 10"/>
          <p:cNvCxnSpPr/>
          <p:nvPr/>
        </p:nvCxnSpPr>
        <p:spPr>
          <a:xfrm>
            <a:off x="3983247" y="4005991"/>
            <a:ext cx="2399954" cy="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56637" y="3429794"/>
            <a:ext cx="1565160" cy="492546"/>
          </a:xfrm>
          <a:prstGeom prst="rect">
            <a:avLst/>
          </a:prstGeom>
          <a:noFill/>
        </p:spPr>
        <p:txBody>
          <a:bodyPr wrap="none" lIns="121906" tIns="60953" rIns="121906" bIns="60953" rtlCol="0">
            <a:spAutoFit/>
          </a:bodyPr>
          <a:lstStyle/>
          <a:p>
            <a:r>
              <a:rPr lang="ru-RU" dirty="0" smtClean="0"/>
              <a:t>Результат</a:t>
            </a:r>
            <a:endParaRPr lang="ru-RU" dirty="0"/>
          </a:p>
        </p:txBody>
      </p:sp>
      <p:pic>
        <p:nvPicPr>
          <p:cNvPr id="14" name="Объект 13"/>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10125" y="2923582"/>
            <a:ext cx="4957435" cy="2428802"/>
          </a:xfrm>
        </p:spPr>
      </p:pic>
      <p:pic>
        <p:nvPicPr>
          <p:cNvPr id="15" name="Picture 8" descr="https://upload.wikimedia.org/wikipedia/commons/9/93/MIREA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51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9309" y="2373432"/>
            <a:ext cx="10361851" cy="1362771"/>
          </a:xfrm>
        </p:spPr>
        <p:txBody>
          <a:bodyPr/>
          <a:lstStyle/>
          <a:p>
            <a:pPr algn="ctr"/>
            <a:r>
              <a:rPr lang="ru-RU" sz="6400" dirty="0"/>
              <a:t>Этап кластеризации</a:t>
            </a:r>
          </a:p>
        </p:txBody>
      </p:sp>
      <p:pic>
        <p:nvPicPr>
          <p:cNvPr id="5" name="Picture 8" descr="https://upload.wikimedia.org/wikipedia/commons/9/93/MIRE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4725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pPr algn="ctr"/>
            <a:r>
              <a:rPr lang="ru-RU" sz="5300" dirty="0"/>
              <a:t>Определение количества кластеров</a:t>
            </a:r>
          </a:p>
        </p:txBody>
      </p:sp>
      <p:pic>
        <p:nvPicPr>
          <p:cNvPr id="4098"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885129" y="2956488"/>
            <a:ext cx="1439973" cy="190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5711214" y="2202304"/>
            <a:ext cx="6144632" cy="372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Прямая со стрелкой 7"/>
          <p:cNvCxnSpPr>
            <a:stCxn id="4098" idx="3"/>
          </p:cNvCxnSpPr>
          <p:nvPr/>
        </p:nvCxnSpPr>
        <p:spPr>
          <a:xfrm>
            <a:off x="3325104" y="3909958"/>
            <a:ext cx="2386112"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64668" y="3275613"/>
            <a:ext cx="2217733" cy="492546"/>
          </a:xfrm>
          <a:prstGeom prst="rect">
            <a:avLst/>
          </a:prstGeom>
          <a:noFill/>
        </p:spPr>
        <p:txBody>
          <a:bodyPr wrap="none" lIns="121906" tIns="60953" rIns="121906" bIns="60953" rtlCol="0">
            <a:spAutoFit/>
          </a:bodyPr>
          <a:lstStyle/>
          <a:p>
            <a:r>
              <a:rPr lang="ru-RU" dirty="0" smtClean="0"/>
              <a:t>Визуализация</a:t>
            </a:r>
            <a:endParaRPr lang="ru-RU" dirty="0"/>
          </a:p>
        </p:txBody>
      </p:sp>
      <p:pic>
        <p:nvPicPr>
          <p:cNvPr id="14" name="Picture 8" descr="https://upload.wikimedia.org/wikipedia/commons/9/93/MIREA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Таблица 9"/>
          <p:cNvGraphicFramePr>
            <a:graphicFrameLocks noGrp="1"/>
          </p:cNvGraphicFramePr>
          <p:nvPr>
            <p:extLst>
              <p:ext uri="{D42A27DB-BD31-4B8C-83A1-F6EECF244321}">
                <p14:modId xmlns:p14="http://schemas.microsoft.com/office/powerpoint/2010/main" val="1694205335"/>
              </p:ext>
            </p:extLst>
          </p:nvPr>
        </p:nvGraphicFramePr>
        <p:xfrm>
          <a:off x="5879182" y="6094090"/>
          <a:ext cx="5951191" cy="640080"/>
        </p:xfrm>
        <a:graphic>
          <a:graphicData uri="http://schemas.openxmlformats.org/drawingml/2006/table">
            <a:tbl>
              <a:tblPr firstRow="1" bandRow="1">
                <a:tableStyleId>{5C22544A-7EE6-4342-B048-85BDC9FD1C3A}</a:tableStyleId>
              </a:tblPr>
              <a:tblGrid>
                <a:gridCol w="5951191"/>
              </a:tblGrid>
              <a:tr h="370840">
                <a:tc>
                  <a:txBody>
                    <a:bodyPr/>
                    <a:lstStyle/>
                    <a:p>
                      <a:pPr algn="ctr"/>
                      <a:r>
                        <a:rPr lang="ru-RU" b="0" dirty="0" smtClean="0"/>
                        <a:t>Диаграмма</a:t>
                      </a:r>
                      <a:r>
                        <a:rPr lang="ru-RU" b="0" baseline="0" dirty="0" smtClean="0"/>
                        <a:t> кластерного распределения вин по качеству (целевой столбец)</a:t>
                      </a:r>
                      <a:endParaRPr lang="ru-RU" b="0" dirty="0"/>
                    </a:p>
                  </a:txBody>
                  <a:tcPr>
                    <a:solidFill>
                      <a:srgbClr val="00B0F0"/>
                    </a:solidFill>
                  </a:tcPr>
                </a:tc>
              </a:tr>
            </a:tbl>
          </a:graphicData>
        </a:graphic>
      </p:graphicFrame>
    </p:spTree>
    <p:extLst>
      <p:ext uri="{BB962C8B-B14F-4D97-AF65-F5344CB8AC3E}">
        <p14:creationId xmlns:p14="http://schemas.microsoft.com/office/powerpoint/2010/main" val="1679720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6400" dirty="0"/>
              <a:t>Алгоритм к-средних</a:t>
            </a:r>
          </a:p>
        </p:txBody>
      </p:sp>
      <p:pic>
        <p:nvPicPr>
          <p:cNvPr id="5" name="Picture 8" descr="https://upload.wikimedia.org/wikipedia/commons/9/93/MIRE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647965" y="1803321"/>
            <a:ext cx="1178407" cy="152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Рисунок 6"/>
          <p:cNvPicPr/>
          <p:nvPr/>
        </p:nvPicPr>
        <p:blipFill rotWithShape="1">
          <a:blip r:embed="rId5"/>
          <a:srcRect l="1740" t="10662" r="47193"/>
          <a:stretch/>
        </p:blipFill>
        <p:spPr bwMode="auto">
          <a:xfrm>
            <a:off x="845195" y="3645818"/>
            <a:ext cx="2783947" cy="2672189"/>
          </a:xfrm>
          <a:prstGeom prst="rect">
            <a:avLst/>
          </a:prstGeom>
          <a:ln>
            <a:noFill/>
          </a:ln>
          <a:extLst>
            <a:ext uri="{53640926-AAD7-44D8-BBD7-CCE9431645EC}">
              <a14:shadowObscured xmlns:a14="http://schemas.microsoft.com/office/drawing/2010/main"/>
            </a:ext>
          </a:extLst>
        </p:spPr>
      </p:pic>
      <p:pic>
        <p:nvPicPr>
          <p:cNvPr id="9" name="Объект 8"/>
          <p:cNvPicPr>
            <a:picLocks noGrp="1"/>
          </p:cNvPicPr>
          <p:nvPr>
            <p:ph sz="half" idx="2"/>
          </p:nvPr>
        </p:nvPicPr>
        <p:blipFill>
          <a:blip r:embed="rId6"/>
          <a:stretch>
            <a:fillRect/>
          </a:stretch>
        </p:blipFill>
        <p:spPr>
          <a:xfrm>
            <a:off x="5135225" y="2061642"/>
            <a:ext cx="6719872" cy="3893245"/>
          </a:xfrm>
          <a:prstGeom prst="rect">
            <a:avLst/>
          </a:prstGeom>
        </p:spPr>
      </p:pic>
      <p:cxnSp>
        <p:nvCxnSpPr>
          <p:cNvPr id="10" name="Прямая со стрелкой 9"/>
          <p:cNvCxnSpPr>
            <a:stCxn id="5122" idx="2"/>
            <a:endCxn id="7" idx="0"/>
          </p:cNvCxnSpPr>
          <p:nvPr/>
        </p:nvCxnSpPr>
        <p:spPr>
          <a:xfrm>
            <a:off x="2237169" y="3327674"/>
            <a:ext cx="0" cy="31814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2735271" y="3219468"/>
            <a:ext cx="2399954"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26372" y="2565498"/>
            <a:ext cx="2217733" cy="492546"/>
          </a:xfrm>
          <a:prstGeom prst="rect">
            <a:avLst/>
          </a:prstGeom>
          <a:noFill/>
        </p:spPr>
        <p:txBody>
          <a:bodyPr wrap="none" lIns="121906" tIns="60953" rIns="121906" bIns="60953" rtlCol="0">
            <a:spAutoFit/>
          </a:bodyPr>
          <a:lstStyle/>
          <a:p>
            <a:r>
              <a:rPr lang="ru-RU" dirty="0" smtClean="0"/>
              <a:t>Визуализация</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3147341901"/>
              </p:ext>
            </p:extLst>
          </p:nvPr>
        </p:nvGraphicFramePr>
        <p:xfrm>
          <a:off x="5561646" y="6130915"/>
          <a:ext cx="5951191" cy="370840"/>
        </p:xfrm>
        <a:graphic>
          <a:graphicData uri="http://schemas.openxmlformats.org/drawingml/2006/table">
            <a:tbl>
              <a:tblPr firstRow="1" bandRow="1">
                <a:tableStyleId>{5C22544A-7EE6-4342-B048-85BDC9FD1C3A}</a:tableStyleId>
              </a:tblPr>
              <a:tblGrid>
                <a:gridCol w="5951191"/>
              </a:tblGrid>
              <a:tr h="370840">
                <a:tc>
                  <a:txBody>
                    <a:bodyPr/>
                    <a:lstStyle/>
                    <a:p>
                      <a:pPr algn="ctr"/>
                      <a:r>
                        <a:rPr lang="ru-RU" dirty="0" smtClean="0"/>
                        <a:t>Профили кластеров</a:t>
                      </a:r>
                      <a:endParaRPr lang="ru-RU" dirty="0"/>
                    </a:p>
                  </a:txBody>
                  <a:tcPr>
                    <a:solidFill>
                      <a:srgbClr val="00B0F0"/>
                    </a:solidFill>
                  </a:tcPr>
                </a:tc>
              </a:tr>
            </a:tbl>
          </a:graphicData>
        </a:graphic>
      </p:graphicFrame>
      <p:graphicFrame>
        <p:nvGraphicFramePr>
          <p:cNvPr id="11" name="Таблица 10"/>
          <p:cNvGraphicFramePr>
            <a:graphicFrameLocks noGrp="1"/>
          </p:cNvGraphicFramePr>
          <p:nvPr>
            <p:extLst>
              <p:ext uri="{D42A27DB-BD31-4B8C-83A1-F6EECF244321}">
                <p14:modId xmlns:p14="http://schemas.microsoft.com/office/powerpoint/2010/main" val="1193085393"/>
              </p:ext>
            </p:extLst>
          </p:nvPr>
        </p:nvGraphicFramePr>
        <p:xfrm>
          <a:off x="334566" y="6381462"/>
          <a:ext cx="4248472" cy="370840"/>
        </p:xfrm>
        <a:graphic>
          <a:graphicData uri="http://schemas.openxmlformats.org/drawingml/2006/table">
            <a:tbl>
              <a:tblPr firstRow="1" bandRow="1">
                <a:tableStyleId>{5C22544A-7EE6-4342-B048-85BDC9FD1C3A}</a:tableStyleId>
              </a:tblPr>
              <a:tblGrid>
                <a:gridCol w="4248472"/>
              </a:tblGrid>
              <a:tr h="370840">
                <a:tc>
                  <a:txBody>
                    <a:bodyPr/>
                    <a:lstStyle/>
                    <a:p>
                      <a:pPr algn="ctr"/>
                      <a:r>
                        <a:rPr lang="ru-RU" dirty="0" smtClean="0"/>
                        <a:t>Настройка</a:t>
                      </a:r>
                      <a:r>
                        <a:rPr lang="ru-RU" baseline="0" dirty="0" smtClean="0"/>
                        <a:t> узла «Кластеризация»</a:t>
                      </a:r>
                      <a:endParaRPr lang="ru-RU" dirty="0"/>
                    </a:p>
                  </a:txBody>
                  <a:tcPr>
                    <a:solidFill>
                      <a:srgbClr val="FF0000"/>
                    </a:solidFill>
                  </a:tcPr>
                </a:tc>
              </a:tr>
            </a:tbl>
          </a:graphicData>
        </a:graphic>
      </p:graphicFrame>
    </p:spTree>
    <p:extLst>
      <p:ext uri="{BB962C8B-B14F-4D97-AF65-F5344CB8AC3E}">
        <p14:creationId xmlns:p14="http://schemas.microsoft.com/office/powerpoint/2010/main" val="3868228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Оценка точности алгоритма</a:t>
            </a:r>
            <a:endParaRPr lang="ru-RU" dirty="0"/>
          </a:p>
        </p:txBody>
      </p:sp>
      <p:sp>
        <p:nvSpPr>
          <p:cNvPr id="4" name="Объект 3"/>
          <p:cNvSpPr>
            <a:spLocks noGrp="1"/>
          </p:cNvSpPr>
          <p:nvPr>
            <p:ph sz="half" idx="1"/>
          </p:nvPr>
        </p:nvSpPr>
        <p:spPr/>
        <p:txBody>
          <a:bodyPr>
            <a:normAutofit fontScale="55000" lnSpcReduction="20000"/>
          </a:bodyPr>
          <a:lstStyle/>
          <a:p>
            <a:pPr marL="0" indent="479947">
              <a:buNone/>
            </a:pPr>
            <a:r>
              <a:rPr lang="ru-RU" sz="3300" dirty="0"/>
              <a:t>Сопоставим каждому кластеру оценку качества вина, определенную ранее по рангу:</a:t>
            </a:r>
          </a:p>
          <a:p>
            <a:pPr lvl="0"/>
            <a:r>
              <a:rPr lang="ru-RU" sz="3300" dirty="0"/>
              <a:t>кластер 0 – оценка </a:t>
            </a:r>
            <a:r>
              <a:rPr lang="ru-RU" sz="3300" dirty="0">
                <a:solidFill>
                  <a:srgbClr val="FF0000"/>
                </a:solidFill>
              </a:rPr>
              <a:t>6/10</a:t>
            </a:r>
            <a:r>
              <a:rPr lang="ru-RU" sz="3300" dirty="0"/>
              <a:t> – вино среднего качества;</a:t>
            </a:r>
          </a:p>
          <a:p>
            <a:pPr lvl="0"/>
            <a:r>
              <a:rPr lang="ru-RU" sz="3300" dirty="0"/>
              <a:t>кластер 1 – оценка </a:t>
            </a:r>
            <a:r>
              <a:rPr lang="ru-RU" sz="3300" dirty="0">
                <a:solidFill>
                  <a:srgbClr val="FF0000"/>
                </a:solidFill>
              </a:rPr>
              <a:t>5/10</a:t>
            </a:r>
            <a:r>
              <a:rPr lang="ru-RU" sz="3300" dirty="0"/>
              <a:t> – вино среднего качества;</a:t>
            </a:r>
          </a:p>
          <a:p>
            <a:pPr lvl="0"/>
            <a:r>
              <a:rPr lang="ru-RU" sz="3300" dirty="0"/>
              <a:t>кластер 2 – оценка </a:t>
            </a:r>
            <a:r>
              <a:rPr lang="ru-RU" sz="3300" dirty="0">
                <a:solidFill>
                  <a:srgbClr val="FF0000"/>
                </a:solidFill>
              </a:rPr>
              <a:t>7/10</a:t>
            </a:r>
            <a:r>
              <a:rPr lang="ru-RU" sz="3300" dirty="0"/>
              <a:t> – вино среднего качества;</a:t>
            </a:r>
          </a:p>
          <a:p>
            <a:pPr lvl="0"/>
            <a:r>
              <a:rPr lang="ru-RU" sz="3300" dirty="0"/>
              <a:t>кластер 3 – оценка </a:t>
            </a:r>
            <a:r>
              <a:rPr lang="ru-RU" sz="3300" dirty="0">
                <a:solidFill>
                  <a:srgbClr val="FF0000"/>
                </a:solidFill>
              </a:rPr>
              <a:t>3/10</a:t>
            </a:r>
            <a:r>
              <a:rPr lang="ru-RU" sz="3300" dirty="0"/>
              <a:t> – вино низкого качества;</a:t>
            </a:r>
          </a:p>
          <a:p>
            <a:pPr lvl="0"/>
            <a:r>
              <a:rPr lang="ru-RU" sz="3300" dirty="0"/>
              <a:t>кластер 4 – оценка </a:t>
            </a:r>
            <a:r>
              <a:rPr lang="ru-RU" sz="3300" dirty="0">
                <a:solidFill>
                  <a:srgbClr val="FF0000"/>
                </a:solidFill>
              </a:rPr>
              <a:t>4/10</a:t>
            </a:r>
            <a:r>
              <a:rPr lang="ru-RU" sz="3300" dirty="0"/>
              <a:t> – вино низкого качества;</a:t>
            </a:r>
          </a:p>
          <a:p>
            <a:pPr lvl="0"/>
            <a:r>
              <a:rPr lang="ru-RU" sz="3300" dirty="0"/>
              <a:t>кластер 5 – оценка </a:t>
            </a:r>
            <a:r>
              <a:rPr lang="ru-RU" sz="3300" dirty="0">
                <a:solidFill>
                  <a:srgbClr val="FF0000"/>
                </a:solidFill>
              </a:rPr>
              <a:t>8/10</a:t>
            </a:r>
            <a:r>
              <a:rPr lang="ru-RU" sz="3300" dirty="0"/>
              <a:t> – вино высокого качества;</a:t>
            </a:r>
          </a:p>
          <a:p>
            <a:pPr lvl="0"/>
            <a:r>
              <a:rPr lang="ru-RU" sz="3300" dirty="0"/>
              <a:t>кластер 6 – оценка </a:t>
            </a:r>
            <a:r>
              <a:rPr lang="ru-RU" sz="3300" dirty="0">
                <a:solidFill>
                  <a:srgbClr val="FF0000"/>
                </a:solidFill>
              </a:rPr>
              <a:t>9/10</a:t>
            </a:r>
            <a:r>
              <a:rPr lang="ru-RU" sz="3300" dirty="0"/>
              <a:t> – вино высокого качества.</a:t>
            </a:r>
          </a:p>
          <a:p>
            <a:endParaRPr lang="ru-RU" dirty="0"/>
          </a:p>
        </p:txBody>
      </p:sp>
      <p:pic>
        <p:nvPicPr>
          <p:cNvPr id="6" name="Объект 5"/>
          <p:cNvPicPr>
            <a:picLocks noGrp="1"/>
          </p:cNvPicPr>
          <p:nvPr>
            <p:ph sz="half" idx="2"/>
          </p:nvPr>
        </p:nvPicPr>
        <p:blipFill>
          <a:blip r:embed="rId3"/>
          <a:stretch>
            <a:fillRect/>
          </a:stretch>
        </p:blipFill>
        <p:spPr>
          <a:xfrm>
            <a:off x="6191205" y="2085333"/>
            <a:ext cx="5663892" cy="3937349"/>
          </a:xfrm>
          <a:prstGeom prst="rect">
            <a:avLst/>
          </a:prstGeom>
        </p:spPr>
      </p:pic>
      <p:pic>
        <p:nvPicPr>
          <p:cNvPr id="7" name="Picture 8" descr="https://upload.wikimedia.org/wikipedia/commons/9/93/MIRE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Таблица 7"/>
          <p:cNvGraphicFramePr>
            <a:graphicFrameLocks noGrp="1"/>
          </p:cNvGraphicFramePr>
          <p:nvPr>
            <p:extLst>
              <p:ext uri="{D42A27DB-BD31-4B8C-83A1-F6EECF244321}">
                <p14:modId xmlns:p14="http://schemas.microsoft.com/office/powerpoint/2010/main" val="3067834572"/>
              </p:ext>
            </p:extLst>
          </p:nvPr>
        </p:nvGraphicFramePr>
        <p:xfrm>
          <a:off x="5879182" y="6094090"/>
          <a:ext cx="5951191" cy="370840"/>
        </p:xfrm>
        <a:graphic>
          <a:graphicData uri="http://schemas.openxmlformats.org/drawingml/2006/table">
            <a:tbl>
              <a:tblPr firstRow="1" bandRow="1">
                <a:tableStyleId>{5C22544A-7EE6-4342-B048-85BDC9FD1C3A}</a:tableStyleId>
              </a:tblPr>
              <a:tblGrid>
                <a:gridCol w="5951191"/>
              </a:tblGrid>
              <a:tr h="370840">
                <a:tc>
                  <a:txBody>
                    <a:bodyPr/>
                    <a:lstStyle/>
                    <a:p>
                      <a:pPr algn="ctr"/>
                      <a:r>
                        <a:rPr lang="ru-RU" dirty="0" smtClean="0"/>
                        <a:t>Диаграмма</a:t>
                      </a:r>
                      <a:r>
                        <a:rPr lang="ru-RU" baseline="0" dirty="0" smtClean="0"/>
                        <a:t> кластерного распределения к-средних</a:t>
                      </a:r>
                      <a:endParaRPr lang="ru-RU" dirty="0"/>
                    </a:p>
                  </a:txBody>
                  <a:tcPr>
                    <a:solidFill>
                      <a:srgbClr val="00B0F0"/>
                    </a:solidFill>
                  </a:tcPr>
                </a:tc>
              </a:tr>
            </a:tbl>
          </a:graphicData>
        </a:graphic>
      </p:graphicFrame>
    </p:spTree>
    <p:extLst>
      <p:ext uri="{BB962C8B-B14F-4D97-AF65-F5344CB8AC3E}">
        <p14:creationId xmlns:p14="http://schemas.microsoft.com/office/powerpoint/2010/main" val="479359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6400" dirty="0"/>
              <a:t>Алгоритм </a:t>
            </a:r>
            <a:r>
              <a:rPr lang="en-US" sz="6400" dirty="0"/>
              <a:t>g</a:t>
            </a:r>
            <a:r>
              <a:rPr lang="ru-RU" sz="6400" dirty="0"/>
              <a:t>-средних</a:t>
            </a:r>
          </a:p>
        </p:txBody>
      </p:sp>
      <p:pic>
        <p:nvPicPr>
          <p:cNvPr id="5" name="Picture 8" descr="https://upload.wikimedia.org/wikipedia/commons/9/93/MIRE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Прямая со стрелкой 9"/>
          <p:cNvCxnSpPr>
            <a:stCxn id="6147" idx="2"/>
          </p:cNvCxnSpPr>
          <p:nvPr/>
        </p:nvCxnSpPr>
        <p:spPr>
          <a:xfrm>
            <a:off x="2237167" y="3276862"/>
            <a:ext cx="0" cy="28087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2735271" y="3219468"/>
            <a:ext cx="2399954"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826372" y="2565498"/>
            <a:ext cx="2217733" cy="492546"/>
          </a:xfrm>
          <a:prstGeom prst="rect">
            <a:avLst/>
          </a:prstGeom>
          <a:noFill/>
        </p:spPr>
        <p:txBody>
          <a:bodyPr wrap="none" lIns="121906" tIns="60953" rIns="121906" bIns="60953" rtlCol="0">
            <a:spAutoFit/>
          </a:bodyPr>
          <a:lstStyle/>
          <a:p>
            <a:r>
              <a:rPr lang="ru-RU" dirty="0" smtClean="0"/>
              <a:t>Визуализация</a:t>
            </a:r>
            <a:endParaRPr lang="ru-RU" dirty="0"/>
          </a:p>
        </p:txBody>
      </p:sp>
      <p:pic>
        <p:nvPicPr>
          <p:cNvPr id="6147" name="Picture 3"/>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1693678" y="1854133"/>
            <a:ext cx="1086978" cy="1422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Рисунок 13"/>
          <p:cNvPicPr/>
          <p:nvPr/>
        </p:nvPicPr>
        <p:blipFill rotWithShape="1">
          <a:blip r:embed="rId5"/>
          <a:srcRect t="10623" r="50000"/>
          <a:stretch/>
        </p:blipFill>
        <p:spPr bwMode="auto">
          <a:xfrm>
            <a:off x="1005416" y="3557736"/>
            <a:ext cx="2734377" cy="2587166"/>
          </a:xfrm>
          <a:prstGeom prst="rect">
            <a:avLst/>
          </a:prstGeom>
          <a:ln>
            <a:noFill/>
          </a:ln>
          <a:extLst>
            <a:ext uri="{53640926-AAD7-44D8-BBD7-CCE9431645EC}">
              <a14:shadowObscured xmlns:a14="http://schemas.microsoft.com/office/drawing/2010/main"/>
            </a:ext>
          </a:extLst>
        </p:spPr>
      </p:pic>
      <p:pic>
        <p:nvPicPr>
          <p:cNvPr id="16" name="Объект 15"/>
          <p:cNvPicPr>
            <a:picLocks noGrp="1"/>
          </p:cNvPicPr>
          <p:nvPr>
            <p:ph sz="half" idx="2"/>
          </p:nvPr>
        </p:nvPicPr>
        <p:blipFill>
          <a:blip r:embed="rId6"/>
          <a:stretch>
            <a:fillRect/>
          </a:stretch>
        </p:blipFill>
        <p:spPr>
          <a:xfrm>
            <a:off x="5135224" y="1989634"/>
            <a:ext cx="6576606" cy="3960773"/>
          </a:xfrm>
          <a:prstGeom prst="rect">
            <a:avLst/>
          </a:prstGeom>
        </p:spPr>
      </p:pic>
      <p:graphicFrame>
        <p:nvGraphicFramePr>
          <p:cNvPr id="11" name="Таблица 10"/>
          <p:cNvGraphicFramePr>
            <a:graphicFrameLocks noGrp="1"/>
          </p:cNvGraphicFramePr>
          <p:nvPr>
            <p:extLst>
              <p:ext uri="{D42A27DB-BD31-4B8C-83A1-F6EECF244321}">
                <p14:modId xmlns:p14="http://schemas.microsoft.com/office/powerpoint/2010/main" val="3608710665"/>
              </p:ext>
            </p:extLst>
          </p:nvPr>
        </p:nvGraphicFramePr>
        <p:xfrm>
          <a:off x="5879182" y="6030253"/>
          <a:ext cx="5400600" cy="370840"/>
        </p:xfrm>
        <a:graphic>
          <a:graphicData uri="http://schemas.openxmlformats.org/drawingml/2006/table">
            <a:tbl>
              <a:tblPr firstRow="1" bandRow="1">
                <a:tableStyleId>{5C22544A-7EE6-4342-B048-85BDC9FD1C3A}</a:tableStyleId>
              </a:tblPr>
              <a:tblGrid>
                <a:gridCol w="5400600"/>
              </a:tblGrid>
              <a:tr h="370840">
                <a:tc>
                  <a:txBody>
                    <a:bodyPr/>
                    <a:lstStyle/>
                    <a:p>
                      <a:pPr algn="ctr"/>
                      <a:r>
                        <a:rPr lang="ru-RU" dirty="0" smtClean="0"/>
                        <a:t>Профили кластеров</a:t>
                      </a:r>
                      <a:endParaRPr lang="ru-RU" dirty="0"/>
                    </a:p>
                  </a:txBody>
                  <a:tcPr>
                    <a:solidFill>
                      <a:srgbClr val="00B0F0"/>
                    </a:solidFill>
                  </a:tcPr>
                </a:tc>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2748105824"/>
              </p:ext>
            </p:extLst>
          </p:nvPr>
        </p:nvGraphicFramePr>
        <p:xfrm>
          <a:off x="334566" y="6381462"/>
          <a:ext cx="4248472" cy="370840"/>
        </p:xfrm>
        <a:graphic>
          <a:graphicData uri="http://schemas.openxmlformats.org/drawingml/2006/table">
            <a:tbl>
              <a:tblPr firstRow="1" bandRow="1">
                <a:tableStyleId>{5C22544A-7EE6-4342-B048-85BDC9FD1C3A}</a:tableStyleId>
              </a:tblPr>
              <a:tblGrid>
                <a:gridCol w="4248472"/>
              </a:tblGrid>
              <a:tr h="370840">
                <a:tc>
                  <a:txBody>
                    <a:bodyPr/>
                    <a:lstStyle/>
                    <a:p>
                      <a:pPr algn="ctr"/>
                      <a:r>
                        <a:rPr lang="ru-RU" dirty="0" smtClean="0"/>
                        <a:t>Настройка</a:t>
                      </a:r>
                      <a:r>
                        <a:rPr lang="ru-RU" baseline="0" dirty="0" smtClean="0"/>
                        <a:t> узла «Кластеризация»</a:t>
                      </a:r>
                      <a:endParaRPr lang="ru-RU" dirty="0"/>
                    </a:p>
                  </a:txBody>
                  <a:tcPr>
                    <a:solidFill>
                      <a:srgbClr val="FF0000"/>
                    </a:solidFill>
                  </a:tcPr>
                </a:tc>
              </a:tr>
            </a:tbl>
          </a:graphicData>
        </a:graphic>
      </p:graphicFrame>
    </p:spTree>
    <p:extLst>
      <p:ext uri="{BB962C8B-B14F-4D97-AF65-F5344CB8AC3E}">
        <p14:creationId xmlns:p14="http://schemas.microsoft.com/office/powerpoint/2010/main" val="1667802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Оценка точности алгоритма</a:t>
            </a:r>
            <a:endParaRPr lang="ru-RU" dirty="0"/>
          </a:p>
        </p:txBody>
      </p:sp>
      <p:sp>
        <p:nvSpPr>
          <p:cNvPr id="4" name="Объект 3"/>
          <p:cNvSpPr>
            <a:spLocks noGrp="1"/>
          </p:cNvSpPr>
          <p:nvPr>
            <p:ph sz="half" idx="1"/>
          </p:nvPr>
        </p:nvSpPr>
        <p:spPr/>
        <p:txBody>
          <a:bodyPr>
            <a:noAutofit/>
          </a:bodyPr>
          <a:lstStyle/>
          <a:p>
            <a:pPr marL="0" indent="479947">
              <a:lnSpc>
                <a:spcPct val="80000"/>
              </a:lnSpc>
              <a:spcBef>
                <a:spcPts val="448"/>
              </a:spcBef>
              <a:buNone/>
            </a:pPr>
            <a:r>
              <a:rPr lang="ru-RU" sz="1900" dirty="0"/>
              <a:t>Сопоставим каждому кластеру оценку качества вина, определенную ранее по рангу:</a:t>
            </a:r>
          </a:p>
          <a:p>
            <a:pPr>
              <a:lnSpc>
                <a:spcPct val="80000"/>
              </a:lnSpc>
              <a:spcBef>
                <a:spcPts val="448"/>
              </a:spcBef>
            </a:pPr>
            <a:r>
              <a:rPr lang="ru-RU" sz="1900" dirty="0"/>
              <a:t>кластер 0 – оценка </a:t>
            </a:r>
            <a:r>
              <a:rPr lang="ru-RU" sz="1900" dirty="0">
                <a:solidFill>
                  <a:srgbClr val="FF0000"/>
                </a:solidFill>
              </a:rPr>
              <a:t>9/10</a:t>
            </a:r>
            <a:r>
              <a:rPr lang="ru-RU" sz="1900" dirty="0"/>
              <a:t> – вино высокого качества;</a:t>
            </a:r>
          </a:p>
          <a:p>
            <a:pPr>
              <a:lnSpc>
                <a:spcPct val="80000"/>
              </a:lnSpc>
              <a:spcBef>
                <a:spcPts val="448"/>
              </a:spcBef>
            </a:pPr>
            <a:r>
              <a:rPr lang="ru-RU" sz="1900" dirty="0"/>
              <a:t>кластер 1 – оценка </a:t>
            </a:r>
            <a:r>
              <a:rPr lang="ru-RU" sz="1900" dirty="0">
                <a:solidFill>
                  <a:srgbClr val="FF0000"/>
                </a:solidFill>
              </a:rPr>
              <a:t>6/10</a:t>
            </a:r>
            <a:r>
              <a:rPr lang="ru-RU" sz="1900" dirty="0"/>
              <a:t> – вино среднего качества;</a:t>
            </a:r>
          </a:p>
          <a:p>
            <a:pPr>
              <a:lnSpc>
                <a:spcPct val="80000"/>
              </a:lnSpc>
              <a:spcBef>
                <a:spcPts val="448"/>
              </a:spcBef>
            </a:pPr>
            <a:r>
              <a:rPr lang="ru-RU" sz="1900" dirty="0"/>
              <a:t>кластер 2 – оценка</a:t>
            </a:r>
            <a:r>
              <a:rPr lang="ru-RU" sz="1900" dirty="0">
                <a:solidFill>
                  <a:srgbClr val="FF0000"/>
                </a:solidFill>
              </a:rPr>
              <a:t> 7/10 </a:t>
            </a:r>
            <a:r>
              <a:rPr lang="ru-RU" sz="1900" dirty="0"/>
              <a:t>– вино среднего качества</a:t>
            </a:r>
          </a:p>
          <a:p>
            <a:pPr>
              <a:lnSpc>
                <a:spcPct val="80000"/>
              </a:lnSpc>
              <a:spcBef>
                <a:spcPts val="448"/>
              </a:spcBef>
            </a:pPr>
            <a:r>
              <a:rPr lang="ru-RU" sz="1900" dirty="0"/>
              <a:t>кластер 3 – оценка </a:t>
            </a:r>
            <a:r>
              <a:rPr lang="ru-RU" sz="1900" dirty="0">
                <a:solidFill>
                  <a:srgbClr val="FF0000"/>
                </a:solidFill>
              </a:rPr>
              <a:t>4/10</a:t>
            </a:r>
            <a:r>
              <a:rPr lang="ru-RU" sz="1900" dirty="0"/>
              <a:t> – вино низкого качества;</a:t>
            </a:r>
          </a:p>
          <a:p>
            <a:pPr>
              <a:lnSpc>
                <a:spcPct val="80000"/>
              </a:lnSpc>
              <a:spcBef>
                <a:spcPts val="448"/>
              </a:spcBef>
            </a:pPr>
            <a:r>
              <a:rPr lang="ru-RU" sz="1900" dirty="0"/>
              <a:t>кластер 4 – оценка </a:t>
            </a:r>
            <a:r>
              <a:rPr lang="ru-RU" sz="1900" dirty="0">
                <a:solidFill>
                  <a:srgbClr val="FF0000"/>
                </a:solidFill>
              </a:rPr>
              <a:t>5/10</a:t>
            </a:r>
            <a:r>
              <a:rPr lang="ru-RU" sz="1900" dirty="0"/>
              <a:t> – вино среднего качества;</a:t>
            </a:r>
          </a:p>
          <a:p>
            <a:pPr>
              <a:lnSpc>
                <a:spcPct val="80000"/>
              </a:lnSpc>
              <a:spcBef>
                <a:spcPts val="448"/>
              </a:spcBef>
            </a:pPr>
            <a:r>
              <a:rPr lang="ru-RU" sz="1900" dirty="0"/>
              <a:t>кластер 5 – оценка </a:t>
            </a:r>
            <a:r>
              <a:rPr lang="ru-RU" sz="1900" dirty="0">
                <a:solidFill>
                  <a:srgbClr val="FF0000"/>
                </a:solidFill>
              </a:rPr>
              <a:t>8/10</a:t>
            </a:r>
            <a:r>
              <a:rPr lang="ru-RU" sz="1900" dirty="0"/>
              <a:t> – вино высокого качества;</a:t>
            </a:r>
          </a:p>
          <a:p>
            <a:pPr>
              <a:lnSpc>
                <a:spcPct val="80000"/>
              </a:lnSpc>
              <a:spcBef>
                <a:spcPts val="448"/>
              </a:spcBef>
            </a:pPr>
            <a:r>
              <a:rPr lang="ru-RU" sz="1900" dirty="0"/>
              <a:t>кластер 6 – оценка </a:t>
            </a:r>
            <a:r>
              <a:rPr lang="ru-RU" sz="1900" dirty="0">
                <a:solidFill>
                  <a:srgbClr val="FF0000"/>
                </a:solidFill>
              </a:rPr>
              <a:t>3/10</a:t>
            </a:r>
            <a:r>
              <a:rPr lang="ru-RU" sz="1900" dirty="0"/>
              <a:t> – вино низкого качества.</a:t>
            </a:r>
          </a:p>
        </p:txBody>
      </p:sp>
      <p:pic>
        <p:nvPicPr>
          <p:cNvPr id="6" name="Объект 5"/>
          <p:cNvPicPr>
            <a:picLocks noGrp="1"/>
          </p:cNvPicPr>
          <p:nvPr>
            <p:ph sz="half" idx="2"/>
          </p:nvPr>
        </p:nvPicPr>
        <p:blipFill>
          <a:blip r:embed="rId3"/>
          <a:stretch>
            <a:fillRect/>
          </a:stretch>
        </p:blipFill>
        <p:spPr>
          <a:xfrm>
            <a:off x="6191205" y="2085333"/>
            <a:ext cx="5663892" cy="3937349"/>
          </a:xfrm>
          <a:prstGeom prst="rect">
            <a:avLst/>
          </a:prstGeom>
        </p:spPr>
      </p:pic>
      <p:pic>
        <p:nvPicPr>
          <p:cNvPr id="5" name="Picture 8" descr="https://upload.wikimedia.org/wikipedia/commons/9/93/MIRE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Таблица 6"/>
          <p:cNvGraphicFramePr>
            <a:graphicFrameLocks noGrp="1"/>
          </p:cNvGraphicFramePr>
          <p:nvPr>
            <p:extLst>
              <p:ext uri="{D42A27DB-BD31-4B8C-83A1-F6EECF244321}">
                <p14:modId xmlns:p14="http://schemas.microsoft.com/office/powerpoint/2010/main" val="2199379633"/>
              </p:ext>
            </p:extLst>
          </p:nvPr>
        </p:nvGraphicFramePr>
        <p:xfrm>
          <a:off x="5879182" y="6094090"/>
          <a:ext cx="5951191" cy="370840"/>
        </p:xfrm>
        <a:graphic>
          <a:graphicData uri="http://schemas.openxmlformats.org/drawingml/2006/table">
            <a:tbl>
              <a:tblPr firstRow="1" bandRow="1">
                <a:tableStyleId>{5C22544A-7EE6-4342-B048-85BDC9FD1C3A}</a:tableStyleId>
              </a:tblPr>
              <a:tblGrid>
                <a:gridCol w="5951191"/>
              </a:tblGrid>
              <a:tr h="370840">
                <a:tc>
                  <a:txBody>
                    <a:bodyPr/>
                    <a:lstStyle/>
                    <a:p>
                      <a:pPr algn="ctr"/>
                      <a:r>
                        <a:rPr lang="ru-RU" dirty="0" smtClean="0"/>
                        <a:t>Диаграмма</a:t>
                      </a:r>
                      <a:r>
                        <a:rPr lang="ru-RU" baseline="0" dirty="0" smtClean="0"/>
                        <a:t> кластерного распределения </a:t>
                      </a:r>
                      <a:r>
                        <a:rPr lang="en-US" baseline="0" dirty="0" smtClean="0"/>
                        <a:t>g</a:t>
                      </a:r>
                      <a:r>
                        <a:rPr lang="ru-RU" baseline="0" dirty="0" smtClean="0"/>
                        <a:t>-средних</a:t>
                      </a:r>
                      <a:endParaRPr lang="ru-RU" dirty="0"/>
                    </a:p>
                  </a:txBody>
                  <a:tcPr>
                    <a:solidFill>
                      <a:srgbClr val="00B0F0"/>
                    </a:solidFill>
                  </a:tcPr>
                </a:tc>
              </a:tr>
            </a:tbl>
          </a:graphicData>
        </a:graphic>
      </p:graphicFrame>
    </p:spTree>
    <p:extLst>
      <p:ext uri="{BB962C8B-B14F-4D97-AF65-F5344CB8AC3E}">
        <p14:creationId xmlns:p14="http://schemas.microsoft.com/office/powerpoint/2010/main" val="8434518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311" y="740873"/>
            <a:ext cx="10971372" cy="1143265"/>
          </a:xfrm>
        </p:spPr>
        <p:txBody>
          <a:bodyPr/>
          <a:lstStyle/>
          <a:p>
            <a:pPr algn="ctr"/>
            <a:r>
              <a:rPr lang="ru-RU" dirty="0" smtClean="0"/>
              <a:t>Итоговый сценарий </a:t>
            </a:r>
            <a:r>
              <a:rPr lang="en-US" dirty="0" err="1" smtClean="0"/>
              <a:t>Loginom</a:t>
            </a:r>
            <a:endParaRPr lang="ru-RU" dirty="0"/>
          </a:p>
        </p:txBody>
      </p:sp>
      <p:pic>
        <p:nvPicPr>
          <p:cNvPr id="4" name="Объект 3"/>
          <p:cNvPicPr>
            <a:picLocks noGrp="1"/>
          </p:cNvPicPr>
          <p:nvPr>
            <p:ph idx="1"/>
          </p:nvPr>
        </p:nvPicPr>
        <p:blipFill>
          <a:blip r:embed="rId3"/>
          <a:stretch>
            <a:fillRect/>
          </a:stretch>
        </p:blipFill>
        <p:spPr>
          <a:xfrm>
            <a:off x="1709324" y="1935083"/>
            <a:ext cx="8771767" cy="4390983"/>
          </a:xfrm>
          <a:prstGeom prst="rect">
            <a:avLst/>
          </a:prstGeom>
        </p:spPr>
      </p:pic>
      <p:pic>
        <p:nvPicPr>
          <p:cNvPr id="5" name="Picture 8" descr="https://upload.wikimedia.org/wikipedia/commons/9/93/MIRE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030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5800" dirty="0"/>
              <a:t>Выводы</a:t>
            </a:r>
          </a:p>
        </p:txBody>
      </p:sp>
      <p:sp>
        <p:nvSpPr>
          <p:cNvPr id="3" name="Объект 2"/>
          <p:cNvSpPr>
            <a:spLocks noGrp="1"/>
          </p:cNvSpPr>
          <p:nvPr>
            <p:ph idx="1"/>
          </p:nvPr>
        </p:nvSpPr>
        <p:spPr/>
        <p:txBody>
          <a:bodyPr>
            <a:normAutofit lnSpcReduction="10000"/>
          </a:bodyPr>
          <a:lstStyle/>
          <a:p>
            <a:r>
              <a:rPr lang="ru-RU" sz="2400" dirty="0"/>
              <a:t>По мере развития экономических реформ в России все большее внимание уделяется качеству товара. </a:t>
            </a:r>
          </a:p>
          <a:p>
            <a:r>
              <a:rPr lang="ru-RU" sz="2400" dirty="0" smtClean="0"/>
              <a:t>На </a:t>
            </a:r>
            <a:r>
              <a:rPr lang="ru-RU" sz="2400" dirty="0"/>
              <a:t>примере </a:t>
            </a:r>
            <a:r>
              <a:rPr lang="ru-RU" sz="2400" dirty="0" smtClean="0"/>
              <a:t>продуктов питания (вин) </a:t>
            </a:r>
            <a:r>
              <a:rPr lang="ru-RU" sz="2400" dirty="0"/>
              <a:t>проведен </a:t>
            </a:r>
            <a:r>
              <a:rPr lang="ru-RU" sz="2400" dirty="0"/>
              <a:t>кластерный анализ товаров </a:t>
            </a:r>
            <a:r>
              <a:rPr lang="ru-RU" sz="2400" dirty="0" smtClean="0"/>
              <a:t>по </a:t>
            </a:r>
            <a:r>
              <a:rPr lang="ru-RU" sz="2400" dirty="0"/>
              <a:t>качеству двумя различными методами – к-средних и </a:t>
            </a:r>
            <a:r>
              <a:rPr lang="en-US" sz="2400" dirty="0"/>
              <a:t>g</a:t>
            </a:r>
            <a:r>
              <a:rPr lang="ru-RU" sz="2400" dirty="0"/>
              <a:t>-средних с использованием </a:t>
            </a:r>
            <a:r>
              <a:rPr lang="ru-RU" sz="2400" dirty="0" smtClean="0"/>
              <a:t>аналитической платформы </a:t>
            </a:r>
            <a:r>
              <a:rPr lang="en-US" sz="2400" dirty="0" err="1"/>
              <a:t>Loginom</a:t>
            </a:r>
            <a:r>
              <a:rPr lang="ru-RU" sz="2400" dirty="0"/>
              <a:t>. </a:t>
            </a:r>
          </a:p>
          <a:p>
            <a:r>
              <a:rPr lang="ru-RU" sz="2400" dirty="0"/>
              <a:t>К</a:t>
            </a:r>
            <a:r>
              <a:rPr lang="ru-RU" sz="2400" dirty="0" smtClean="0"/>
              <a:t>ластерный </a:t>
            </a:r>
            <a:r>
              <a:rPr lang="ru-RU" sz="2400" dirty="0"/>
              <a:t>анализ вин по качеству показал, что алгоритмы g-средних и k-средних подходят для кластеризации данных. </a:t>
            </a:r>
            <a:endParaRPr lang="ru-RU" sz="2400" dirty="0" smtClean="0"/>
          </a:p>
          <a:p>
            <a:r>
              <a:rPr lang="ru-RU" sz="2400" dirty="0" smtClean="0"/>
              <a:t>Алгоритм </a:t>
            </a:r>
            <a:r>
              <a:rPr lang="ru-RU" sz="2400" dirty="0"/>
              <a:t>k-средних  наиболее простой и популярный метод кластеризации. Он разбивает множество элементов векторного пространства на заранее известное число кластеров k. </a:t>
            </a:r>
            <a:endParaRPr lang="ru-RU" sz="2400" dirty="0" smtClean="0"/>
          </a:p>
          <a:p>
            <a:r>
              <a:rPr lang="ru-RU" sz="2400" dirty="0" smtClean="0"/>
              <a:t>Если </a:t>
            </a:r>
            <a:r>
              <a:rPr lang="ru-RU" sz="2400" dirty="0"/>
              <a:t>нет возможности назвать точное число кластеров, в таких случаях применяется алгоритм </a:t>
            </a:r>
            <a:r>
              <a:rPr lang="ru-RU" sz="2400" dirty="0" smtClean="0"/>
              <a:t>g-средних. </a:t>
            </a:r>
            <a:endParaRPr lang="ru-RU" sz="2400" dirty="0"/>
          </a:p>
        </p:txBody>
      </p:sp>
      <p:pic>
        <p:nvPicPr>
          <p:cNvPr id="4" name="Picture 8" descr="https://upload.wikimedia.org/wikipedia/commons/9/93/MIRE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612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9309" y="477224"/>
            <a:ext cx="10971372" cy="914577"/>
          </a:xfrm>
        </p:spPr>
        <p:txBody>
          <a:bodyPr>
            <a:normAutofit fontScale="90000"/>
          </a:bodyPr>
          <a:lstStyle/>
          <a:p>
            <a:pPr algn="ctr"/>
            <a:r>
              <a:rPr lang="ru-RU" sz="6400" dirty="0"/>
              <a:t>Выводы</a:t>
            </a:r>
          </a:p>
        </p:txBody>
      </p:sp>
      <p:sp>
        <p:nvSpPr>
          <p:cNvPr id="3" name="Объект 2"/>
          <p:cNvSpPr>
            <a:spLocks noGrp="1"/>
          </p:cNvSpPr>
          <p:nvPr>
            <p:ph idx="1"/>
          </p:nvPr>
        </p:nvSpPr>
        <p:spPr>
          <a:xfrm>
            <a:off x="499596" y="1437001"/>
            <a:ext cx="10971372" cy="5161880"/>
          </a:xfrm>
        </p:spPr>
        <p:txBody>
          <a:bodyPr>
            <a:normAutofit fontScale="62500" lnSpcReduction="20000"/>
          </a:bodyPr>
          <a:lstStyle/>
          <a:p>
            <a:pPr marL="0" indent="0">
              <a:buNone/>
            </a:pPr>
            <a:r>
              <a:rPr lang="ru-RU" sz="3900" dirty="0"/>
              <a:t>Цель </a:t>
            </a:r>
            <a:r>
              <a:rPr lang="ru-RU" sz="3900" dirty="0" smtClean="0"/>
              <a:t>– кластерный </a:t>
            </a:r>
            <a:r>
              <a:rPr lang="ru-RU" sz="3900" dirty="0"/>
              <a:t>анализ алгоритмами </a:t>
            </a:r>
            <a:r>
              <a:rPr lang="en-US" sz="3900" dirty="0"/>
              <a:t>k</a:t>
            </a:r>
            <a:r>
              <a:rPr lang="ru-RU" sz="3900" dirty="0"/>
              <a:t>-</a:t>
            </a:r>
            <a:r>
              <a:rPr lang="en-US" sz="3900" dirty="0"/>
              <a:t>means</a:t>
            </a:r>
            <a:r>
              <a:rPr lang="ru-RU" sz="3900" dirty="0"/>
              <a:t> (к-средних) и </a:t>
            </a:r>
            <a:r>
              <a:rPr lang="en-US" sz="3900" dirty="0"/>
              <a:t>g</a:t>
            </a:r>
            <a:r>
              <a:rPr lang="ru-RU" sz="3900" dirty="0"/>
              <a:t>-</a:t>
            </a:r>
            <a:r>
              <a:rPr lang="en-US" sz="3900" dirty="0"/>
              <a:t>means</a:t>
            </a:r>
            <a:r>
              <a:rPr lang="ru-RU" sz="3900" dirty="0"/>
              <a:t> (</a:t>
            </a:r>
            <a:r>
              <a:rPr lang="en-US" sz="3900" dirty="0"/>
              <a:t>g</a:t>
            </a:r>
            <a:r>
              <a:rPr lang="ru-RU" sz="3900" dirty="0"/>
              <a:t>-средних) по качеству товара на примере продуктов питания (вин) – достигнута.</a:t>
            </a:r>
          </a:p>
          <a:p>
            <a:pPr marL="0" indent="0">
              <a:buNone/>
            </a:pPr>
            <a:r>
              <a:rPr lang="ru-RU" sz="3900" dirty="0"/>
              <a:t>Выполнены следующие задачи:</a:t>
            </a:r>
          </a:p>
          <a:p>
            <a:r>
              <a:rPr lang="ru-RU" sz="3900" dirty="0" smtClean="0"/>
              <a:t>изучена </a:t>
            </a:r>
            <a:r>
              <a:rPr lang="ru-RU" sz="3900" dirty="0"/>
              <a:t>научная и методическая литература по проблеме кластеризации данных;</a:t>
            </a:r>
          </a:p>
          <a:p>
            <a:r>
              <a:rPr lang="ru-RU" sz="3900" dirty="0"/>
              <a:t>выполнена предобработка данных;</a:t>
            </a:r>
          </a:p>
          <a:p>
            <a:r>
              <a:rPr lang="ru-RU" sz="3900" dirty="0"/>
              <a:t>корреляционный анализ данных;</a:t>
            </a:r>
          </a:p>
          <a:p>
            <a:r>
              <a:rPr lang="ru-RU" sz="3900" dirty="0"/>
              <a:t>использованы знания математической статистики с применением современных средств обработки данных: аналитической платформы </a:t>
            </a:r>
            <a:r>
              <a:rPr lang="en-US" sz="3900" dirty="0" err="1"/>
              <a:t>Loginom</a:t>
            </a:r>
            <a:r>
              <a:rPr lang="ru-RU" sz="3900" dirty="0"/>
              <a:t>;</a:t>
            </a:r>
          </a:p>
          <a:p>
            <a:pPr lvl="0"/>
            <a:r>
              <a:rPr lang="ru-RU" sz="3900" dirty="0"/>
              <a:t>выполнена кластеризация данных с использованием алгоритма к-средних (</a:t>
            </a:r>
            <a:r>
              <a:rPr lang="en-US" sz="3900" dirty="0"/>
              <a:t>k</a:t>
            </a:r>
            <a:r>
              <a:rPr lang="ru-RU" sz="3900" dirty="0"/>
              <a:t>-</a:t>
            </a:r>
            <a:r>
              <a:rPr lang="en-US" sz="3900" dirty="0"/>
              <a:t>means</a:t>
            </a:r>
            <a:r>
              <a:rPr lang="ru-RU" sz="3900" dirty="0"/>
              <a:t>) и алгоритма </a:t>
            </a:r>
            <a:r>
              <a:rPr lang="en-US" sz="3900" dirty="0"/>
              <a:t>g</a:t>
            </a:r>
            <a:r>
              <a:rPr lang="ru-RU" sz="3900" dirty="0"/>
              <a:t>-средних (</a:t>
            </a:r>
            <a:r>
              <a:rPr lang="en-US" sz="3900" dirty="0"/>
              <a:t>g</a:t>
            </a:r>
            <a:r>
              <a:rPr lang="ru-RU" sz="3900" dirty="0"/>
              <a:t>-</a:t>
            </a:r>
            <a:r>
              <a:rPr lang="en-US" sz="3900" dirty="0"/>
              <a:t>means</a:t>
            </a:r>
            <a:r>
              <a:rPr lang="ru-RU" sz="3900" dirty="0"/>
              <a:t>);</a:t>
            </a:r>
          </a:p>
          <a:p>
            <a:pPr lvl="0"/>
            <a:r>
              <a:rPr lang="ru-RU" sz="3900" dirty="0"/>
              <a:t>пройдено обучение качественному оформлению документации.</a:t>
            </a:r>
          </a:p>
          <a:p>
            <a:endParaRPr lang="ru-RU" sz="2400" dirty="0"/>
          </a:p>
          <a:p>
            <a:endParaRPr lang="ru-RU" sz="2400" dirty="0"/>
          </a:p>
        </p:txBody>
      </p:sp>
      <p:pic>
        <p:nvPicPr>
          <p:cNvPr id="4" name="Picture 8" descr="https://upload.wikimedia.org/wikipedia/commons/9/93/MIRE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319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Autofit/>
          </a:bodyPr>
          <a:lstStyle/>
          <a:p>
            <a:pPr algn="ctr"/>
            <a:r>
              <a:rPr lang="ru-RU" sz="6400" dirty="0"/>
              <a:t>Постановка задачи</a:t>
            </a:r>
          </a:p>
        </p:txBody>
      </p:sp>
      <p:sp>
        <p:nvSpPr>
          <p:cNvPr id="2" name="Объект 1"/>
          <p:cNvSpPr>
            <a:spLocks noGrp="1"/>
          </p:cNvSpPr>
          <p:nvPr>
            <p:ph idx="1"/>
          </p:nvPr>
        </p:nvSpPr>
        <p:spPr>
          <a:xfrm>
            <a:off x="609521" y="1935928"/>
            <a:ext cx="10796968" cy="4390136"/>
          </a:xfrm>
        </p:spPr>
        <p:txBody>
          <a:bodyPr>
            <a:normAutofit fontScale="55000" lnSpcReduction="20000"/>
          </a:bodyPr>
          <a:lstStyle/>
          <a:p>
            <a:pPr marL="0" indent="0">
              <a:lnSpc>
                <a:spcPct val="140000"/>
              </a:lnSpc>
              <a:spcBef>
                <a:spcPts val="800"/>
              </a:spcBef>
              <a:buNone/>
            </a:pPr>
            <a:r>
              <a:rPr lang="ru-RU" sz="4400" b="1" dirty="0">
                <a:ea typeface="Source Sans Pro Black" panose="020B0604020202020204" charset="0"/>
              </a:rPr>
              <a:t>Цель</a:t>
            </a:r>
            <a:r>
              <a:rPr lang="ru-RU" sz="3900" b="1" dirty="0">
                <a:ea typeface="Source Sans Pro light" panose="020B0604020202020204" charset="0"/>
                <a:cs typeface="Source Sans Pro light" panose="020B0604020202020204" charset="0"/>
              </a:rPr>
              <a:t>:</a:t>
            </a:r>
            <a:r>
              <a:rPr lang="ru-RU" sz="3900" dirty="0">
                <a:ea typeface="Source Sans Pro light" panose="020B0604020202020204" charset="0"/>
                <a:cs typeface="Source Sans Pro light" panose="020B0604020202020204" charset="0"/>
              </a:rPr>
              <a:t> </a:t>
            </a:r>
            <a:r>
              <a:rPr lang="ru-RU" sz="3900" dirty="0" smtClean="0">
                <a:ea typeface="Source Sans Pro light" panose="020B0604020202020204" charset="0"/>
                <a:cs typeface="Source Sans Pro light" panose="020B0604020202020204" charset="0"/>
              </a:rPr>
              <a:t> </a:t>
            </a:r>
            <a:r>
              <a:rPr lang="ru-RU" dirty="0" smtClean="0">
                <a:ea typeface="Source Sans Pro light" panose="020B0604020202020204" charset="0"/>
                <a:cs typeface="Source Sans Pro light" panose="020B0604020202020204" charset="0"/>
              </a:rPr>
              <a:t>кластерный </a:t>
            </a:r>
            <a:r>
              <a:rPr lang="ru-RU" dirty="0">
                <a:ea typeface="Source Sans Pro light" panose="020B0604020202020204" charset="0"/>
                <a:cs typeface="Source Sans Pro light" panose="020B0604020202020204" charset="0"/>
              </a:rPr>
              <a:t>анализ алгоритмами </a:t>
            </a:r>
            <a:r>
              <a:rPr lang="en-US" dirty="0">
                <a:ea typeface="Source Sans Pro light" panose="020B0604020202020204" charset="0"/>
                <a:cs typeface="Source Sans Pro light" panose="020B0604020202020204" charset="0"/>
              </a:rPr>
              <a:t>k</a:t>
            </a:r>
            <a:r>
              <a:rPr lang="ru-RU" dirty="0">
                <a:ea typeface="Source Sans Pro light" panose="020B0604020202020204" charset="0"/>
                <a:cs typeface="Source Sans Pro light" panose="020B0604020202020204" charset="0"/>
              </a:rPr>
              <a:t>-</a:t>
            </a:r>
            <a:r>
              <a:rPr lang="en-US" dirty="0">
                <a:ea typeface="Source Sans Pro light" panose="020B0604020202020204" charset="0"/>
                <a:cs typeface="Source Sans Pro light" panose="020B0604020202020204" charset="0"/>
              </a:rPr>
              <a:t>means</a:t>
            </a:r>
            <a:r>
              <a:rPr lang="ru-RU" dirty="0">
                <a:ea typeface="Source Sans Pro light" panose="020B0604020202020204" charset="0"/>
                <a:cs typeface="Source Sans Pro light" panose="020B0604020202020204" charset="0"/>
              </a:rPr>
              <a:t> (к-средних) и </a:t>
            </a:r>
            <a:r>
              <a:rPr lang="en-US" dirty="0">
                <a:ea typeface="Source Sans Pro light" panose="020B0604020202020204" charset="0"/>
                <a:cs typeface="Source Sans Pro light" panose="020B0604020202020204" charset="0"/>
              </a:rPr>
              <a:t>g</a:t>
            </a:r>
            <a:r>
              <a:rPr lang="ru-RU" dirty="0">
                <a:ea typeface="Source Sans Pro light" panose="020B0604020202020204" charset="0"/>
                <a:cs typeface="Source Sans Pro light" panose="020B0604020202020204" charset="0"/>
              </a:rPr>
              <a:t>-</a:t>
            </a:r>
            <a:r>
              <a:rPr lang="en-US" dirty="0">
                <a:ea typeface="Source Sans Pro light" panose="020B0604020202020204" charset="0"/>
                <a:cs typeface="Source Sans Pro light" panose="020B0604020202020204" charset="0"/>
              </a:rPr>
              <a:t>means</a:t>
            </a:r>
            <a:r>
              <a:rPr lang="ru-RU" dirty="0">
                <a:ea typeface="Source Sans Pro light" panose="020B0604020202020204" charset="0"/>
                <a:cs typeface="Source Sans Pro light" panose="020B0604020202020204" charset="0"/>
              </a:rPr>
              <a:t> (</a:t>
            </a:r>
            <a:r>
              <a:rPr lang="en-US" dirty="0">
                <a:ea typeface="Source Sans Pro light" panose="020B0604020202020204" charset="0"/>
                <a:cs typeface="Source Sans Pro light" panose="020B0604020202020204" charset="0"/>
              </a:rPr>
              <a:t>g</a:t>
            </a:r>
            <a:r>
              <a:rPr lang="ru-RU" dirty="0">
                <a:ea typeface="Source Sans Pro light" panose="020B0604020202020204" charset="0"/>
                <a:cs typeface="Source Sans Pro light" panose="020B0604020202020204" charset="0"/>
              </a:rPr>
              <a:t>-средних) по качеству товара на примере продуктов питания (вин). </a:t>
            </a:r>
            <a:endParaRPr lang="ru-RU" dirty="0" smtClean="0">
              <a:ea typeface="Source Sans Pro light" panose="020B0604020202020204" charset="0"/>
              <a:cs typeface="Source Sans Pro light" panose="020B0604020202020204" charset="0"/>
            </a:endParaRPr>
          </a:p>
          <a:p>
            <a:pPr marL="0" indent="0">
              <a:lnSpc>
                <a:spcPct val="140000"/>
              </a:lnSpc>
              <a:spcBef>
                <a:spcPts val="800"/>
              </a:spcBef>
              <a:buNone/>
            </a:pPr>
            <a:r>
              <a:rPr lang="ru-RU" sz="3900" b="1" dirty="0">
                <a:ea typeface="Source Sans Pro Black" panose="020B0604020202020204" charset="0"/>
              </a:rPr>
              <a:t>Задачи:</a:t>
            </a:r>
          </a:p>
          <a:p>
            <a:pPr marL="715963" indent="185738"/>
            <a:r>
              <a:rPr lang="ru-RU" sz="3600" dirty="0"/>
              <a:t>изучена научная и методическая литература по проблеме кластеризации данных;</a:t>
            </a:r>
          </a:p>
          <a:p>
            <a:pPr marL="715963" indent="185738">
              <a:lnSpc>
                <a:spcPct val="140000"/>
              </a:lnSpc>
              <a:spcBef>
                <a:spcPts val="800"/>
              </a:spcBef>
            </a:pPr>
            <a:r>
              <a:rPr lang="ru-RU" dirty="0" smtClean="0"/>
              <a:t>предобработка </a:t>
            </a:r>
            <a:r>
              <a:rPr lang="ru-RU" dirty="0"/>
              <a:t>данных;</a:t>
            </a:r>
          </a:p>
          <a:p>
            <a:pPr marL="715963" indent="185738">
              <a:lnSpc>
                <a:spcPct val="140000"/>
              </a:lnSpc>
              <a:spcBef>
                <a:spcPts val="800"/>
              </a:spcBef>
            </a:pPr>
            <a:r>
              <a:rPr lang="ru-RU" dirty="0"/>
              <a:t>корреляционный анализ данных;</a:t>
            </a:r>
          </a:p>
          <a:p>
            <a:pPr marL="715963" indent="185738">
              <a:lnSpc>
                <a:spcPct val="140000"/>
              </a:lnSpc>
              <a:spcBef>
                <a:spcPts val="800"/>
              </a:spcBef>
            </a:pPr>
            <a:r>
              <a:rPr lang="ru-RU" dirty="0"/>
              <a:t>использование знаний математической статистики с использованием современных средств обработки данных: аналитической платформы </a:t>
            </a:r>
            <a:r>
              <a:rPr lang="en-US" dirty="0" err="1"/>
              <a:t>Loginom</a:t>
            </a:r>
            <a:r>
              <a:rPr lang="ru-RU" dirty="0"/>
              <a:t>;</a:t>
            </a:r>
          </a:p>
          <a:p>
            <a:pPr marL="715963" indent="185738">
              <a:lnSpc>
                <a:spcPct val="140000"/>
              </a:lnSpc>
              <a:spcBef>
                <a:spcPts val="800"/>
              </a:spcBef>
            </a:pPr>
            <a:r>
              <a:rPr lang="ru-RU" dirty="0"/>
              <a:t>кластеризация данных с использованием алгоритма к-средних (</a:t>
            </a:r>
            <a:r>
              <a:rPr lang="en-US" dirty="0"/>
              <a:t>k</a:t>
            </a:r>
            <a:r>
              <a:rPr lang="ru-RU" dirty="0"/>
              <a:t>-</a:t>
            </a:r>
            <a:r>
              <a:rPr lang="en-US" dirty="0"/>
              <a:t>means</a:t>
            </a:r>
            <a:r>
              <a:rPr lang="ru-RU" dirty="0" smtClean="0"/>
              <a:t>) </a:t>
            </a:r>
            <a:r>
              <a:rPr lang="ru-RU" dirty="0"/>
              <a:t>и алгоритма </a:t>
            </a:r>
            <a:r>
              <a:rPr lang="en-US" dirty="0"/>
              <a:t>g</a:t>
            </a:r>
            <a:r>
              <a:rPr lang="ru-RU" dirty="0"/>
              <a:t>-средних (</a:t>
            </a:r>
            <a:r>
              <a:rPr lang="en-US" dirty="0"/>
              <a:t>g</a:t>
            </a:r>
            <a:r>
              <a:rPr lang="ru-RU" dirty="0"/>
              <a:t>-</a:t>
            </a:r>
            <a:r>
              <a:rPr lang="en-US" dirty="0"/>
              <a:t>means</a:t>
            </a:r>
            <a:r>
              <a:rPr lang="ru-RU" dirty="0" smtClean="0"/>
              <a:t>).</a:t>
            </a:r>
            <a:endParaRPr lang="ru-RU" dirty="0"/>
          </a:p>
          <a:p>
            <a:endParaRPr lang="ru-RU" dirty="0">
              <a:latin typeface="Source Sans Pro Black" panose="020B0604020202020204" charset="0"/>
              <a:ea typeface="Source Sans Pro Black" panose="020B0604020202020204" charset="0"/>
            </a:endParaRPr>
          </a:p>
        </p:txBody>
      </p:sp>
      <p:pic>
        <p:nvPicPr>
          <p:cNvPr id="5" name="Picture 8" descr="https://upload.wikimedia.org/wikipedia/commons/9/93/MIRE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3679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9309" y="2565498"/>
            <a:ext cx="10361851" cy="1362771"/>
          </a:xfrm>
        </p:spPr>
        <p:txBody>
          <a:bodyPr/>
          <a:lstStyle/>
          <a:p>
            <a:pPr algn="ctr"/>
            <a:r>
              <a:rPr lang="ru-RU" sz="6400" dirty="0"/>
              <a:t>Спасибо за внимание!</a:t>
            </a:r>
          </a:p>
        </p:txBody>
      </p:sp>
      <p:pic>
        <p:nvPicPr>
          <p:cNvPr id="4" name="Picture 8" descr="https://upload.wikimedia.org/wikipedia/commons/9/93/MIRE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359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9309" y="2565498"/>
            <a:ext cx="10361851" cy="1362771"/>
          </a:xfrm>
        </p:spPr>
        <p:txBody>
          <a:bodyPr/>
          <a:lstStyle/>
          <a:p>
            <a:pPr algn="ctr"/>
            <a:r>
              <a:rPr lang="ru-RU" sz="6400" dirty="0">
                <a:solidFill>
                  <a:schemeClr val="accent4">
                    <a:lumMod val="60000"/>
                    <a:lumOff val="40000"/>
                  </a:schemeClr>
                </a:solidFill>
                <a:latin typeface="+mn-lt"/>
              </a:rPr>
              <a:t>Описание данных</a:t>
            </a:r>
          </a:p>
        </p:txBody>
      </p:sp>
      <p:pic>
        <p:nvPicPr>
          <p:cNvPr id="6" name="Picture 8" descr="https://upload.wikimedia.org/wikipedia/commons/9/93/MIRE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403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477295256"/>
              </p:ext>
            </p:extLst>
          </p:nvPr>
        </p:nvGraphicFramePr>
        <p:xfrm>
          <a:off x="1973206" y="1989634"/>
          <a:ext cx="8244000" cy="4389456"/>
        </p:xfrm>
        <a:graphic>
          <a:graphicData uri="http://schemas.openxmlformats.org/drawingml/2006/table">
            <a:tbl>
              <a:tblPr firstRow="1" bandRow="1">
                <a:tableStyleId>{284E427A-3D55-4303-BF80-6455036E1DE7}</a:tableStyleId>
              </a:tblPr>
              <a:tblGrid>
                <a:gridCol w="2748000"/>
                <a:gridCol w="2748000"/>
                <a:gridCol w="2748000"/>
              </a:tblGrid>
              <a:tr h="365788">
                <a:tc>
                  <a:txBody>
                    <a:bodyPr/>
                    <a:lstStyle/>
                    <a:p>
                      <a:pPr algn="ctr"/>
                      <a:r>
                        <a:rPr lang="ru-RU" sz="1600" dirty="0" smtClean="0"/>
                        <a:t>Тип данных</a:t>
                      </a:r>
                      <a:endParaRPr lang="ru-RU" sz="1600" dirty="0"/>
                    </a:p>
                  </a:txBody>
                  <a:tcPr marL="121904" marR="121904" marT="60974" marB="60974"/>
                </a:tc>
                <a:tc>
                  <a:txBody>
                    <a:bodyPr/>
                    <a:lstStyle/>
                    <a:p>
                      <a:pPr algn="ctr"/>
                      <a:r>
                        <a:rPr lang="ru-RU" sz="1600" dirty="0" smtClean="0"/>
                        <a:t>Поле</a:t>
                      </a:r>
                      <a:endParaRPr lang="ru-RU" sz="1600" dirty="0"/>
                    </a:p>
                  </a:txBody>
                  <a:tcPr marL="121904" marR="121904" marT="60974" marB="60974"/>
                </a:tc>
                <a:tc>
                  <a:txBody>
                    <a:bodyPr/>
                    <a:lstStyle/>
                    <a:p>
                      <a:pPr algn="ctr"/>
                      <a:r>
                        <a:rPr lang="ru-RU" sz="1600" dirty="0" smtClean="0"/>
                        <a:t>Описание поля</a:t>
                      </a:r>
                      <a:endParaRPr lang="ru-RU" sz="1600" dirty="0"/>
                    </a:p>
                  </a:txBody>
                  <a:tcPr marL="121904" marR="121904" marT="60974" marB="60974"/>
                </a:tc>
              </a:tr>
              <a:tr h="365788">
                <a:tc>
                  <a:txBody>
                    <a:bodyPr/>
                    <a:lstStyle/>
                    <a:p>
                      <a:pPr algn="ctr"/>
                      <a:r>
                        <a:rPr lang="ru-RU" sz="1500" dirty="0" smtClean="0"/>
                        <a:t>вещественный</a:t>
                      </a:r>
                      <a:endParaRPr lang="ru-RU" sz="1500" dirty="0"/>
                    </a:p>
                  </a:txBody>
                  <a:tcPr marL="121904" marR="121904" marT="60974" marB="60974"/>
                </a:tc>
                <a:tc>
                  <a:txBody>
                    <a:bodyPr/>
                    <a:lstStyle/>
                    <a:p>
                      <a:pPr algn="ctr"/>
                      <a:r>
                        <a:rPr lang="en-US" sz="1500" dirty="0" smtClean="0"/>
                        <a:t>fixed acidity</a:t>
                      </a:r>
                      <a:endParaRPr lang="ru-RU" sz="1500" dirty="0"/>
                    </a:p>
                  </a:txBody>
                  <a:tcPr marL="121904" marR="121904" marT="60974" marB="60974"/>
                </a:tc>
                <a:tc>
                  <a:txBody>
                    <a:bodyPr/>
                    <a:lstStyle/>
                    <a:p>
                      <a:pPr algn="ctr"/>
                      <a:r>
                        <a:rPr kumimoji="0" lang="ru-RU" sz="1500" kern="1200" dirty="0" smtClean="0">
                          <a:effectLst/>
                        </a:rPr>
                        <a:t>фиксированная кислотность</a:t>
                      </a:r>
                      <a:endParaRPr lang="ru-RU" sz="1500" dirty="0"/>
                    </a:p>
                  </a:txBody>
                  <a:tcPr marL="121904" marR="121904" marT="60974" marB="60974"/>
                </a:tc>
              </a:tr>
              <a:tr h="365788">
                <a:tc>
                  <a:txBody>
                    <a:bodyPr/>
                    <a:lstStyle/>
                    <a:p>
                      <a:pPr algn="ctr"/>
                      <a:r>
                        <a:rPr lang="ru-RU" sz="1500" dirty="0" smtClean="0"/>
                        <a:t>вещественный</a:t>
                      </a:r>
                      <a:endParaRPr lang="ru-RU" sz="1500" dirty="0"/>
                    </a:p>
                  </a:txBody>
                  <a:tcPr marL="121904" marR="121904" marT="60974" marB="60974"/>
                </a:tc>
                <a:tc>
                  <a:txBody>
                    <a:bodyPr/>
                    <a:lstStyle/>
                    <a:p>
                      <a:pPr algn="ctr"/>
                      <a:r>
                        <a:rPr kumimoji="0" lang="en-US" sz="1500" kern="1200" dirty="0" smtClean="0">
                          <a:effectLst/>
                        </a:rPr>
                        <a:t>volatile acidity</a:t>
                      </a:r>
                      <a:endParaRPr lang="ru-RU" sz="1500" dirty="0"/>
                    </a:p>
                  </a:txBody>
                  <a:tcPr marL="121904" marR="121904" marT="60974" marB="60974"/>
                </a:tc>
                <a:tc>
                  <a:txBody>
                    <a:bodyPr/>
                    <a:lstStyle/>
                    <a:p>
                      <a:pPr algn="ctr"/>
                      <a:r>
                        <a:rPr kumimoji="0" lang="ru-RU" sz="1500" kern="1200" dirty="0" smtClean="0">
                          <a:effectLst/>
                        </a:rPr>
                        <a:t>летучая кислотность</a:t>
                      </a:r>
                      <a:endParaRPr lang="ru-RU" sz="1500" dirty="0"/>
                    </a:p>
                  </a:txBody>
                  <a:tcPr marL="121904" marR="121904" marT="60974" marB="60974"/>
                </a:tc>
              </a:tr>
              <a:tr h="3657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500" dirty="0" smtClean="0"/>
                        <a:t>вещественный</a:t>
                      </a:r>
                    </a:p>
                  </a:txBody>
                  <a:tcPr marL="121904" marR="121904" marT="60974" marB="60974"/>
                </a:tc>
                <a:tc>
                  <a:txBody>
                    <a:bodyPr/>
                    <a:lstStyle/>
                    <a:p>
                      <a:pPr algn="ctr"/>
                      <a:r>
                        <a:rPr kumimoji="0" lang="en-US" sz="1500" kern="1200" dirty="0" smtClean="0">
                          <a:effectLst/>
                        </a:rPr>
                        <a:t>citric acid </a:t>
                      </a:r>
                      <a:endParaRPr lang="ru-RU" sz="1500" dirty="0"/>
                    </a:p>
                  </a:txBody>
                  <a:tcPr marL="121904" marR="121904" marT="60974" marB="60974"/>
                </a:tc>
                <a:tc>
                  <a:txBody>
                    <a:bodyPr/>
                    <a:lstStyle/>
                    <a:p>
                      <a:pPr algn="ctr"/>
                      <a:r>
                        <a:rPr kumimoji="0" lang="ru-RU" sz="1500" kern="1200" dirty="0" smtClean="0">
                          <a:effectLst/>
                        </a:rPr>
                        <a:t>лимонная кислота</a:t>
                      </a:r>
                      <a:endParaRPr lang="ru-RU" sz="1500" dirty="0"/>
                    </a:p>
                  </a:txBody>
                  <a:tcPr marL="121904" marR="121904" marT="60974" marB="60974"/>
                </a:tc>
              </a:tr>
              <a:tr h="3657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500" dirty="0" smtClean="0"/>
                        <a:t>вещественный</a:t>
                      </a:r>
                    </a:p>
                  </a:txBody>
                  <a:tcPr marL="121904" marR="121904" marT="60974" marB="60974"/>
                </a:tc>
                <a:tc>
                  <a:txBody>
                    <a:bodyPr/>
                    <a:lstStyle/>
                    <a:p>
                      <a:pPr algn="ctr"/>
                      <a:r>
                        <a:rPr kumimoji="0" lang="en-US" sz="1500" kern="1200" dirty="0" smtClean="0">
                          <a:effectLst/>
                        </a:rPr>
                        <a:t>residual sugar </a:t>
                      </a:r>
                      <a:endParaRPr lang="ru-RU" sz="1500" dirty="0"/>
                    </a:p>
                  </a:txBody>
                  <a:tcPr marL="121904" marR="121904" marT="60974" marB="60974"/>
                </a:tc>
                <a:tc>
                  <a:txBody>
                    <a:bodyPr/>
                    <a:lstStyle/>
                    <a:p>
                      <a:pPr algn="ctr"/>
                      <a:r>
                        <a:rPr kumimoji="0" lang="ru-RU" sz="1500" kern="1200" dirty="0" smtClean="0">
                          <a:effectLst/>
                        </a:rPr>
                        <a:t>остаточный сахар</a:t>
                      </a:r>
                      <a:endParaRPr lang="ru-RU" sz="1500" dirty="0"/>
                    </a:p>
                  </a:txBody>
                  <a:tcPr marL="121904" marR="121904" marT="60974" marB="60974"/>
                </a:tc>
              </a:tr>
              <a:tr h="3657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500" dirty="0" smtClean="0"/>
                        <a:t>вещественный</a:t>
                      </a:r>
                    </a:p>
                  </a:txBody>
                  <a:tcPr marL="121904" marR="121904" marT="60974" marB="60974"/>
                </a:tc>
                <a:tc>
                  <a:txBody>
                    <a:bodyPr/>
                    <a:lstStyle/>
                    <a:p>
                      <a:pPr algn="ctr"/>
                      <a:r>
                        <a:rPr kumimoji="0" lang="en-US" sz="1500" kern="1200" dirty="0" smtClean="0">
                          <a:effectLst/>
                        </a:rPr>
                        <a:t>free sulfur dioxide </a:t>
                      </a:r>
                      <a:endParaRPr lang="ru-RU" sz="1500" dirty="0"/>
                    </a:p>
                  </a:txBody>
                  <a:tcPr marL="121904" marR="121904" marT="60974" marB="60974"/>
                </a:tc>
                <a:tc>
                  <a:txBody>
                    <a:bodyPr/>
                    <a:lstStyle/>
                    <a:p>
                      <a:pPr algn="ctr"/>
                      <a:r>
                        <a:rPr kumimoji="0" lang="ru-RU" sz="1500" kern="1200" dirty="0" smtClean="0">
                          <a:effectLst/>
                        </a:rPr>
                        <a:t>свободный диоксид серы</a:t>
                      </a:r>
                      <a:endParaRPr lang="ru-RU" sz="1500" dirty="0"/>
                    </a:p>
                  </a:txBody>
                  <a:tcPr marL="121904" marR="121904" marT="60974" marB="60974"/>
                </a:tc>
              </a:tr>
              <a:tr h="3657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500" dirty="0" smtClean="0"/>
                        <a:t>вещественный</a:t>
                      </a:r>
                    </a:p>
                  </a:txBody>
                  <a:tcPr marL="121904" marR="121904" marT="60974" marB="60974"/>
                </a:tc>
                <a:tc>
                  <a:txBody>
                    <a:bodyPr/>
                    <a:lstStyle/>
                    <a:p>
                      <a:pPr algn="ctr"/>
                      <a:r>
                        <a:rPr kumimoji="0" lang="en-US" sz="1500" kern="1200" dirty="0" smtClean="0">
                          <a:effectLst/>
                        </a:rPr>
                        <a:t>total sulfur dioxide </a:t>
                      </a:r>
                      <a:endParaRPr lang="ru-RU" sz="1500" dirty="0"/>
                    </a:p>
                  </a:txBody>
                  <a:tcPr marL="121904" marR="121904" marT="60974" marB="60974"/>
                </a:tc>
                <a:tc>
                  <a:txBody>
                    <a:bodyPr/>
                    <a:lstStyle/>
                    <a:p>
                      <a:pPr algn="ctr"/>
                      <a:r>
                        <a:rPr kumimoji="0" lang="ru-RU" sz="1500" kern="1200" dirty="0" smtClean="0">
                          <a:effectLst/>
                        </a:rPr>
                        <a:t>общий диоксид серы</a:t>
                      </a:r>
                      <a:endParaRPr lang="ru-RU" sz="1500" dirty="0"/>
                    </a:p>
                  </a:txBody>
                  <a:tcPr marL="121904" marR="121904" marT="60974" marB="60974"/>
                </a:tc>
              </a:tr>
              <a:tr h="3657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500" dirty="0" smtClean="0"/>
                        <a:t>вещественный</a:t>
                      </a:r>
                    </a:p>
                  </a:txBody>
                  <a:tcPr marL="121904" marR="121904" marT="60974" marB="60974"/>
                </a:tc>
                <a:tc>
                  <a:txBody>
                    <a:bodyPr/>
                    <a:lstStyle/>
                    <a:p>
                      <a:pPr algn="ctr"/>
                      <a:r>
                        <a:rPr kumimoji="0" lang="en-US" sz="1500" kern="1200" dirty="0" smtClean="0">
                          <a:effectLst/>
                        </a:rPr>
                        <a:t>density</a:t>
                      </a:r>
                      <a:endParaRPr lang="ru-RU" sz="1500" dirty="0"/>
                    </a:p>
                  </a:txBody>
                  <a:tcPr marL="121904" marR="121904" marT="60974" marB="60974"/>
                </a:tc>
                <a:tc>
                  <a:txBody>
                    <a:bodyPr/>
                    <a:lstStyle/>
                    <a:p>
                      <a:pPr algn="ctr"/>
                      <a:r>
                        <a:rPr kumimoji="0" lang="ru-RU" sz="1500" kern="1200" dirty="0" smtClean="0">
                          <a:effectLst/>
                        </a:rPr>
                        <a:t>оттенок</a:t>
                      </a:r>
                      <a:endParaRPr lang="ru-RU" sz="1500" dirty="0"/>
                    </a:p>
                  </a:txBody>
                  <a:tcPr marL="121904" marR="121904" marT="60974" marB="60974"/>
                </a:tc>
              </a:tr>
              <a:tr h="3657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500" dirty="0" smtClean="0"/>
                        <a:t>вещественный</a:t>
                      </a:r>
                    </a:p>
                  </a:txBody>
                  <a:tcPr marL="121904" marR="121904" marT="60974" marB="60974"/>
                </a:tc>
                <a:tc>
                  <a:txBody>
                    <a:bodyPr/>
                    <a:lstStyle/>
                    <a:p>
                      <a:pPr algn="ctr"/>
                      <a:r>
                        <a:rPr kumimoji="0" lang="en-US" sz="1500" kern="1200" dirty="0" smtClean="0">
                          <a:effectLst/>
                        </a:rPr>
                        <a:t>pH</a:t>
                      </a:r>
                      <a:endParaRPr lang="ru-RU" sz="1500" dirty="0"/>
                    </a:p>
                  </a:txBody>
                  <a:tcPr marL="121904" marR="121904" marT="60974" marB="60974"/>
                </a:tc>
                <a:tc>
                  <a:txBody>
                    <a:bodyPr/>
                    <a:lstStyle/>
                    <a:p>
                      <a:pPr algn="ctr"/>
                      <a:r>
                        <a:rPr kumimoji="0" lang="ru-RU" sz="1500" kern="1200" dirty="0" smtClean="0">
                          <a:effectLst/>
                        </a:rPr>
                        <a:t>водородный показатель</a:t>
                      </a:r>
                      <a:endParaRPr lang="ru-RU" sz="1500" dirty="0"/>
                    </a:p>
                  </a:txBody>
                  <a:tcPr marL="121904" marR="121904" marT="60974" marB="60974"/>
                </a:tc>
              </a:tr>
              <a:tr h="3657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500" dirty="0" smtClean="0"/>
                        <a:t>вещественный</a:t>
                      </a:r>
                    </a:p>
                  </a:txBody>
                  <a:tcPr marL="121904" marR="121904" marT="60974" marB="60974"/>
                </a:tc>
                <a:tc>
                  <a:txBody>
                    <a:bodyPr/>
                    <a:lstStyle/>
                    <a:p>
                      <a:pPr algn="ctr"/>
                      <a:r>
                        <a:rPr kumimoji="0" lang="en-US" sz="1500" kern="1200" dirty="0" err="1" smtClean="0">
                          <a:effectLst/>
                        </a:rPr>
                        <a:t>sulphates</a:t>
                      </a:r>
                      <a:endParaRPr lang="ru-RU" sz="1500" dirty="0"/>
                    </a:p>
                  </a:txBody>
                  <a:tcPr marL="121904" marR="121904" marT="60974" marB="60974"/>
                </a:tc>
                <a:tc>
                  <a:txBody>
                    <a:bodyPr/>
                    <a:lstStyle/>
                    <a:p>
                      <a:pPr algn="ctr"/>
                      <a:r>
                        <a:rPr kumimoji="0" lang="ru-RU" sz="1500" kern="1200" dirty="0" smtClean="0">
                          <a:effectLst/>
                        </a:rPr>
                        <a:t>сульфаты</a:t>
                      </a:r>
                      <a:endParaRPr lang="ru-RU" sz="1500" dirty="0"/>
                    </a:p>
                  </a:txBody>
                  <a:tcPr marL="121904" marR="121904" marT="60974" marB="60974"/>
                </a:tc>
              </a:tr>
              <a:tr h="3657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500" dirty="0" smtClean="0"/>
                        <a:t>вещественный</a:t>
                      </a:r>
                    </a:p>
                  </a:txBody>
                  <a:tcPr marL="121904" marR="121904" marT="60974" marB="60974"/>
                </a:tc>
                <a:tc>
                  <a:txBody>
                    <a:bodyPr/>
                    <a:lstStyle/>
                    <a:p>
                      <a:pPr algn="ctr"/>
                      <a:r>
                        <a:rPr kumimoji="0" lang="en-US" sz="1500" kern="1200" dirty="0" smtClean="0">
                          <a:effectLst/>
                        </a:rPr>
                        <a:t>alcohol</a:t>
                      </a:r>
                      <a:endParaRPr lang="ru-RU" sz="1500" dirty="0"/>
                    </a:p>
                  </a:txBody>
                  <a:tcPr marL="121904" marR="121904" marT="60974" marB="60974"/>
                </a:tc>
                <a:tc>
                  <a:txBody>
                    <a:bodyPr/>
                    <a:lstStyle/>
                    <a:p>
                      <a:pPr algn="ctr"/>
                      <a:r>
                        <a:rPr kumimoji="0" lang="ru-RU" sz="1500" kern="1200" dirty="0" smtClean="0">
                          <a:effectLst/>
                        </a:rPr>
                        <a:t>алкоголь</a:t>
                      </a:r>
                      <a:endParaRPr lang="ru-RU" sz="1500" dirty="0"/>
                    </a:p>
                  </a:txBody>
                  <a:tcPr marL="121904" marR="121904" marT="60974" marB="60974"/>
                </a:tc>
              </a:tr>
              <a:tr h="365788">
                <a:tc>
                  <a:txBody>
                    <a:bodyPr/>
                    <a:lstStyle/>
                    <a:p>
                      <a:pPr algn="ctr"/>
                      <a:r>
                        <a:rPr lang="ru-RU" sz="1500" dirty="0" smtClean="0"/>
                        <a:t>вещественный</a:t>
                      </a:r>
                      <a:endParaRPr lang="ru-RU" sz="1500" dirty="0"/>
                    </a:p>
                  </a:txBody>
                  <a:tcPr marL="121904" marR="121904" marT="60974" marB="60974"/>
                </a:tc>
                <a:tc>
                  <a:txBody>
                    <a:bodyPr/>
                    <a:lstStyle/>
                    <a:p>
                      <a:pPr algn="ctr"/>
                      <a:r>
                        <a:rPr lang="en-US" sz="1500" dirty="0" smtClean="0"/>
                        <a:t>chlorides</a:t>
                      </a:r>
                      <a:endParaRPr lang="ru-RU" sz="1500" dirty="0"/>
                    </a:p>
                  </a:txBody>
                  <a:tcPr marL="121904" marR="121904" marT="60974" marB="60974"/>
                </a:tc>
                <a:tc>
                  <a:txBody>
                    <a:bodyPr/>
                    <a:lstStyle/>
                    <a:p>
                      <a:pPr algn="ctr"/>
                      <a:r>
                        <a:rPr lang="ru-RU" sz="1500" dirty="0" smtClean="0"/>
                        <a:t>хлориды</a:t>
                      </a:r>
                      <a:endParaRPr lang="ru-RU" sz="1500" dirty="0"/>
                    </a:p>
                  </a:txBody>
                  <a:tcPr marL="121904" marR="121904" marT="60974" marB="60974"/>
                </a:tc>
              </a:tr>
            </a:tbl>
          </a:graphicData>
        </a:graphic>
      </p:graphicFrame>
      <p:pic>
        <p:nvPicPr>
          <p:cNvPr id="6" name="Picture 8" descr="https://upload.wikimedia.org/wikipedia/commons/9/93/MIRE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sp>
        <p:nvSpPr>
          <p:cNvPr id="5" name="Заголовок 4"/>
          <p:cNvSpPr>
            <a:spLocks noGrp="1"/>
          </p:cNvSpPr>
          <p:nvPr>
            <p:ph type="title"/>
          </p:nvPr>
        </p:nvSpPr>
        <p:spPr/>
        <p:txBody>
          <a:bodyPr/>
          <a:lstStyle/>
          <a:p>
            <a:pPr algn="ctr"/>
            <a:r>
              <a:rPr lang="ru-RU" sz="6400" dirty="0" smtClean="0"/>
              <a:t>Описание</a:t>
            </a:r>
            <a:r>
              <a:rPr lang="ru-RU" dirty="0" smtClean="0"/>
              <a:t> признаков</a:t>
            </a:r>
            <a:endParaRPr lang="ru-RU" dirty="0"/>
          </a:p>
        </p:txBody>
      </p:sp>
    </p:spTree>
    <p:extLst>
      <p:ext uri="{BB962C8B-B14F-4D97-AF65-F5344CB8AC3E}">
        <p14:creationId xmlns:p14="http://schemas.microsoft.com/office/powerpoint/2010/main" val="3923298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p:nvPr/>
        </p:nvPicPr>
        <p:blipFill rotWithShape="1">
          <a:blip r:embed="rId3"/>
          <a:srcRect l="3177" t="4251" r="3177" b="6757"/>
          <a:stretch/>
        </p:blipFill>
        <p:spPr bwMode="auto">
          <a:xfrm>
            <a:off x="1982219" y="2085333"/>
            <a:ext cx="8255841" cy="4023094"/>
          </a:xfrm>
          <a:prstGeom prst="rect">
            <a:avLst/>
          </a:prstGeom>
          <a:ln>
            <a:noFill/>
          </a:ln>
          <a:extLst>
            <a:ext uri="{53640926-AAD7-44D8-BBD7-CCE9431645EC}">
              <a14:shadowObscured xmlns:a14="http://schemas.microsoft.com/office/drawing/2010/main"/>
            </a:ext>
          </a:extLst>
        </p:spPr>
      </p:pic>
      <p:sp>
        <p:nvSpPr>
          <p:cNvPr id="5" name="Заголовок 4"/>
          <p:cNvSpPr>
            <a:spLocks noGrp="1"/>
          </p:cNvSpPr>
          <p:nvPr>
            <p:ph type="title"/>
          </p:nvPr>
        </p:nvSpPr>
        <p:spPr/>
        <p:txBody>
          <a:bodyPr>
            <a:noAutofit/>
          </a:bodyPr>
          <a:lstStyle/>
          <a:p>
            <a:pPr algn="ctr"/>
            <a:r>
              <a:rPr lang="ru-RU" sz="6400" dirty="0"/>
              <a:t>Импорт данных в </a:t>
            </a:r>
            <a:r>
              <a:rPr lang="en-US" sz="6400" dirty="0" err="1"/>
              <a:t>Loginom</a:t>
            </a:r>
            <a:endParaRPr lang="ru-RU" sz="6400" dirty="0"/>
          </a:p>
        </p:txBody>
      </p:sp>
      <p:pic>
        <p:nvPicPr>
          <p:cNvPr id="7" name="Picture 8" descr="https://upload.wikimedia.org/wikipedia/commons/9/93/MIREA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789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9309" y="2373432"/>
            <a:ext cx="10361851" cy="1362771"/>
          </a:xfrm>
        </p:spPr>
        <p:txBody>
          <a:bodyPr/>
          <a:lstStyle/>
          <a:p>
            <a:pPr algn="ctr"/>
            <a:r>
              <a:rPr lang="ru-RU" sz="6400" dirty="0">
                <a:solidFill>
                  <a:schemeClr val="accent4">
                    <a:lumMod val="60000"/>
                    <a:lumOff val="40000"/>
                  </a:schemeClr>
                </a:solidFill>
              </a:rPr>
              <a:t>Предобработка данных</a:t>
            </a:r>
          </a:p>
        </p:txBody>
      </p:sp>
      <p:pic>
        <p:nvPicPr>
          <p:cNvPr id="4" name="Picture 8" descr="https://upload.wikimedia.org/wikipedia/commons/9/93/MIRE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943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Заполнение пропусков</a:t>
            </a:r>
            <a:endParaRPr lang="ru-RU" dirty="0"/>
          </a:p>
        </p:txBody>
      </p:sp>
      <p:graphicFrame>
        <p:nvGraphicFramePr>
          <p:cNvPr id="12" name="Объект 11"/>
          <p:cNvGraphicFramePr>
            <a:graphicFrameLocks noGrp="1"/>
          </p:cNvGraphicFramePr>
          <p:nvPr>
            <p:ph sz="half" idx="1"/>
            <p:extLst>
              <p:ext uri="{D42A27DB-BD31-4B8C-83A1-F6EECF244321}">
                <p14:modId xmlns:p14="http://schemas.microsoft.com/office/powerpoint/2010/main" val="2392059198"/>
              </p:ext>
            </p:extLst>
          </p:nvPr>
        </p:nvGraphicFramePr>
        <p:xfrm>
          <a:off x="1007303" y="3525827"/>
          <a:ext cx="2687949" cy="494568"/>
        </p:xfrm>
        <a:graphic>
          <a:graphicData uri="http://schemas.openxmlformats.org/drawingml/2006/table">
            <a:tbl>
              <a:tblPr firstRow="1" bandRow="1">
                <a:tableStyleId>{5C22544A-7EE6-4342-B048-85BDC9FD1C3A}</a:tableStyleId>
              </a:tblPr>
              <a:tblGrid>
                <a:gridCol w="2687949"/>
              </a:tblGrid>
              <a:tr h="494568">
                <a:tc>
                  <a:txBody>
                    <a:bodyPr/>
                    <a:lstStyle/>
                    <a:p>
                      <a:pPr algn="ctr"/>
                      <a:r>
                        <a:rPr lang="ru-RU" sz="2400" dirty="0" smtClean="0"/>
                        <a:t>Пропуск</a:t>
                      </a:r>
                      <a:endParaRPr lang="ru-RU" sz="2400" dirty="0"/>
                    </a:p>
                  </a:txBody>
                  <a:tcPr marL="121904" marR="121904" marT="60974" marB="60974"/>
                </a:tc>
              </a:tr>
            </a:tbl>
          </a:graphicData>
        </a:graphic>
      </p:graphicFrame>
      <p:pic>
        <p:nvPicPr>
          <p:cNvPr id="4" name="Picture 8" descr="https://upload.wikimedia.org/wikipedia/commons/9/93/MIREA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pic>
        <p:nvPicPr>
          <p:cNvPr id="11" name="Объект 10"/>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440481" y="2853598"/>
            <a:ext cx="1309451" cy="1512367"/>
          </a:xfrm>
        </p:spPr>
      </p:pic>
      <p:cxnSp>
        <p:nvCxnSpPr>
          <p:cNvPr id="16" name="Прямая со стрелкой 15"/>
          <p:cNvCxnSpPr/>
          <p:nvPr/>
        </p:nvCxnSpPr>
        <p:spPr>
          <a:xfrm>
            <a:off x="3695252" y="3813926"/>
            <a:ext cx="1727967"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8" name="Объект 11"/>
          <p:cNvGraphicFramePr>
            <a:graphicFrameLocks/>
          </p:cNvGraphicFramePr>
          <p:nvPr>
            <p:extLst>
              <p:ext uri="{D42A27DB-BD31-4B8C-83A1-F6EECF244321}">
                <p14:modId xmlns:p14="http://schemas.microsoft.com/office/powerpoint/2010/main" val="3510840923"/>
              </p:ext>
            </p:extLst>
          </p:nvPr>
        </p:nvGraphicFramePr>
        <p:xfrm>
          <a:off x="8399162" y="3566642"/>
          <a:ext cx="2687949" cy="494568"/>
        </p:xfrm>
        <a:graphic>
          <a:graphicData uri="http://schemas.openxmlformats.org/drawingml/2006/table">
            <a:tbl>
              <a:tblPr firstRow="1" bandRow="1">
                <a:tableStyleId>{5C22544A-7EE6-4342-B048-85BDC9FD1C3A}</a:tableStyleId>
              </a:tblPr>
              <a:tblGrid>
                <a:gridCol w="2687949"/>
              </a:tblGrid>
              <a:tr h="494568">
                <a:tc>
                  <a:txBody>
                    <a:bodyPr/>
                    <a:lstStyle/>
                    <a:p>
                      <a:pPr algn="ctr"/>
                      <a:r>
                        <a:rPr lang="ru-RU" sz="2400" dirty="0" smtClean="0"/>
                        <a:t>Медиана</a:t>
                      </a:r>
                    </a:p>
                  </a:txBody>
                  <a:tcPr marL="121904" marR="121904" marT="60974" marB="60974"/>
                </a:tc>
              </a:tr>
            </a:tbl>
          </a:graphicData>
        </a:graphic>
      </p:graphicFrame>
      <p:cxnSp>
        <p:nvCxnSpPr>
          <p:cNvPr id="19" name="Прямая со стрелкой 18"/>
          <p:cNvCxnSpPr/>
          <p:nvPr/>
        </p:nvCxnSpPr>
        <p:spPr>
          <a:xfrm>
            <a:off x="6671196" y="3813926"/>
            <a:ext cx="1727967"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337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Корреляционный анализ</a:t>
            </a:r>
            <a:endParaRPr lang="ru-RU" dirty="0"/>
          </a:p>
        </p:txBody>
      </p:sp>
      <p:pic>
        <p:nvPicPr>
          <p:cNvPr id="8" name="Объект 7"/>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04829" y="2949846"/>
            <a:ext cx="1478418" cy="1848692"/>
          </a:xfrm>
        </p:spPr>
      </p:pic>
      <p:pic>
        <p:nvPicPr>
          <p:cNvPr id="10" name="Объект 9"/>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355676" y="1920262"/>
            <a:ext cx="3066337" cy="4435443"/>
          </a:xfrm>
        </p:spPr>
      </p:pic>
      <p:pic>
        <p:nvPicPr>
          <p:cNvPr id="5" name="Picture 8" descr="https://upload.wikimedia.org/wikipedia/commons/9/93/MIREA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Прямая со стрелкой 11"/>
          <p:cNvCxnSpPr>
            <a:endCxn id="10" idx="1"/>
          </p:cNvCxnSpPr>
          <p:nvPr/>
        </p:nvCxnSpPr>
        <p:spPr>
          <a:xfrm>
            <a:off x="3983247" y="4137983"/>
            <a:ext cx="3372428" cy="0"/>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640630" y="3528322"/>
            <a:ext cx="1565160" cy="492546"/>
          </a:xfrm>
          <a:prstGeom prst="rect">
            <a:avLst/>
          </a:prstGeom>
          <a:noFill/>
        </p:spPr>
        <p:txBody>
          <a:bodyPr wrap="none" lIns="121906" tIns="60953" rIns="121906" bIns="60953" rtlCol="0">
            <a:spAutoFit/>
          </a:bodyPr>
          <a:lstStyle/>
          <a:p>
            <a:r>
              <a:rPr lang="ru-RU" dirty="0" smtClean="0"/>
              <a:t>Результат</a:t>
            </a:r>
            <a:endParaRPr lang="ru-RU" dirty="0"/>
          </a:p>
        </p:txBody>
      </p:sp>
    </p:spTree>
    <p:extLst>
      <p:ext uri="{BB962C8B-B14F-4D97-AF65-F5344CB8AC3E}">
        <p14:creationId xmlns:p14="http://schemas.microsoft.com/office/powerpoint/2010/main" val="4169409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6400" dirty="0"/>
              <a:t>Фильтрация данных</a:t>
            </a:r>
          </a:p>
        </p:txBody>
      </p:sp>
      <p:pic>
        <p:nvPicPr>
          <p:cNvPr id="11" name="Объект 10"/>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469848" y="1893268"/>
            <a:ext cx="1281768" cy="1568555"/>
          </a:xfrm>
        </p:spPr>
      </p:pic>
      <p:pic>
        <p:nvPicPr>
          <p:cNvPr id="16" name="Объект 1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481649" y="1920262"/>
            <a:ext cx="4814387" cy="4435443"/>
          </a:xfrm>
        </p:spPr>
      </p:pic>
      <p:pic>
        <p:nvPicPr>
          <p:cNvPr id="7" name="Picture 8" descr="https://upload.wikimedia.org/wikipedia/commons/9/93/MIREA_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9117" y="1"/>
            <a:ext cx="1391296" cy="1391800"/>
          </a:xfrm>
          <a:prstGeom prst="rect">
            <a:avLst/>
          </a:prstGeom>
          <a:noFill/>
          <a:extLst>
            <a:ext uri="{909E8E84-426E-40DD-AFC4-6F175D3DCCD1}">
              <a14:hiddenFill xmlns:a14="http://schemas.microsoft.com/office/drawing/2010/main">
                <a:solidFill>
                  <a:srgbClr val="FFFFFF"/>
                </a:solidFill>
              </a14:hiddenFill>
            </a:ext>
          </a:extLst>
        </p:spPr>
      </p:pic>
      <p:pic>
        <p:nvPicPr>
          <p:cNvPr id="10" name="Рисунок 9"/>
          <p:cNvPicPr/>
          <p:nvPr/>
        </p:nvPicPr>
        <p:blipFill rotWithShape="1">
          <a:blip r:embed="rId6"/>
          <a:srcRect l="3117" t="3661" r="31314" b="48903"/>
          <a:stretch/>
        </p:blipFill>
        <p:spPr bwMode="auto">
          <a:xfrm>
            <a:off x="719310" y="4198059"/>
            <a:ext cx="4782845" cy="1892810"/>
          </a:xfrm>
          <a:prstGeom prst="rect">
            <a:avLst/>
          </a:prstGeom>
          <a:ln>
            <a:noFill/>
          </a:ln>
          <a:extLst>
            <a:ext uri="{53640926-AAD7-44D8-BBD7-CCE9431645EC}">
              <a14:shadowObscured xmlns:a14="http://schemas.microsoft.com/office/drawing/2010/main"/>
            </a:ext>
          </a:extLst>
        </p:spPr>
      </p:pic>
      <p:cxnSp>
        <p:nvCxnSpPr>
          <p:cNvPr id="13" name="Прямая со стрелкой 12"/>
          <p:cNvCxnSpPr>
            <a:stCxn id="11" idx="2"/>
            <a:endCxn id="10" idx="0"/>
          </p:cNvCxnSpPr>
          <p:nvPr/>
        </p:nvCxnSpPr>
        <p:spPr>
          <a:xfrm>
            <a:off x="3110731" y="3461823"/>
            <a:ext cx="0" cy="736234"/>
          </a:xfrm>
          <a:prstGeom prst="straightConnector1">
            <a:avLst/>
          </a:prstGeom>
          <a:ln w="57150">
            <a:tailEnd type="arrow" w="lg" len="lg"/>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11" idx="3"/>
            <a:endCxn id="16" idx="1"/>
          </p:cNvCxnSpPr>
          <p:nvPr/>
        </p:nvCxnSpPr>
        <p:spPr>
          <a:xfrm>
            <a:off x="3751616" y="2677546"/>
            <a:ext cx="2730035" cy="146043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75248">
            <a:off x="4493894" y="2777682"/>
            <a:ext cx="1565160" cy="492546"/>
          </a:xfrm>
          <a:prstGeom prst="rect">
            <a:avLst/>
          </a:prstGeom>
          <a:noFill/>
        </p:spPr>
        <p:txBody>
          <a:bodyPr wrap="none" lIns="121906" tIns="60953" rIns="121906" bIns="60953" rtlCol="0">
            <a:spAutoFit/>
          </a:bodyPr>
          <a:lstStyle/>
          <a:p>
            <a:r>
              <a:rPr lang="ru-RU" dirty="0" smtClean="0"/>
              <a:t>Результат</a:t>
            </a:r>
            <a:endParaRPr lang="ru-RU" dirty="0"/>
          </a:p>
        </p:txBody>
      </p:sp>
      <p:graphicFrame>
        <p:nvGraphicFramePr>
          <p:cNvPr id="12" name="Таблица 11"/>
          <p:cNvGraphicFramePr>
            <a:graphicFrameLocks noGrp="1"/>
          </p:cNvGraphicFramePr>
          <p:nvPr>
            <p:extLst>
              <p:ext uri="{D42A27DB-BD31-4B8C-83A1-F6EECF244321}">
                <p14:modId xmlns:p14="http://schemas.microsoft.com/office/powerpoint/2010/main" val="3932136030"/>
              </p:ext>
            </p:extLst>
          </p:nvPr>
        </p:nvGraphicFramePr>
        <p:xfrm>
          <a:off x="894747" y="6382122"/>
          <a:ext cx="4248472" cy="370840"/>
        </p:xfrm>
        <a:graphic>
          <a:graphicData uri="http://schemas.openxmlformats.org/drawingml/2006/table">
            <a:tbl>
              <a:tblPr firstRow="1" bandRow="1">
                <a:tableStyleId>{5C22544A-7EE6-4342-B048-85BDC9FD1C3A}</a:tableStyleId>
              </a:tblPr>
              <a:tblGrid>
                <a:gridCol w="4248472"/>
              </a:tblGrid>
              <a:tr h="370840">
                <a:tc>
                  <a:txBody>
                    <a:bodyPr/>
                    <a:lstStyle/>
                    <a:p>
                      <a:pPr algn="ctr"/>
                      <a:r>
                        <a:rPr lang="ru-RU" dirty="0" smtClean="0"/>
                        <a:t>Настройка</a:t>
                      </a:r>
                      <a:r>
                        <a:rPr lang="ru-RU" baseline="0" dirty="0" smtClean="0"/>
                        <a:t> </a:t>
                      </a:r>
                      <a:r>
                        <a:rPr lang="ru-RU" b="0" baseline="0" dirty="0" smtClean="0"/>
                        <a:t>узла</a:t>
                      </a:r>
                      <a:r>
                        <a:rPr lang="ru-RU" baseline="0" dirty="0" smtClean="0"/>
                        <a:t> «Фильтр»</a:t>
                      </a:r>
                      <a:endParaRPr lang="ru-RU" dirty="0"/>
                    </a:p>
                  </a:txBody>
                  <a:tcPr>
                    <a:solidFill>
                      <a:srgbClr val="FF0000"/>
                    </a:solidFill>
                  </a:tcPr>
                </a:tc>
              </a:tr>
            </a:tbl>
          </a:graphicData>
        </a:graphic>
      </p:graphicFrame>
    </p:spTree>
    <p:extLst>
      <p:ext uri="{BB962C8B-B14F-4D97-AF65-F5344CB8AC3E}">
        <p14:creationId xmlns:p14="http://schemas.microsoft.com/office/powerpoint/2010/main" val="5554138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465</TotalTime>
  <Words>1590</Words>
  <Application>Microsoft Office PowerPoint</Application>
  <PresentationFormat>Произвольный</PresentationFormat>
  <Paragraphs>172</Paragraphs>
  <Slides>20</Slides>
  <Notes>20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Поток</vt:lpstr>
      <vt:lpstr>Презентация PowerPoint</vt:lpstr>
      <vt:lpstr>Постановка задачи</vt:lpstr>
      <vt:lpstr>Описание данных</vt:lpstr>
      <vt:lpstr>Описание признаков</vt:lpstr>
      <vt:lpstr>Импорт данных в Loginom</vt:lpstr>
      <vt:lpstr>Предобработка данных</vt:lpstr>
      <vt:lpstr>Заполнение пропусков</vt:lpstr>
      <vt:lpstr>Корреляционный анализ</vt:lpstr>
      <vt:lpstr>Фильтрация данных</vt:lpstr>
      <vt:lpstr>Группировка данных</vt:lpstr>
      <vt:lpstr>Этап кластеризации</vt:lpstr>
      <vt:lpstr>Определение количества кластеров</vt:lpstr>
      <vt:lpstr>Алгоритм к-средних</vt:lpstr>
      <vt:lpstr>Оценка точности алгоритма</vt:lpstr>
      <vt:lpstr>Алгоритм g-средних</vt:lpstr>
      <vt:lpstr>Оценка точности алгоритма</vt:lpstr>
      <vt:lpstr>Итоговый сценарий Loginom</vt:lpstr>
      <vt:lpstr>Выводы</vt:lpstr>
      <vt:lpstr>Выводы</vt:lpstr>
      <vt:lpstr>Спасибо за внимание!</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Кластеризация</dc:title>
  <dc:creator>нарекян Гоша</dc:creator>
  <cp:lastModifiedBy>user</cp:lastModifiedBy>
  <cp:revision>42</cp:revision>
  <dcterms:created xsi:type="dcterms:W3CDTF">2020-11-22T16:04:22Z</dcterms:created>
  <dcterms:modified xsi:type="dcterms:W3CDTF">2020-11-25T13:47:38Z</dcterms:modified>
</cp:coreProperties>
</file>