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9" r:id="rId1"/>
  </p:sldMasterIdLst>
  <p:sldIdLst>
    <p:sldId id="257" r:id="rId2"/>
    <p:sldId id="258" r:id="rId3"/>
    <p:sldId id="309" r:id="rId4"/>
    <p:sldId id="293" r:id="rId5"/>
    <p:sldId id="294" r:id="rId6"/>
    <p:sldId id="295" r:id="rId7"/>
    <p:sldId id="298" r:id="rId8"/>
    <p:sldId id="299" r:id="rId9"/>
    <p:sldId id="301" r:id="rId10"/>
    <p:sldId id="296" r:id="rId11"/>
    <p:sldId id="297" r:id="rId12"/>
    <p:sldId id="302" r:id="rId13"/>
    <p:sldId id="303" r:id="rId14"/>
    <p:sldId id="304" r:id="rId15"/>
    <p:sldId id="305" r:id="rId16"/>
    <p:sldId id="306" r:id="rId17"/>
    <p:sldId id="307" r:id="rId18"/>
    <p:sldId id="292" r:id="rId19"/>
    <p:sldId id="308" r:id="rId2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A9AE4F-7E99-424B-9F19-A3EF3D66B2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A08791-5AEF-4E21-A8DB-0FF2B751E8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9C21971-A4E9-4F05-B6CE-747B9D467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017FEB-14AB-4697-88C7-96EE18413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0ABA43D-27A5-4630-9022-6935FBD3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0E013F9-D019-4E63-9959-2BC39B320D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0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0073F3-3AEC-439E-8394-1199FC448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10AB905-D3CE-441B-AF68-AAC986161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60BC30-B65D-4E70-904C-A5E35005A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12E787B-28B2-4A82-87A0-2B140641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6337FBC-2D7B-4DB6-8D32-9AE266317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317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C0BEDB6-F74C-4164-B03A-CDBCDEEA21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189C12B-A85A-4F8C-8AEC-D39F15224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AC5C9A-6A6E-4045-B422-E4E17B00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CB31299-3200-48BF-93B3-0EADAD8C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3B7014E-F93F-42B9-AE80-B32D4C521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65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84793E-BAD3-497B-92C6-A903D3F16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33C0C50-BC9D-46CC-A355-7DC48A8AC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C425FC1-5AE1-4527-9747-28B383F8A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74AB94-5A90-4F40-B429-A7A5A1930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417378-1986-4FCC-A81D-4279D6059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01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C3F77C-7573-45B6-8A65-FE52656FC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7AD44C-E9A8-4F9B-98A6-9710CF60D9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4A44CDC-A04D-4AFC-80A8-83010F2D3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A0CAAF-A3DD-42E9-ABB7-FDD9BC6A6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14E702E-6749-4A5D-A709-20BBA0D7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561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1247DB-D3F3-44CE-BD15-E09745CB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1E69293-F5FB-4CE0-B101-1B6D25D26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59FA0D-3651-42A0-A72C-F70F417FC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46BB0CE-9F65-4923-80FC-76FB560C8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F0F860C-14A3-429E-A045-26708989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A107F1A-5456-4D84-BB61-E45159F6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84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269232-E04B-43E6-877A-9259DCD0E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3D0EA8-06D7-476F-BF4F-0B1A0B7E2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4A21B3E-B3B9-4407-B3DD-3A067DCC8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0F84270-5D3F-49B1-8C76-042F7FD5EB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F95AEF2-376C-4FC8-B585-A849628361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5337366-95C1-475E-9AB2-DC2CA8085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3842A37-3A8A-4558-AA40-56672AADB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B27E9BB-F9FC-4B26-B438-EDA4878B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23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AB80-E1F5-4BAF-8D19-B4333D2F8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758352C-992F-4DFF-B6EE-A9B87CB1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8BBCA7C-6BF3-459E-8B5C-C4CCE82F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A004A5E-B8DD-4ED1-B3F2-A8EF3194A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568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C476E5E-D619-4F07-9095-8EEF9E88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DD3F129-ED42-4EE3-9EF5-72BF98E6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901D94A-A3B5-42D4-9C11-75C38B89B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132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06594-C143-4FC7-B37C-D7CEA45A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0DD6E7-0856-4427-92B6-09B51BF1FC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EA006ED-1A80-4F3D-8E2D-0BEB9E309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C2FB513-3760-4EA9-ACD6-6A80E1A2C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DBA761D-D2FC-4E95-BDB9-5464245A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6B4894D-AEB9-4B19-B16E-6293B3914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2948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2898CF-4C50-4476-935F-C8E0C7C5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9744D5D-9CC4-4350-A771-8C27F18AC8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741768-3151-44F7-8B98-0EA66D6B7F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2EC06F7-2DC1-4034-B9DD-CC4576220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8029EB7-024F-422B-A8E6-0D600CBA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CDC1429-C81F-4875-8D61-53A3436D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936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36588F-2975-435E-9633-D7FBE0640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1AB10C3-B53D-4B2D-A434-91A0E77B31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EA9CC0-A446-4475-BB78-D2C43B514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95064-3758-42C4-90A4-D5DC04301AAF}" type="datetimeFigureOut">
              <a:rPr lang="ru-RU" smtClean="0"/>
              <a:t>06.05.2024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895997-F943-4E97-9DC8-FB4EAEF31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13F548-7194-4D9A-AA0E-D4243C4BBA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CB9E2E-903C-4EF4-8963-B7F2037218B9}" type="slidenum">
              <a:rPr lang="ru-RU" smtClean="0"/>
              <a:t>‹#›</a:t>
            </a:fld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0930195-C7E5-4518-83A4-7E58DD94C8C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1" r:id="rId2"/>
    <p:sldLayoutId id="2147483762" r:id="rId3"/>
    <p:sldLayoutId id="2147483763" r:id="rId4"/>
    <p:sldLayoutId id="2147483764" r:id="rId5"/>
    <p:sldLayoutId id="2147483765" r:id="rId6"/>
    <p:sldLayoutId id="2147483766" r:id="rId7"/>
    <p:sldLayoutId id="2147483767" r:id="rId8"/>
    <p:sldLayoutId id="2147483768" r:id="rId9"/>
    <p:sldLayoutId id="2147483769" r:id="rId10"/>
    <p:sldLayoutId id="214748377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E8D7B06-9BA7-612E-7396-58C8BCCED69C}"/>
              </a:ext>
            </a:extLst>
          </p:cNvPr>
          <p:cNvSpPr txBox="1"/>
          <p:nvPr/>
        </p:nvSpPr>
        <p:spPr>
          <a:xfrm>
            <a:off x="1848025" y="2644170"/>
            <a:ext cx="84959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Системы организационного управления</a:t>
            </a:r>
            <a:endParaRPr lang="ru-RU" sz="4800" dirty="0"/>
          </a:p>
        </p:txBody>
      </p:sp>
    </p:spTree>
    <p:extLst>
      <p:ext uri="{BB962C8B-B14F-4D97-AF65-F5344CB8AC3E}">
        <p14:creationId xmlns:p14="http://schemas.microsoft.com/office/powerpoint/2010/main" val="3695618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Матричная организационная структура">
            <a:extLst>
              <a:ext uri="{FF2B5EF4-FFF2-40B4-BE49-F238E27FC236}">
                <a16:creationId xmlns:a16="http://schemas.microsoft.com/office/drawing/2014/main" id="{D8509634-C50D-4B89-24B8-7C82A2C811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671" y="223983"/>
            <a:ext cx="7994106" cy="7553222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F2ACD-1489-7AEE-03B0-3F0AA11872C3}"/>
              </a:ext>
            </a:extLst>
          </p:cNvPr>
          <p:cNvSpPr txBox="1"/>
          <p:nvPr/>
        </p:nvSpPr>
        <p:spPr>
          <a:xfrm>
            <a:off x="1384184" y="1249960"/>
            <a:ext cx="4493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</a:t>
            </a:r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отрудник подчиняется нескольким руководителям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 например, и руководителю проекта, и руководителю отдела. Допустим, на проект набираются сотрудники из разных отделов — и тогда становится два формальных босса.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00828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7D3C4D-F0F5-983F-6688-F05995228960}"/>
              </a:ext>
            </a:extLst>
          </p:cNvPr>
          <p:cNvSpPr txBox="1"/>
          <p:nvPr/>
        </p:nvSpPr>
        <p:spPr>
          <a:xfrm>
            <a:off x="2787242" y="1357276"/>
            <a:ext cx="8168780" cy="3864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💪🤝 эффективно для развития кросс-функциональных команд: то есть обмен информацией и опытом, нетворкинг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💼💰 рациональное использование ресурсов компании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🎯 работа по чётким заданиям в проекте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⚔️📈 возможны наложения проектов и повышенная конкуренция 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🤷‍♂️🤷‍♀️две головы руководителей могут давать противоречивые указания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⏳🚶‍♂️ возможно замедление процессов</a:t>
            </a:r>
          </a:p>
        </p:txBody>
      </p:sp>
    </p:spTree>
    <p:extLst>
      <p:ext uri="{BB962C8B-B14F-4D97-AF65-F5344CB8AC3E}">
        <p14:creationId xmlns:p14="http://schemas.microsoft.com/office/powerpoint/2010/main" val="1659079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Сетевая организационная структура">
            <a:extLst>
              <a:ext uri="{FF2B5EF4-FFF2-40B4-BE49-F238E27FC236}">
                <a16:creationId xmlns:a16="http://schemas.microsoft.com/office/drawing/2014/main" id="{8A3756AB-0AF0-34DB-1E79-DED61F562F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578" y="-161288"/>
            <a:ext cx="6531428" cy="7913466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B776D2-56E5-54C4-5E81-7AE74A51F2B5}"/>
              </a:ext>
            </a:extLst>
          </p:cNvPr>
          <p:cNvSpPr txBox="1"/>
          <p:nvPr/>
        </p:nvSpPr>
        <p:spPr>
          <a:xfrm>
            <a:off x="7944375" y="2413337"/>
            <a:ext cx="408823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Гибрид</a:t>
            </a:r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матричной структуры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(когда есть несколько начальников) и </a:t>
            </a:r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дивизионной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(когда у компании несколько филиалов). Это сеть организаций, объединённых брендом, стилем, названием, ассортиментом.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84849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A0E312-6257-EA13-9083-D88F2C7EB4EF}"/>
              </a:ext>
            </a:extLst>
          </p:cNvPr>
          <p:cNvSpPr txBox="1"/>
          <p:nvPr/>
        </p:nvSpPr>
        <p:spPr>
          <a:xfrm>
            <a:off x="2166456" y="1426164"/>
            <a:ext cx="9351627" cy="4160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✨ гибкость и адаптивность отдельных точек при чёткой централизации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🌍 обеспечение присутствия компании в разных местах города, страны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📈 понятный принцип масштабирования — централизованные директивы задают формат работы точек сети на местах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😔 общая ответственность — неприятный клиентский опыт в одной точке сети может наложить отпечаток на всю сеть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⏳ риск замедления работы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🚫 риск потери контроля</a:t>
            </a:r>
          </a:p>
        </p:txBody>
      </p:sp>
    </p:spTree>
    <p:extLst>
      <p:ext uri="{BB962C8B-B14F-4D97-AF65-F5344CB8AC3E}">
        <p14:creationId xmlns:p14="http://schemas.microsoft.com/office/powerpoint/2010/main" val="3169887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am-based организационная структура">
            <a:extLst>
              <a:ext uri="{FF2B5EF4-FFF2-40B4-BE49-F238E27FC236}">
                <a16:creationId xmlns:a16="http://schemas.microsoft.com/office/drawing/2014/main" id="{34398211-EAFA-7C95-D6FE-3936A6C244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7632" y="0"/>
            <a:ext cx="7418746" cy="773507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C46086-D55E-E775-15C1-B9DC588183B7}"/>
              </a:ext>
            </a:extLst>
          </p:cNvPr>
          <p:cNvSpPr txBox="1"/>
          <p:nvPr/>
        </p:nvSpPr>
        <p:spPr>
          <a:xfrm>
            <a:off x="8464492" y="1997839"/>
            <a:ext cx="34250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Это </a:t>
            </a:r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объединение команды вокруг продукта или проекта.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Организация ориентируется на запросы сотрудников — выполнение, работа и творческий процесс ложатся на них. Часто такую структуру используют </a:t>
            </a:r>
            <a:r>
              <a:rPr lang="ru-RU" sz="1800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 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краткосрочных проектах, например, в организации ивентов.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5898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7BF3FB8-5C5F-89FE-2D23-67460E78160F}"/>
              </a:ext>
            </a:extLst>
          </p:cNvPr>
          <p:cNvSpPr txBox="1"/>
          <p:nvPr/>
        </p:nvSpPr>
        <p:spPr>
          <a:xfrm>
            <a:off x="2114026" y="1109180"/>
            <a:ext cx="7399090" cy="4456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😊 высокое доверие и неформальные отношения внутри команд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👍 командная выработка решений часто показывает классный результат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👥 если правильно подобрать сотрудников — получится команда из людей, которые дополняют друг друга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🚶‍♂️ сотрудники могут застрять в проектной работе без ясных перспектив карьерного развития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💔 не факт, что внутри команды получится выстроить отношения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😓 команды могут не справиться с ответственностью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54270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DCA0DFD-09FF-9398-6751-1DFA79075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252" y="1482645"/>
            <a:ext cx="7844684" cy="23648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CA42C9-77F8-1844-B4A3-313CC33E8A80}"/>
              </a:ext>
            </a:extLst>
          </p:cNvPr>
          <p:cNvSpPr txBox="1"/>
          <p:nvPr/>
        </p:nvSpPr>
        <p:spPr>
          <a:xfrm>
            <a:off x="1879135" y="4292472"/>
            <a:ext cx="96725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</a:t>
            </a:r>
            <a:r>
              <a:rPr lang="ru-RU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ет как таковых боссов и подчинённых</a:t>
            </a:r>
            <a:r>
              <a:rPr lang="ru-RU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, ответственность распределяется плюс-минус равномерно и практикуется система «отсутствия дверей» (у шефа нет кабинета, он делит единое рабочее пространство с другими сотрудники, они могут напрямую пойти к нему с вопросами). Это антипод иерархии.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6496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A08E5E-28C7-DB58-DE63-DD39FF989D10}"/>
              </a:ext>
            </a:extLst>
          </p:cNvPr>
          <p:cNvSpPr txBox="1"/>
          <p:nvPr/>
        </p:nvSpPr>
        <p:spPr>
          <a:xfrm>
            <a:off x="2860648" y="1051169"/>
            <a:ext cx="6786692" cy="47556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✨ отсутствие бюрократии и формального подхода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🙌 высокая вовлечённость сотрудников и индивидуальная ответственность всех перед всеми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⚡️ высокая скорость изменений и адаптивность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🤷‍♀️ возможна путаница с определением полномочий и выполнением обязанностей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🚫 когда все ответственны за всё — есть риск отсутствия ответственного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🤔 может не сработать, если неудачно подобрать участников команды</a:t>
            </a:r>
          </a:p>
        </p:txBody>
      </p:sp>
    </p:spTree>
    <p:extLst>
      <p:ext uri="{BB962C8B-B14F-4D97-AF65-F5344CB8AC3E}">
        <p14:creationId xmlns:p14="http://schemas.microsoft.com/office/powerpoint/2010/main" val="265408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30F1BF-DCD5-BAE7-BEE7-08BD94FF33FC}"/>
              </a:ext>
            </a:extLst>
          </p:cNvPr>
          <p:cNvSpPr txBox="1"/>
          <p:nvPr/>
        </p:nvSpPr>
        <p:spPr>
          <a:xfrm>
            <a:off x="1231838" y="2202446"/>
            <a:ext cx="3684111" cy="245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kern="100" dirty="0">
                <a:effectLst/>
                <a:latin typeface="Segoe UI Emoji" panose="020B0502040204020203" pitchFamily="34" charset="0"/>
                <a:ea typeface="Aptos" panose="020B0004020202020204" pitchFamily="34" charset="0"/>
                <a:cs typeface="Segoe UI Emoji" panose="020B0502040204020203" pitchFamily="34" charset="0"/>
              </a:rPr>
              <a:t>❗</a:t>
            </a:r>
            <a:r>
              <a:rPr lang="ru-RU" kern="100" dirty="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</a:t>
            </a:r>
            <a:r>
              <a:rPr lang="ru-R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од разные определения вполне может подходить одна и та же компания. Компания может иметь, допустим, головной офис, где применяется </a:t>
            </a:r>
            <a:r>
              <a:rPr lang="ru-RU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team-based</a:t>
            </a:r>
            <a:r>
              <a:rPr lang="ru-RU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структура, но и присутствовать в других странах или городах в виде точек сети или дивизионов. 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F2CE0345-EB32-5548-4EAD-7CD71A5FF4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497" y="-4985"/>
            <a:ext cx="7042503" cy="6862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9833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192D47-1060-369F-796E-EE50CB49EA0B}"/>
              </a:ext>
            </a:extLst>
          </p:cNvPr>
          <p:cNvSpPr txBox="1"/>
          <p:nvPr/>
        </p:nvSpPr>
        <p:spPr>
          <a:xfrm>
            <a:off x="1902553" y="2529803"/>
            <a:ext cx="8386893" cy="19427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5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Спасибо за внимание!</a:t>
            </a:r>
            <a:endParaRPr lang="en-US" sz="54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ml-IN" sz="5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ദ്ദി(˵ •̀ </a:t>
            </a:r>
            <a:r>
              <a:rPr lang="en-US" sz="5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ᴗ - ˵ ) ✧</a:t>
            </a:r>
            <a:endParaRPr lang="ru-RU" sz="5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9115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9DA9557-E67C-A739-768B-EEF33E31E62A}"/>
              </a:ext>
            </a:extLst>
          </p:cNvPr>
          <p:cNvSpPr txBox="1"/>
          <p:nvPr/>
        </p:nvSpPr>
        <p:spPr>
          <a:xfrm>
            <a:off x="1341975" y="417617"/>
            <a:ext cx="6094602" cy="1564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Организационная структура компании 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 это система, определяющая устройство и работу компании. То, как развиваются отделы и направления, как координируются подразделения, как строятся рабочие отношения внутри команды.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1D4E736-6666-F33D-63BE-E35650723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834" y="-369116"/>
            <a:ext cx="8011486" cy="8011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697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7E0F317-02AB-BB33-87F2-24C25ED0B63A}"/>
              </a:ext>
            </a:extLst>
          </p:cNvPr>
          <p:cNvSpPr txBox="1"/>
          <p:nvPr/>
        </p:nvSpPr>
        <p:spPr>
          <a:xfrm>
            <a:off x="2063692" y="1405818"/>
            <a:ext cx="9236279" cy="404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Вот главные задачи этой "бюрократии" 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📝 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определить стандарты рабочих процессов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Например, определить сферу ответственности менеджеров в каждой команде и порядок обращения сотрудников к вышестоящему боссу. Это нужно описать в должностных инструкциях и регламентах.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🌍 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определить стандарты знаний и компетенций сотрудников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Это важно, например, — чтобы в любой точке поиск сотрудников приходил по тем же критериям, что и в головном офисе.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🏢 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заложить стандарты продукта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Например, если у тебя сеть пунктов выдачи, то ты должен продумать, какие стандарты едины для всех — внешний вид стойки оператора, кабинки для примерки, правила чистоты в пункте. 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🗣️ 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построить правила коммуникации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. Чтобы все сотрудники понимали, к кому обращаться с вопросами, и не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пинговали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всех подряд. </a:t>
            </a:r>
          </a:p>
        </p:txBody>
      </p:sp>
    </p:spTree>
    <p:extLst>
      <p:ext uri="{BB962C8B-B14F-4D97-AF65-F5344CB8AC3E}">
        <p14:creationId xmlns:p14="http://schemas.microsoft.com/office/powerpoint/2010/main" val="1123139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Picture background">
            <a:extLst>
              <a:ext uri="{FF2B5EF4-FFF2-40B4-BE49-F238E27FC236}">
                <a16:creationId xmlns:a16="http://schemas.microsoft.com/office/drawing/2014/main" id="{C3FF3660-B7CD-62AF-0EBE-818B438F4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6095" y="2478248"/>
            <a:ext cx="1170788" cy="1561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C1299B-813A-440D-5B68-55D0FD998AD7}"/>
              </a:ext>
            </a:extLst>
          </p:cNvPr>
          <p:cNvSpPr txBox="1"/>
          <p:nvPr/>
        </p:nvSpPr>
        <p:spPr>
          <a:xfrm>
            <a:off x="2029930" y="2876884"/>
            <a:ext cx="7653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3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Виды организационных структур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79722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Иерархическая организационная структура">
            <a:extLst>
              <a:ext uri="{FF2B5EF4-FFF2-40B4-BE49-F238E27FC236}">
                <a16:creationId xmlns:a16="http://schemas.microsoft.com/office/drawing/2014/main" id="{5EDD8299-B50A-8CF6-3A47-2020F59ADA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385" y="-209725"/>
            <a:ext cx="5927954" cy="775810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56F6507-C53B-DAE9-FB16-983AC255F4C7}"/>
              </a:ext>
            </a:extLst>
          </p:cNvPr>
          <p:cNvSpPr txBox="1"/>
          <p:nvPr/>
        </p:nvSpPr>
        <p:spPr>
          <a:xfrm>
            <a:off x="6878969" y="645952"/>
            <a:ext cx="46139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0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Есть главный босс, у него есть вице-босс, у того — отделы, которые курируют другие боссы, и так далее. В 20 веке такой формат лёг в основу многих предприятий, и мы наследуем его в лице крупных корпораций.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488986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8F2718B-3B7D-B850-1E37-D14095665556}"/>
              </a:ext>
            </a:extLst>
          </p:cNvPr>
          <p:cNvSpPr txBox="1"/>
          <p:nvPr/>
        </p:nvSpPr>
        <p:spPr>
          <a:xfrm>
            <a:off x="2250346" y="883080"/>
            <a:ext cx="8479173" cy="51539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Плюсы: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🏢 чёткая структура и ответственность — один босс на отдел, он за всё и отвечает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🎯 ясный источник целеполагания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📝 чёткое представление о карьерной лестнице и наличие должностной инструкции для каждого сотрудника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📊 понятное деление по отделам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endParaRPr lang="ru-RU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Минусы: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📚 бюрократия — а значит, долгие согласования и негибкость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👥 замкнутость коллектива — босс высоко сидит в кресле главного, а рядовые сотрудники кучкуются по отделам</a:t>
            </a:r>
          </a:p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• 🙇‍♂️ чувство оторванности от высшего руководства — и нередко это ведёт к оторванности от общих целей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10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Дивизионная организационная структура">
            <a:extLst>
              <a:ext uri="{FF2B5EF4-FFF2-40B4-BE49-F238E27FC236}">
                <a16:creationId xmlns:a16="http://schemas.microsoft.com/office/drawing/2014/main" id="{542E7EF6-84B0-48D8-F1BC-1BF4C5F18E3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0456" y="-96480"/>
            <a:ext cx="6117928" cy="781438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407103-6A38-04DA-364B-4DF6F663E5E7}"/>
              </a:ext>
            </a:extLst>
          </p:cNvPr>
          <p:cNvSpPr txBox="1"/>
          <p:nvPr/>
        </p:nvSpPr>
        <p:spPr>
          <a:xfrm>
            <a:off x="7828384" y="2202446"/>
            <a:ext cx="3645636" cy="2453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 базе главной компании делают 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группу автономных подразделений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мини-копии неповторимого оригинала, дивизионы. Дивизион копирует общие ценности и глобальные цели, оперативно отвечает за продукт и за прибыль на местах. </a:t>
            </a:r>
          </a:p>
        </p:txBody>
      </p:sp>
    </p:spTree>
    <p:extLst>
      <p:ext uri="{BB962C8B-B14F-4D97-AF65-F5344CB8AC3E}">
        <p14:creationId xmlns:p14="http://schemas.microsoft.com/office/powerpoint/2010/main" val="352552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5931181-303F-D8DB-E5FD-04EBFE7E7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5494" y="19283"/>
            <a:ext cx="6512399" cy="34097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124E93-B3A2-08B2-D2FB-193711A84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053" y="3429000"/>
            <a:ext cx="8263011" cy="33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436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5F74C4-DB7D-A4A0-DB8F-96223CA2A912}"/>
              </a:ext>
            </a:extLst>
          </p:cNvPr>
          <p:cNvSpPr txBox="1"/>
          <p:nvPr/>
        </p:nvSpPr>
        <p:spPr>
          <a:xfrm>
            <a:off x="1368803" y="970304"/>
            <a:ext cx="9454393" cy="47328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Market-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дивизионная структура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несколько дивизионов могут заниматься развитием на разных рынках или ориентироваться на разные группы клиентов с опорой на положения компании. Минус — различия в маркетинговых подходах дивизионов иногда мешают достигать результатов. Например, разные дивизионы Huawei одновременно ориентируются на клиентов с маленьким бюджетом и на состоятельных.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Product-</a:t>
            </a:r>
            <a:r>
              <a:rPr lang="ru-RU" sz="18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based</a:t>
            </a: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дивизионная структура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— каждое подразделение внутри организации посвящено определённой линейке продуктов. Минус — отсутствие синхронизации по продуктам между дивизионами. Например, Unilever — компания-гигант, которая развивает более 400 брендов параллельно. </a:t>
            </a:r>
          </a:p>
          <a:p>
            <a:pPr marL="342900" marR="0" lvl="0" indent="-342900" algn="just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ru-RU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Географическая дивизионная структура 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— сеть офисов одной компании  в городе, регионе или стране. Позволяет клиентам быть ближе к продукту, подходит для масштабирования и расширения без географических ограничений. Примеры — компания Mars, Coca-Cola, General Motors</a:t>
            </a:r>
            <a:r>
              <a:rPr lang="ru-RU" sz="1800" i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с точками производства и логистики в разных странах. Минусы — возникновение риска оторванности от миссии компании.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27F7CC-37CE-0B36-06C6-B0DFFA3FFD49}"/>
              </a:ext>
            </a:extLst>
          </p:cNvPr>
          <p:cNvSpPr txBox="1"/>
          <p:nvPr/>
        </p:nvSpPr>
        <p:spPr>
          <a:xfrm>
            <a:off x="10947633" y="1325353"/>
            <a:ext cx="6955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📱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36D7A4-0B3C-FB57-A368-8A24DCA10D38}"/>
              </a:ext>
            </a:extLst>
          </p:cNvPr>
          <p:cNvSpPr txBox="1"/>
          <p:nvPr/>
        </p:nvSpPr>
        <p:spPr>
          <a:xfrm>
            <a:off x="10823196" y="2921222"/>
            <a:ext cx="57674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🩳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2EB96E-9136-A7B2-4E7B-67AEC2EA5DC0}"/>
              </a:ext>
            </a:extLst>
          </p:cNvPr>
          <p:cNvSpPr txBox="1"/>
          <p:nvPr/>
        </p:nvSpPr>
        <p:spPr>
          <a:xfrm>
            <a:off x="10902120" y="4412501"/>
            <a:ext cx="9956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dirty="0"/>
              <a:t>🥤</a:t>
            </a:r>
          </a:p>
        </p:txBody>
      </p:sp>
    </p:spTree>
    <p:extLst>
      <p:ext uri="{BB962C8B-B14F-4D97-AF65-F5344CB8AC3E}">
        <p14:creationId xmlns:p14="http://schemas.microsoft.com/office/powerpoint/2010/main" val="33337255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5" id="{B21CEBC2-2B96-4101-9B52-91065B26A0DF}" vid="{1CAF5480-0B65-4AC7-9749-7214006069D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Theme5</Template>
  <TotalTime>438</TotalTime>
  <Words>952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Segoe UI Emoji</vt:lpstr>
      <vt:lpstr>Symbol</vt:lpstr>
      <vt:lpstr>Theme5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Содержание понятий менеджмент и управление</dc:title>
  <dc:creator>dar.vanukowa@outlook.com</dc:creator>
  <cp:lastModifiedBy>Arseniy Makarov</cp:lastModifiedBy>
  <cp:revision>32</cp:revision>
  <dcterms:created xsi:type="dcterms:W3CDTF">2023-08-04T06:49:09Z</dcterms:created>
  <dcterms:modified xsi:type="dcterms:W3CDTF">2024-05-06T15:57:00Z</dcterms:modified>
</cp:coreProperties>
</file>