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70" r:id="rId4"/>
    <p:sldId id="282" r:id="rId5"/>
    <p:sldId id="285" r:id="rId6"/>
    <p:sldId id="272" r:id="rId7"/>
    <p:sldId id="280" r:id="rId8"/>
    <p:sldId id="279" r:id="rId9"/>
    <p:sldId id="259" r:id="rId10"/>
    <p:sldId id="283" r:id="rId11"/>
    <p:sldId id="284" r:id="rId12"/>
    <p:sldId id="261" r:id="rId13"/>
    <p:sldId id="281" r:id="rId14"/>
    <p:sldId id="267" r:id="rId15"/>
    <p:sldId id="276" r:id="rId16"/>
    <p:sldId id="269" r:id="rId17"/>
    <p:sldId id="26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7C44A-79AC-43C6-9113-870F357F22C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D8475-DD3E-4461-9E3F-3A21803D4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9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27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7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83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57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45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6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55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4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48AE2-7727-80C9-7C5E-A6DC0A533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8CFD42-6CB0-131D-DDB1-6613653A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D6AA4-1829-4CD3-5AB9-8E193078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88E3F-CA5C-345A-3D63-2054F3D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60F9BC-F1CD-A3AD-E584-BA283181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44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51DA1-77BC-BEB9-8ACA-F9DE0D03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8CD21B-DAA6-C691-4F79-593DDD71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C6C29-7281-2453-1DA0-92C9CC59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8916F-A92E-D69C-4E0D-B89AC820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18C9E-6356-B84C-4AA8-CEA1D5AB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6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1E0E35-62E5-5B3E-FA94-49C67FC43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33BBFF-6A11-6159-4828-270EF0D0D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EEDF1-78A2-C779-3986-C2FCD991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52ED1-497D-2BB0-7E7E-043D0CE7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967D8-D5CE-30EC-E07E-DF81B69F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1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8952C-7D33-5F83-A097-B8C3FDEF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CD2D4-0F92-0A32-0036-4F65C98A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C32F48-AE0E-0D7C-C3E7-AE02B26A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1F662-079B-5380-1567-27755DF4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EF2699-C138-DAFE-301E-DCEE08EA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9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99774-013C-CD87-BD74-DBE409E3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5909C-9F98-BCFF-EA4E-BC81C32C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A3C78-CCE7-0239-D9F3-B69588AE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4CE16-5726-ED88-9CD7-D69406B3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574A2-5712-FE1A-2205-2764EDD2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40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47B08-87E6-3C64-1BAE-85E18681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1A5370-D63C-6840-74CF-F205DCEF4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6D2E95-E769-E40D-FB5C-CAE7486CD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4523B7-E6D3-EF5D-1BD0-FABAABCF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486A60-EC90-4C80-7FEC-74DA59D1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8B9BD-00B2-D5BC-68A0-F485793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6271C-9FD5-1662-92FA-C22EAF02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BF1DD8-A082-7B32-9B31-902AD1B8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ABF401-52E6-818A-24FA-C5718A751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D7C03B-7893-0399-3A1E-46353A85E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406B87-6825-79FB-74CD-C149B7060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B751A0-0DF4-A0BB-03DE-61D2BA7C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37FB57-BF74-135F-8134-30138EBD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DD0282-AE41-D185-0A0F-72248137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8006B-E84C-2119-9F46-444469E4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6CE876-1D2B-FC6A-2863-2225E100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CE3E37-69C5-1452-A3D5-2BEFD422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A94CD5-AACB-B84E-96B8-9CEA057E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150C43-C9AD-D2D7-BB8B-42FD410E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35F12D-2E74-E900-36EA-F9105B60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BF3A17-9AFD-EA4E-1B2D-838CAAE8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62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61A0-87DE-FC79-792B-F25ED3AC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67E0E-CE78-3BE6-ECE7-C678A90A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243404-65C5-B28D-54EE-27C620FA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21A947-65A9-8E4A-5769-993BFEA7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FB8E0F-0DE1-212B-CA25-24507143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DF395D-F305-07C3-7515-2619C286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3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416B5-274A-CD01-8EBF-A13D9002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B4890D-B7D0-89BE-58CC-E196588B7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54D758-0462-DA16-B5ED-67B27F63E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94BF53-D3A8-4A60-6DB6-2ABB919E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157783-99FF-EA47-6DB4-58248ACE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303700-85E7-0F5C-56F3-3C368FFA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16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F023-A666-C158-3C57-4EBCCC1F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D7FAC-3B5B-A79D-CA7F-BADA6CAF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A5758-AE3C-1C9F-2ECD-823F4989D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0FF18D-966A-8E90-2535-010D16402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23BA0-0A62-6636-FA7B-909308DF2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6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1860BE-7783-1F13-7669-D4B65E8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99">
            <a:extLst>
              <a:ext uri="{FF2B5EF4-FFF2-40B4-BE49-F238E27FC236}">
                <a16:creationId xmlns:a16="http://schemas.microsoft.com/office/drawing/2014/main" id="{EDC16D14-5E99-E0F6-6FE3-B3497CA56571}"/>
              </a:ext>
            </a:extLst>
          </p:cNvPr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7" name="Текстовое поле 12">
            <a:extLst>
              <a:ext uri="{FF2B5EF4-FFF2-40B4-BE49-F238E27FC236}">
                <a16:creationId xmlns:a16="http://schemas.microsoft.com/office/drawing/2014/main" id="{6B8DD1DD-59B7-7B4E-2DCB-4CB9E887582D}"/>
              </a:ext>
            </a:extLst>
          </p:cNvPr>
          <p:cNvSpPr txBox="1"/>
          <p:nvPr/>
        </p:nvSpPr>
        <p:spPr>
          <a:xfrm>
            <a:off x="1980626" y="1598047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8" name="Текстовое поле 13">
            <a:extLst>
              <a:ext uri="{FF2B5EF4-FFF2-40B4-BE49-F238E27FC236}">
                <a16:creationId xmlns:a16="http://schemas.microsoft.com/office/drawing/2014/main" id="{76F793EC-BB6F-AF9F-42FB-D46A1DA1CDA5}"/>
              </a:ext>
            </a:extLst>
          </p:cNvPr>
          <p:cNvSpPr txBox="1"/>
          <p:nvPr/>
        </p:nvSpPr>
        <p:spPr>
          <a:xfrm>
            <a:off x="2090465" y="2798365"/>
            <a:ext cx="8009483" cy="2308314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КУРСОВАЯ РАБОТА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для статистической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данных</a:t>
            </a:r>
          </a:p>
          <a:p>
            <a:pPr indent="203178"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прогнозирования временного ряда на основе линейных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на основе данных статусов авиаперевозок</a:t>
            </a: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C45B988-1C85-2022-9BDA-F76188783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592489"/>
              </p:ext>
            </p:extLst>
          </p:nvPr>
        </p:nvGraphicFramePr>
        <p:xfrm>
          <a:off x="1726340" y="5106875"/>
          <a:ext cx="8737732" cy="6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 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ИМБО-02-22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Ким Кирилл Сергеевич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8A03DF1-FA59-0C2E-C795-6B6DA4344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812190"/>
              </p:ext>
            </p:extLst>
          </p:nvPr>
        </p:nvGraphicFramePr>
        <p:xfrm>
          <a:off x="1725068" y="5826185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Руководитель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курсовой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работы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ru-RU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Юрченков Иван Александрович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02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7C43F-3201-CE65-8812-529EF453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7472EA-EA5C-4D6F-3FF4-87B289CF3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300" y="2134479"/>
            <a:ext cx="3989399" cy="3590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6FB31-3D3E-4E52-4883-3F2EC219B65E}"/>
              </a:ext>
            </a:extLst>
          </p:cNvPr>
          <p:cNvSpPr txBox="1"/>
          <p:nvPr/>
        </p:nvSpPr>
        <p:spPr>
          <a:xfrm>
            <a:off x="3047999" y="5724938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2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Набор данных без максимум и минимум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3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7D3D875-3C97-A02E-B77B-0032118A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3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AC755-7984-F390-F535-023E08E1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 Дикки-Фуллера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98182-E167-4CA8-6832-3468D513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Dickey-Fuller = -6.0803, 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Truncation lag parameter = 3, 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p-value = 0.01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87A438-B151-0237-C0FF-4678E19DB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100" y="1690688"/>
            <a:ext cx="7625370" cy="389359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4AFFF-39D4-4ED1-37A4-B367224FFAF0}"/>
              </a:ext>
            </a:extLst>
          </p:cNvPr>
          <p:cNvSpPr txBox="1"/>
          <p:nvPr/>
        </p:nvSpPr>
        <p:spPr>
          <a:xfrm>
            <a:off x="5584135" y="5631292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</a:t>
            </a:r>
            <a:r>
              <a:rPr lang="ru-RU" b="1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Отображение данных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E355CAB6-7BE8-5F5A-4F8B-FA789DB4D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09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BF7AEA-35F4-349F-7CE1-8DEEB22B0C81}"/>
              </a:ext>
            </a:extLst>
          </p:cNvPr>
          <p:cNvSpPr txBox="1">
            <a:spLocks/>
          </p:cNvSpPr>
          <p:nvPr/>
        </p:nvSpPr>
        <p:spPr>
          <a:xfrm>
            <a:off x="609521" y="70425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Временной ряд</a:t>
            </a: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F872CFF3-9736-2486-A51D-E00A71B5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812485-C855-D2C4-0515-FAD5B483E9AE}"/>
              </a:ext>
            </a:extLst>
          </p:cNvPr>
          <p:cNvSpPr txBox="1"/>
          <p:nvPr/>
        </p:nvSpPr>
        <p:spPr>
          <a:xfrm>
            <a:off x="3637931" y="6172906"/>
            <a:ext cx="4914552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4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Декомпозиция временного ряда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34687F4-9609-1D1A-FB96-4EA166375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28" y="1477615"/>
            <a:ext cx="9195757" cy="4695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097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35555-9B01-2EB7-39B9-D86935F4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линейной </a:t>
            </a:r>
            <a:r>
              <a:rPr lang="ru-RU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авторегрессинной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882E9-2B93-5281-9696-22FE0235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Полученная модель име</a:t>
            </a: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ет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такие коэффициенты: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l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7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l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7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atinLnBrk="1">
              <a:lnSpc>
                <a:spcPct val="150000"/>
              </a:lnSpc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Среднеквадратической ошибки 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sigma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^2) оценено как 3614;</a:t>
            </a:r>
            <a:endParaRPr lang="ru-RU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Логарифмическое правдоподобие 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 likelihood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составляет -190.05;</a:t>
            </a:r>
            <a:endParaRPr lang="ru-RU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</a:t>
            </a:r>
            <a:r>
              <a:rPr lang="en-US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(критерий </a:t>
            </a:r>
            <a:r>
              <a:rPr lang="ru-RU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Акаике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которое равно 386.1.</a:t>
            </a:r>
            <a:endParaRPr lang="en-US" sz="1800" kern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достаточна плохая и получила такие меры по устранению ошибок в обучающем наборе</a:t>
            </a:r>
            <a:r>
              <a:rPr lang="ru-RU" sz="1800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ru-RU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l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7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ACC97FD-2B74-995E-2560-C934B3237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59500"/>
              </p:ext>
            </p:extLst>
          </p:nvPr>
        </p:nvGraphicFramePr>
        <p:xfrm>
          <a:off x="2864649" y="2506695"/>
          <a:ext cx="6250666" cy="1130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3339">
                  <a:extLst>
                    <a:ext uri="{9D8B030D-6E8A-4147-A177-3AD203B41FA5}">
                      <a16:colId xmlns:a16="http://schemas.microsoft.com/office/drawing/2014/main" val="164120299"/>
                    </a:ext>
                  </a:extLst>
                </a:gridCol>
                <a:gridCol w="2083339">
                  <a:extLst>
                    <a:ext uri="{9D8B030D-6E8A-4147-A177-3AD203B41FA5}">
                      <a16:colId xmlns:a16="http://schemas.microsoft.com/office/drawing/2014/main" val="445162613"/>
                    </a:ext>
                  </a:extLst>
                </a:gridCol>
                <a:gridCol w="2083988">
                  <a:extLst>
                    <a:ext uri="{9D8B030D-6E8A-4147-A177-3AD203B41FA5}">
                      <a16:colId xmlns:a16="http://schemas.microsoft.com/office/drawing/2014/main" val="3682671242"/>
                    </a:ext>
                  </a:extLst>
                </a:gridCol>
              </a:tblGrid>
              <a:tr h="376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ar1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ma1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79734"/>
                  </a:ext>
                </a:extLst>
              </a:tr>
              <a:tr h="376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-0.6451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-1.0000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356488"/>
                  </a:ext>
                </a:extLst>
              </a:tr>
              <a:tr h="376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s.e.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0.1648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0.0979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968994"/>
                  </a:ext>
                </a:extLst>
              </a:tr>
            </a:tbl>
          </a:graphicData>
        </a:graphic>
      </p:graphicFrame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2654D55F-9280-15D6-7AD6-67394B855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04" y="0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6A8A328-4063-A230-D411-E7341F679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74600"/>
              </p:ext>
            </p:extLst>
          </p:nvPr>
        </p:nvGraphicFramePr>
        <p:xfrm>
          <a:off x="2610494" y="6214110"/>
          <a:ext cx="9581506" cy="643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777">
                  <a:extLst>
                    <a:ext uri="{9D8B030D-6E8A-4147-A177-3AD203B41FA5}">
                      <a16:colId xmlns:a16="http://schemas.microsoft.com/office/drawing/2014/main" val="2431414574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305985013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553532750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1153706144"/>
                    </a:ext>
                  </a:extLst>
                </a:gridCol>
                <a:gridCol w="1301608">
                  <a:extLst>
                    <a:ext uri="{9D8B030D-6E8A-4147-A177-3AD203B41FA5}">
                      <a16:colId xmlns:a16="http://schemas.microsoft.com/office/drawing/2014/main" val="737347742"/>
                    </a:ext>
                  </a:extLst>
                </a:gridCol>
                <a:gridCol w="1445437">
                  <a:extLst>
                    <a:ext uri="{9D8B030D-6E8A-4147-A177-3AD203B41FA5}">
                      <a16:colId xmlns:a16="http://schemas.microsoft.com/office/drawing/2014/main" val="896438895"/>
                    </a:ext>
                  </a:extLst>
                </a:gridCol>
                <a:gridCol w="1301608">
                  <a:extLst>
                    <a:ext uri="{9D8B030D-6E8A-4147-A177-3AD203B41FA5}">
                      <a16:colId xmlns:a16="http://schemas.microsoft.com/office/drawing/2014/main" val="4165624051"/>
                    </a:ext>
                  </a:extLst>
                </a:gridCol>
                <a:gridCol w="1584167">
                  <a:extLst>
                    <a:ext uri="{9D8B030D-6E8A-4147-A177-3AD203B41FA5}">
                      <a16:colId xmlns:a16="http://schemas.microsoft.com/office/drawing/2014/main" val="147022169"/>
                    </a:ext>
                  </a:extLst>
                </a:gridCol>
              </a:tblGrid>
              <a:tr h="823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ACF1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384578"/>
                  </a:ext>
                </a:extLst>
              </a:tr>
              <a:tr h="2326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3.50843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58.42505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41.05397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-262.0789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334.8823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0.8908177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-0.06795259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3674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CD096C-7162-E74A-2AA2-6DD22D43490C}"/>
              </a:ext>
            </a:extLst>
          </p:cNvPr>
          <p:cNvSpPr txBox="1"/>
          <p:nvPr/>
        </p:nvSpPr>
        <p:spPr>
          <a:xfrm>
            <a:off x="2864649" y="2126248"/>
            <a:ext cx="3394134" cy="422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Таблица 1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Коэффициенты модели</a:t>
            </a:r>
            <a:endParaRPr lang="ru-RU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FB8F7-EB34-0AC5-8BF1-88F25BF880C6}"/>
              </a:ext>
            </a:extLst>
          </p:cNvPr>
          <p:cNvSpPr txBox="1"/>
          <p:nvPr/>
        </p:nvSpPr>
        <p:spPr>
          <a:xfrm>
            <a:off x="2484960" y="5791943"/>
            <a:ext cx="3929666" cy="422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Таблица 2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Меры по устранению ошибок</a:t>
            </a:r>
            <a:endParaRPr lang="ru-RU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0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B578D5F-3382-2950-2F34-5918F8A7C6F6}"/>
              </a:ext>
            </a:extLst>
          </p:cNvPr>
          <p:cNvSpPr txBox="1">
            <a:spLocks/>
          </p:cNvSpPr>
          <p:nvPr/>
        </p:nvSpPr>
        <p:spPr>
          <a:xfrm>
            <a:off x="609521" y="70425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</a:t>
            </a: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6191F9B-9BC3-45F2-1512-7F6104E4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59A279-84A4-237F-F113-F4C298E38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54" y="1594012"/>
            <a:ext cx="7953892" cy="4061074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B0746F-C280-FAD7-E2D1-48435D3E8471}"/>
              </a:ext>
            </a:extLst>
          </p:cNvPr>
          <p:cNvSpPr txBox="1"/>
          <p:nvPr/>
        </p:nvSpPr>
        <p:spPr>
          <a:xfrm>
            <a:off x="3047207" y="5655086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5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ARIMA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модель прогноза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88644-9249-114C-A8B1-6C7A5FAC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2EC1C-6F0E-3E0E-C71D-2AA089076F2D}"/>
              </a:ext>
            </a:extLst>
          </p:cNvPr>
          <p:cNvSpPr txBox="1"/>
          <p:nvPr/>
        </p:nvSpPr>
        <p:spPr>
          <a:xfrm>
            <a:off x="2948503" y="5623664"/>
            <a:ext cx="6294993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6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ahoma" panose="020B0604030504040204" pitchFamily="34" charset="0"/>
              </a:rPr>
              <a:t>Результат прогноза логистической регрессии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BA6AF6A4-73F5-1CB0-0C5D-ACCB1B055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DBA92519-5297-0CAB-CDF7-1D28A3252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4" y="1424928"/>
            <a:ext cx="8223249" cy="419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954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CC1E6-ABB1-518C-D5BE-7A52D860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BBB78-3DDE-EB22-B039-1A05BB37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52" y="1456061"/>
            <a:ext cx="11372295" cy="50368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курсовой работы на тему: «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прогнозирования временного ряда на основе линейных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на основе данных статусов авиаперевозок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была достигнута основная цель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прогнозирования временного ряда на основе линейных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моделей.</a:t>
            </a:r>
            <a:endParaRPr lang="ru-RU" sz="2000" dirty="0">
              <a:latin typeface="Times New Roman" panose="02020603050405020304" pitchFamily="18" charset="0"/>
              <a:ea typeface="Source Sans Pro light" panose="020B060402020202020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Были выполнены следующие задачи:</a:t>
            </a:r>
          </a:p>
          <a:p>
            <a:pPr marL="447675" indent="273050">
              <a:tabLst>
                <a:tab pos="720725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предобработка данных о статусах авиаперевозок;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и обучение линейных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для прогнозирования временного ряда;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прогнозирования;</a:t>
            </a:r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E992C5C7-31BE-112B-946C-7F5935D4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8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96E4FBB-9323-974C-F24C-8A99D5DA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74" y="2747614"/>
            <a:ext cx="10361851" cy="1362771"/>
          </a:xfrm>
        </p:spPr>
        <p:txBody>
          <a:bodyPr/>
          <a:lstStyle/>
          <a:p>
            <a:pPr algn="ctr"/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405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CCC4-A293-FAA1-0B57-E43E5219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63408-B7CA-AD3A-B213-10DBD994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ru-RU" sz="2300" b="1" dirty="0">
                <a:latin typeface="Times New Roman" panose="02020603050405020304" pitchFamily="18" charset="0"/>
                <a:ea typeface="Source Sans Pro Black" panose="020B0604020202020204" charset="0"/>
                <a:cs typeface="Times New Roman" panose="02020603050405020304" pitchFamily="18" charset="0"/>
              </a:rPr>
              <a:t>Цель</a:t>
            </a:r>
            <a:r>
              <a:rPr lang="ru-RU" sz="2300" b="1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:</a:t>
            </a:r>
            <a:r>
              <a:rPr lang="ru-RU" sz="2300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  разработать инструмент, способный прогнозировать временные ряды на основе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линейных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с использованием данных о статусах авиаперевозок</a:t>
            </a:r>
            <a:r>
              <a:rPr lang="ru-RU" sz="2300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ru-RU" sz="2300" b="1" dirty="0">
                <a:latin typeface="Times New Roman" panose="02020603050405020304" pitchFamily="18" charset="0"/>
                <a:ea typeface="Source Sans Pro Black" panose="020B0604020202020204" charset="0"/>
                <a:cs typeface="Times New Roman" panose="02020603050405020304" pitchFamily="18" charset="0"/>
              </a:rPr>
              <a:t>Задачи:</a:t>
            </a:r>
          </a:p>
          <a:p>
            <a:pPr marL="447675" indent="273050"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предобработка данных о статусах авиаперевозок;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и обучение линейных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для прогнозирования временного ряда;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прогнозирования;</a:t>
            </a:r>
          </a:p>
          <a:p>
            <a:endParaRPr lang="ru-RU" dirty="0"/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DDA785F-5210-4851-560C-50F352E9E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7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2290-0EB5-FD5D-728C-E38B8218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временной ряд?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62AFFD-F589-8065-C530-7F0908B33D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2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Последовательность вещественных значений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измеренных через одинаковые промежутки времени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ru-R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 1,…,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19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время замеров;</a:t>
                </a:r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19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отсчёты по времени;</a:t>
                </a:r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19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характерное время начала процесса.</a:t>
                </a:r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62AFFD-F589-8065-C530-7F0908B33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D031813-6373-E827-C45A-533BAE377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33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E0A33-0EC7-9C65-03AF-4918F787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чего состоят временные ряды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21E98B-D969-1780-0718-3890E1903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Компоненты временного ряда: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Тренд (</a:t>
                </a:r>
                <a:r>
                  <a:rPr lang="en-US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T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trend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долгосрочное изменение уровня значений временного ряда. Тренд может быть восходящим, нисходящим или стационарным.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Сезонность (</a:t>
                </a:r>
                <a:r>
                  <a:rPr lang="en-US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S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seasonal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циклическое повторение паттернов в данных с постоянным интервалом времени. Например, продажи игрушек могут иметь сезонное изменение в преддверии праздников.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Цикл (</a:t>
                </a:r>
                <a:r>
                  <a:rPr lang="en-US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C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cyclic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периодические колебания в данных, обычно с более длительным циклом, чем у сезонности. Например, экономические циклы имеют периодичность в несколько лет.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Шум (</a:t>
                </a:r>
                <a:r>
                  <a:rPr lang="en-US" sz="14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E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errors</a:t>
                </a: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непредсказуемая случайная переменная, которая не может быть объяснена трендом, сезонностью или циклом. Шум включает в себя случайные флуктуации и ошибки измерения.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𝐹</m:t>
                    </m:r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𝑇</m:t>
                    </m:r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,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𝑆</m:t>
                    </m:r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,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𝐶</m:t>
                    </m:r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,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𝐸</m:t>
                    </m:r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,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𝑛</m:t>
                    </m:r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)</m:t>
                    </m:r>
                  </m:oMath>
                </a14:m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описывает временной ряд </a:t>
                </a: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𝑌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, как комбинацию его компонентов.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𝑌</m:t>
                      </m:r>
                      <m:d>
                        <m:dPr>
                          <m:ctrlPr>
                            <a:rPr lang="ru-RU" sz="1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sz="1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𝐹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(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𝑇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𝑆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𝐶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𝐸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𝑛</m:t>
                      </m:r>
                      <m:r>
                        <a:rPr lang="en-US" sz="14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)</m:t>
                      </m:r>
                    </m:oMath>
                  </m:oMathPara>
                </a14:m>
                <a:endParaRPr lang="ru-RU" sz="1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Аддитивная модель: </a:t>
                </a: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𝑌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𝑇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+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𝑆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+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𝐶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+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𝐸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, </m:t>
                    </m:r>
                  </m:oMath>
                </a14:m>
                <a:endParaRPr lang="ru-RU" sz="1400" kern="1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Mangal" panose="02040503050203030202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Мультипликативная модель: </a:t>
                </a: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𝑌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𝑇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∗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𝑆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∗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𝐶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  <m:r>
                      <a:rPr lang="ru-RU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∗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𝐸</m:t>
                    </m:r>
                    <m:d>
                      <m:dPr>
                        <m:ctrlPr>
                          <a:rPr lang="ru-RU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21E98B-D969-1780-0718-3890E1903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174" r="-116" b="-18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A6FAA3D-917F-771A-D68C-B2D66572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3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322AD-6E9F-AA96-AF66-5B599DAA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Дикки-Фуллера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C9EA77C-45EE-0F02-6074-3A8751853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помощи этого теста проверяют значение коэффициента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авторегрессионном уравнении первого порядка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AR(1):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∗</m:t>
                      </m:r>
                      <m:sSub>
                        <m:sSub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𝑡</m:t>
                          </m:r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Mangal" panose="02040503050203030202" pitchFamily="18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является временным рядом;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𝑡</m:t>
                        </m:r>
                        <m:r>
                          <a:rPr lang="ru-RU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 </m:t>
                        </m:r>
                      </m:sub>
                    </m:sSub>
                    <m:r>
                      <a:rPr lang="ru-RU" sz="16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—</m:t>
                    </m:r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Mangal" panose="02040503050203030202" pitchFamily="18" charset="0"/>
                  </a:rPr>
                  <a:t> ошибка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Mangal" panose="02040503050203030202" pitchFamily="18" charset="0"/>
                  </a:rPr>
                  <a:t>.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то процесс имеет единичный корень, в этом случае ряд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нестационарен. Если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ряд стационарный.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Тест Дикки-Фуллера рассчитывает p-статистику, в случае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&lt;0.05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гипотеза о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стационарности ряда не отвергается.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C9EA77C-45EE-0F02-6074-3A8751853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0F20762A-424A-6C52-1A76-F76BD21AB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2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16FDE-8B9A-6836-E0D5-E783B32A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60917" cy="125266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B53C1B-D5F6-A8C5-DAF2-5E7AA8C81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Спрогнозировать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интералов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вперёд, тогда из предположения о сохранении зависимостей между предыдущими и следующими членами ряда определим следующую модель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en-US" sz="1800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fr-F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fr-F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fr-F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fr-FR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,</a:t>
                </a:r>
                <a:endParaRPr lang="en-US" sz="1800" dirty="0">
                  <a:effectLst/>
                  <a:latin typeface="Times New Roman" panose="02020603050405020304" pitchFamily="18" charset="0"/>
                  <a:ea typeface="Yu Mincho" panose="02020400000000000000" pitchFamily="18" charset="-128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г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де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—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коэффициенты линейной модели авторегрессии;</a:t>
                </a:r>
                <a:endParaRPr lang="en-US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г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де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—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ошибка модели;</a:t>
                </a:r>
                <a:endParaRPr lang="ru-RU" sz="1800" b="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endParaRPr lang="ru-RU" sz="1800" b="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B53C1B-D5F6-A8C5-DAF2-5E7AA8C81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A217C7BC-5A95-F0B5-BE73-B4097A98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2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827A1-C8F4-9710-6234-3A38DCF5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80AC7D7-4697-6BE6-2447-2DABEBAE9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Одной из наиболее распространенных метрик, используемых для измерения точности прогнозирования модели, является средняя абсолютная ошибка в процентах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MAPE.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𝑀𝐴𝑃𝐸</m:t>
                      </m:r>
                      <m:r>
                        <a:rPr lang="en-US" sz="19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naryPr>
                        <m:sub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𝑖</m:t>
                          </m:r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9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9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9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9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9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9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∗100%.</m:t>
                          </m:r>
                        </m:e>
                      </m:nary>
                    </m:oMath>
                  </m:oMathPara>
                </a14:m>
                <a:endParaRPr lang="en-US" sz="19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𝑛</m:t>
                    </m:r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размер выборки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;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фактическое значение данных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;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прогнозируемое значение данных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80AC7D7-4697-6BE6-2447-2DABEBAE9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DE99D9D9-5A4E-76B6-4005-4BE7014F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6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D1D52-C870-E494-2DFA-FE9E8979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признаков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1DFD4BB-8FC1-7D2C-D18E-32FA0089F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849067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592666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549152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5923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поля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3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FlightDate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рейса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6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Airline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Авиакомпания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4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Cancelled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Отменен ли рейс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Diverted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Перенаправлен ли рейс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8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CRSDepTime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Плановое время вылета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58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DepTime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Фактическое время вылета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3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DepDelayMinutes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Задержка вылета в минутах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26536"/>
                  </a:ext>
                </a:extLst>
              </a:tr>
            </a:tbl>
          </a:graphicData>
        </a:graphic>
      </p:graphicFrame>
      <p:pic>
        <p:nvPicPr>
          <p:cNvPr id="3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95941FD9-F480-254D-1A7A-6E86BCC16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96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6D03229-B1E7-B5A1-7D1B-414CF6782C75}"/>
              </a:ext>
            </a:extLst>
          </p:cNvPr>
          <p:cNvSpPr txBox="1">
            <a:spLocks/>
          </p:cNvSpPr>
          <p:nvPr/>
        </p:nvSpPr>
        <p:spPr>
          <a:xfrm>
            <a:off x="610314" y="60960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данных в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04EB450E-879F-7FDD-F7B5-AFA2C385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9106FC-1F03-3366-BE92-30113E5D3D26}"/>
              </a:ext>
            </a:extLst>
          </p:cNvPr>
          <p:cNvSpPr txBox="1"/>
          <p:nvPr/>
        </p:nvSpPr>
        <p:spPr>
          <a:xfrm>
            <a:off x="3002525" y="3995872"/>
            <a:ext cx="618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1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Табличное представление исходных данных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F550B41-6DE0-5205-5F4E-253FF446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177" y="1752866"/>
            <a:ext cx="11277645" cy="180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715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</TotalTime>
  <Words>853</Words>
  <Application>Microsoft Office PowerPoint</Application>
  <PresentationFormat>Широкоэкранный</PresentationFormat>
  <Paragraphs>157</Paragraphs>
  <Slides>17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Lucida Console</vt:lpstr>
      <vt:lpstr>Symbol</vt:lpstr>
      <vt:lpstr>Times New Roman</vt:lpstr>
      <vt:lpstr>Тема Office</vt:lpstr>
      <vt:lpstr>Презентация PowerPoint</vt:lpstr>
      <vt:lpstr>Введение</vt:lpstr>
      <vt:lpstr>Что такое временной ряд?</vt:lpstr>
      <vt:lpstr>Из чего состоят временные ряды</vt:lpstr>
      <vt:lpstr>Тест Дикки-Фуллера</vt:lpstr>
      <vt:lpstr>Линейная авторегрессионная модель</vt:lpstr>
      <vt:lpstr>Метрика MAPE</vt:lpstr>
      <vt:lpstr>Описание признаков</vt:lpstr>
      <vt:lpstr>Презентация PowerPoint</vt:lpstr>
      <vt:lpstr>Данные в R</vt:lpstr>
      <vt:lpstr>Тест Дикки-Фуллера</vt:lpstr>
      <vt:lpstr>Презентация PowerPoint</vt:lpstr>
      <vt:lpstr>Построение линейной авторегрессинной модели</vt:lpstr>
      <vt:lpstr>Презентация PowerPoint</vt:lpstr>
      <vt:lpstr>Сравнение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Ким</dc:creator>
  <cp:lastModifiedBy>Кирилл Ким</cp:lastModifiedBy>
  <cp:revision>67</cp:revision>
  <dcterms:created xsi:type="dcterms:W3CDTF">2023-12-17T15:15:00Z</dcterms:created>
  <dcterms:modified xsi:type="dcterms:W3CDTF">2024-06-06T12:02:00Z</dcterms:modified>
</cp:coreProperties>
</file>