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256" r:id="rId2"/>
    <p:sldId id="257" r:id="rId3"/>
    <p:sldId id="270" r:id="rId4"/>
    <p:sldId id="282" r:id="rId5"/>
    <p:sldId id="285" r:id="rId6"/>
    <p:sldId id="297" r:id="rId7"/>
    <p:sldId id="272" r:id="rId8"/>
    <p:sldId id="292" r:id="rId9"/>
    <p:sldId id="293" r:id="rId10"/>
    <p:sldId id="280" r:id="rId11"/>
    <p:sldId id="279" r:id="rId12"/>
    <p:sldId id="286" r:id="rId13"/>
    <p:sldId id="288" r:id="rId14"/>
    <p:sldId id="291" r:id="rId15"/>
    <p:sldId id="294" r:id="rId16"/>
    <p:sldId id="295" r:id="rId17"/>
    <p:sldId id="296" r:id="rId18"/>
    <p:sldId id="283" r:id="rId19"/>
    <p:sldId id="284" r:id="rId20"/>
    <p:sldId id="298" r:id="rId21"/>
    <p:sldId id="290" r:id="rId22"/>
    <p:sldId id="289" r:id="rId23"/>
    <p:sldId id="267" r:id="rId24"/>
    <p:sldId id="299" r:id="rId25"/>
    <p:sldId id="269" r:id="rId26"/>
    <p:sldId id="26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DB1F-A2A2-7A38-EC4B-2B1923B28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E33017-B8FE-98C8-5ED5-9BC58F3E0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43FFBFF-8D7B-EE53-464C-CCED28435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95101A-E2DE-AFAA-16E3-A8D39FC2A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72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4AF5-CD65-21A6-BE7F-ACD2F144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9F9952-082A-C010-268F-53FE05CE4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6D15123-DACE-1660-F75F-89D58D1D2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E4D8EA-C495-FA83-FDBA-952EB70D5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80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Gj9CYwZJU0yaolewtPtxZwheY-vYaBJJ/view?usp=sharing" TargetMode="External"/><Relationship Id="rId2" Type="http://schemas.openxmlformats.org/officeDocument/2006/relationships/hyperlink" Target="https://drive.google.com/file/d/1-nXt4s_CtA7m85Xex_IJ6zEZ3tFXW2EX/view?usp=sharin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1477317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sz="1800" b="1" dirty="0">
                <a:latin typeface="Times New Roman" panose="02020603050405020304" charset="0"/>
              </a:rPr>
              <a:t>ЗАЩИТА ПРОЕКТА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Системная и программная инженерия</a:t>
            </a: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«Маркетплейс для жителей Африки» 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121329"/>
              </p:ext>
            </p:extLst>
          </p:nvPr>
        </p:nvGraphicFramePr>
        <p:xfrm>
          <a:off x="1725068" y="4279065"/>
          <a:ext cx="873773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Выполнили </a:t>
                      </a:r>
                    </a:p>
                    <a:p>
                      <a:pPr indent="0">
                        <a:buNone/>
                      </a:pP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ru-RU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</a:p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Макаров Арсений Сергеевич</a:t>
                      </a:r>
                    </a:p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Ломакин Дмитрий Владимирович</a:t>
                      </a:r>
                    </a:p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Смирнов Дмитрий Михайлович</a:t>
                      </a:r>
                    </a:p>
                    <a:p>
                      <a:pPr indent="0" algn="ctr">
                        <a:buNone/>
                      </a:pPr>
                      <a:r>
                        <a:rPr lang="ru-RU" altLang="en-US" sz="1800" b="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Чахнин</a:t>
                      </a: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Михаил Анатольевич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953049"/>
              </p:ext>
            </p:extLst>
          </p:nvPr>
        </p:nvGraphicFramePr>
        <p:xfrm>
          <a:off x="1725068" y="6179477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Проверила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ассистент кафедры МОСИТ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ru-RU" sz="18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 indent="0" algn="ctr">
                        <a:buNone/>
                      </a:pP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Золотухина Мария Александровна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F827A1-C8F4-9710-6234-3A38DCF5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стека технологий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0AC7D7-4697-6BE6-2447-2DABEBAE9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445"/>
            <a:ext cx="10515600" cy="4899430"/>
          </a:xfrm>
        </p:spPr>
        <p:txBody>
          <a:bodyPr>
            <a:normAutofit lnSpcReduction="10000"/>
          </a:bodyPr>
          <a:lstStyle/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Надежный и мощный веб-фреймворк на языке Python, предоставляющий встроенные инструменты для разработки REST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 Framework), удобную ORM и высокий уровень безопасности.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Высокопроизводительная реляционная база данных с поддержкой ACID, хорошо масштабируемая и поддерживающая сложные запросы.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Ключевая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база данных, используемая для кэширования и хранения сессий пользователей.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AWS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изолировать зависимости, упрощает развертывание и обеспечивает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консистентность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окружения.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Обратный прокси-сервер (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Nginx):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изолировать зависимости, упрощает развертывание и обеспечивает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консистентность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окружения.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E99D9D9-5A4E-76B6-4005-4BE7014F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6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процессов проекта</a:t>
            </a:r>
            <a:endParaRPr lang="ru-RU" dirty="0"/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5941FD9-F480-254D-1A7A-6E86BCC16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5" descr="Изображение выглядит как диаграмма, линия, снимок экрана, График  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2045B67-6730-54A0-03EE-33C955535E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21005" y="2192972"/>
            <a:ext cx="11349990" cy="3278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52F79-1F30-E16E-B6B5-894E5891BDBB}"/>
              </a:ext>
            </a:extLst>
          </p:cNvPr>
          <p:cNvSpPr txBox="1"/>
          <p:nvPr/>
        </p:nvSpPr>
        <p:spPr>
          <a:xfrm>
            <a:off x="3048000" y="5474781"/>
            <a:ext cx="609600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1 </a:t>
            </a:r>
            <a:r>
              <a:rPr lang="ru-RU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BPMN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диаграмма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B66B8-C38F-03C2-978F-D3E60FB2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процессов проекта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5615CD-1742-E1A0-D653-0BE822472A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13108" y="1690688"/>
            <a:ext cx="2829704" cy="4351338"/>
          </a:xfrm>
          <a:prstGeom prst="rect">
            <a:avLst/>
          </a:prstGeom>
        </p:spPr>
      </p:pic>
      <p:pic>
        <p:nvPicPr>
          <p:cNvPr id="7" name="Image 6" descr="Изображение выглядит как текст, снимок экрана, диаграмма, Параллельный  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57F8EA-C314-2D4F-61AB-948CD1CFCBF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877560" y="1825625"/>
            <a:ext cx="5786120" cy="39660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D9450-8B41-FB25-E633-B165CE3C1765}"/>
              </a:ext>
            </a:extLst>
          </p:cNvPr>
          <p:cNvSpPr txBox="1"/>
          <p:nvPr/>
        </p:nvSpPr>
        <p:spPr>
          <a:xfrm>
            <a:off x="640080" y="6042026"/>
            <a:ext cx="417576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Use Case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диаграмма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5961D-CC6F-55B2-AFE6-4C5130EF7021}"/>
              </a:ext>
            </a:extLst>
          </p:cNvPr>
          <p:cNvSpPr txBox="1"/>
          <p:nvPr/>
        </p:nvSpPr>
        <p:spPr>
          <a:xfrm>
            <a:off x="6682740" y="5926601"/>
            <a:ext cx="4754880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Верхний уровень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DFD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диаграмм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ы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1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DA9CF360-11C4-E44D-1DD2-BA56DA2C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688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007C4-E86F-AC3F-D40C-5F389CAC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процессов проекта</a:t>
            </a:r>
            <a:endParaRPr lang="ru-RU" dirty="0"/>
          </a:p>
        </p:txBody>
      </p:sp>
      <p:pic>
        <p:nvPicPr>
          <p:cNvPr id="4" name="Image 7" descr="Изображение выглядит как текст, диаграмма, снимок экрана, План  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F522BC3-6141-739C-9552-9A94F542190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1996" y="1429499"/>
            <a:ext cx="6868004" cy="495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617074-975E-994A-AE70-BABF5C11B26F}"/>
              </a:ext>
            </a:extLst>
          </p:cNvPr>
          <p:cNvSpPr txBox="1"/>
          <p:nvPr/>
        </p:nvSpPr>
        <p:spPr>
          <a:xfrm>
            <a:off x="3009897" y="6385674"/>
            <a:ext cx="6172201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Декомпозиция верхнего </a:t>
            </a:r>
            <a:r>
              <a:rPr lang="ru-RU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уровеня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DFD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диаграмм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ы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6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26931FA0-E7AB-2970-2128-F15989B26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16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53747-5E20-AB4A-331C-B8C37137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функционала приложения</a:t>
            </a:r>
            <a:endParaRPr lang="ru-RU" dirty="0"/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70F23407-3D04-FB68-59C7-100A2E80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</a:p>
          <a:p>
            <a:pPr marL="449263" indent="-449263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категориям и фильтрам.</a:t>
            </a:r>
          </a:p>
          <a:p>
            <a:pPr marL="449263" indent="-449263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Корзина с изменением количества товаров.</a:t>
            </a:r>
          </a:p>
          <a:p>
            <a:pPr marL="449263" indent="-449263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Отслеживание статуса заказа</a:t>
            </a: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7A73A255-5758-C6F9-9D65-B469B015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31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4B027-7A33-89F0-327D-702C7355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функционала приложения</a:t>
            </a: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CC3E11-F75E-FD0F-CA46-4324284C6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7A90EC-F1C5-6B60-1527-DEACD9D8237A}"/>
              </a:ext>
            </a:extLst>
          </p:cNvPr>
          <p:cNvSpPr txBox="1"/>
          <p:nvPr/>
        </p:nvSpPr>
        <p:spPr>
          <a:xfrm>
            <a:off x="3009898" y="6370434"/>
            <a:ext cx="6172201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5 — Поиск товара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3AC11D13-B825-A635-35C8-317DBA181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145" y="1825625"/>
            <a:ext cx="8983710" cy="4351338"/>
          </a:xfrm>
        </p:spPr>
      </p:pic>
    </p:spTree>
    <p:extLst>
      <p:ext uri="{BB962C8B-B14F-4D97-AF65-F5344CB8AC3E}">
        <p14:creationId xmlns:p14="http://schemas.microsoft.com/office/powerpoint/2010/main" val="1470633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D77A7-D1FD-E63C-C299-89E9EB47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функционала приложения</a:t>
            </a: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CB987724-9811-0851-7AD1-96D397E45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AA8C67-0657-8454-3B70-A951B7D76916}"/>
              </a:ext>
            </a:extLst>
          </p:cNvPr>
          <p:cNvSpPr txBox="1"/>
          <p:nvPr/>
        </p:nvSpPr>
        <p:spPr>
          <a:xfrm>
            <a:off x="3009898" y="6284164"/>
            <a:ext cx="6172201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6 — Страница корзины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C5F0DF1-B6D6-5496-3746-C17161D5A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1694" y="1825625"/>
            <a:ext cx="10008612" cy="4351338"/>
          </a:xfrm>
        </p:spPr>
      </p:pic>
    </p:spTree>
    <p:extLst>
      <p:ext uri="{BB962C8B-B14F-4D97-AF65-F5344CB8AC3E}">
        <p14:creationId xmlns:p14="http://schemas.microsoft.com/office/powerpoint/2010/main" val="2145789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C97DF4-3FFD-7A2B-F6A3-6C28B1C6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функционала приложения</a:t>
            </a: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C14944A-BC68-804A-BC3E-A408C7222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45E337-2F97-54EB-7B3E-FBB262F488AB}"/>
              </a:ext>
            </a:extLst>
          </p:cNvPr>
          <p:cNvSpPr txBox="1"/>
          <p:nvPr/>
        </p:nvSpPr>
        <p:spPr>
          <a:xfrm>
            <a:off x="3009898" y="6202680"/>
            <a:ext cx="6172201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7 — Отслеживание товара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49CE36EC-E207-A200-739F-52B9807D2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4296" y="1825625"/>
            <a:ext cx="8983408" cy="4351338"/>
          </a:xfrm>
        </p:spPr>
      </p:pic>
    </p:spTree>
    <p:extLst>
      <p:ext uri="{BB962C8B-B14F-4D97-AF65-F5344CB8AC3E}">
        <p14:creationId xmlns:p14="http://schemas.microsoft.com/office/powerpoint/2010/main" val="133982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37C43F-3201-CE65-8812-529EF45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ru-RU" dirty="0"/>
          </a:p>
        </p:txBody>
      </p:sp>
      <p:pic>
        <p:nvPicPr>
          <p:cNvPr id="3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7D3D875-3C97-A02E-B77B-0032118A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3A78115E-A9D8-6C8E-C205-18EBF4E0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55"/>
            <a:ext cx="10515600" cy="486383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Инструменты:</a:t>
            </a:r>
          </a:p>
          <a:p>
            <a:pPr marL="447675" indent="-447675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автоматизация UI-тестов.</a:t>
            </a:r>
          </a:p>
          <a:p>
            <a:pPr marL="447675" indent="-447675">
              <a:lnSpc>
                <a:spcPct val="150000"/>
              </a:lnSpc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нагрузочное тестирование (10 000 RPS).</a:t>
            </a:r>
          </a:p>
          <a:p>
            <a:pPr marL="447675" indent="-44767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 ZAP – проверка безопасности.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</a:t>
            </a:r>
          </a:p>
          <a:p>
            <a:pPr marL="447675" indent="-447675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тест-кейсов пройдены.</a:t>
            </a:r>
          </a:p>
          <a:p>
            <a:pPr marL="447675" indent="-447675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отклика: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мс при пиковой нагрузке.</a:t>
            </a:r>
          </a:p>
        </p:txBody>
      </p:sp>
    </p:spTree>
    <p:extLst>
      <p:ext uri="{BB962C8B-B14F-4D97-AF65-F5344CB8AC3E}">
        <p14:creationId xmlns:p14="http://schemas.microsoft.com/office/powerpoint/2010/main" val="232573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AC755-7984-F390-F535-023E08E1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198182-E167-4CA8-6832-3468D513F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02"/>
            <a:ext cx="10515600" cy="528785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развёртывания веб-приложения используется платформа </a:t>
            </a:r>
            <a:r>
              <a:rPr lang="e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Coolify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обеспечивает автоматическую настройку и управление инфраструктурой.</a:t>
            </a:r>
          </a:p>
          <a:p>
            <a:pPr marL="0" indent="447675" algn="just">
              <a:lnSpc>
                <a:spcPct val="16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 база данных упакованы в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контейнеры.</a:t>
            </a:r>
          </a:p>
          <a:p>
            <a:pPr marL="0" indent="447675" algn="just">
              <a:lnSpc>
                <a:spcPct val="16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docker-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compose.yml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всех сервисов.</a:t>
            </a:r>
          </a:p>
          <a:p>
            <a:pPr marL="0" indent="447675" algn="just">
              <a:lnSpc>
                <a:spcPct val="16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подключён к </a:t>
            </a: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Coolify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каждом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пуше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автоматическое обновление.</a:t>
            </a:r>
          </a:p>
          <a:p>
            <a:pPr marL="0" indent="447675" algn="just">
              <a:lnSpc>
                <a:spcPct val="160000"/>
              </a:lnSpc>
              <a:buFont typeface="+mj-lt"/>
              <a:buAutoNum type="arabicPeriod"/>
            </a:pPr>
            <a:r>
              <a:rPr lang="e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Coolify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разворачивает контейнеры, настраивает переменные окружения и управляет сетью.</a:t>
            </a:r>
          </a:p>
          <a:p>
            <a:pPr marL="0" indent="447675" algn="just">
              <a:lnSpc>
                <a:spcPct val="160000"/>
              </a:lnSpc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доступно через автоматически настроенный домен и 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HTTPS.</a:t>
            </a: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355CAB6-7BE8-5F5A-4F8B-FA789DB4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0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 команды и роли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920A36D4-C2C4-D6FD-3E92-A8BC142A4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965416"/>
              </p:ext>
            </p:extLst>
          </p:nvPr>
        </p:nvGraphicFramePr>
        <p:xfrm>
          <a:off x="838200" y="1825625"/>
          <a:ext cx="10515597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952884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318777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74343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Обязанности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47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Ким К.С.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Управление проектом, контроль сроков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88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Ломакин Д.В.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Сбор требований, диаграммы (UML, BPMN, DFD)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3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Разработчик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Чахнин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М.А.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функционала, интерфейс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67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Технический писатель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Д.М.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0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Тестировщик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Макаров А.С.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Тест-кейсы, нагрузочное тестирование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67406"/>
                  </a:ext>
                </a:extLst>
              </a:tr>
            </a:tbl>
          </a:graphicData>
        </a:graphic>
      </p:graphicFrame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84D1F9-93E6-CE4A-6959-CB9DB1777964}"/>
              </a:ext>
            </a:extLst>
          </p:cNvPr>
          <p:cNvSpPr txBox="1"/>
          <p:nvPr/>
        </p:nvSpPr>
        <p:spPr>
          <a:xfrm>
            <a:off x="775890" y="1367551"/>
            <a:ext cx="309988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Таблица 1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Состав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команды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269DB-1135-E097-F63E-4351486C4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модернизации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F1E59-3546-46AC-4C35-16A5D347D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модификации нашего продукта нами был добавлен сервис для развертывания нашего приложения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coolify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следствие данной модификации были внесены некоторые изменения в нашу систему, а именно: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разработки;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требований;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34.602-2020;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автоматического тестирование системы;</a:t>
            </a:r>
          </a:p>
          <a:p>
            <a:pPr algn="just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9473A602-2197-2D83-6A28-DE292C65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16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8AED1-B202-C1C9-B2C6-21DECB05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разработчика</a:t>
            </a:r>
            <a:endParaRPr lang="ru-RU" dirty="0"/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18D72FC8-B859-76C4-B0AF-0BC3D2F1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9AD82-3EEF-4E2A-BE91-6A592EE50D07}"/>
              </a:ext>
            </a:extLst>
          </p:cNvPr>
          <p:cNvSpPr txBox="1"/>
          <p:nvPr/>
        </p:nvSpPr>
        <p:spPr>
          <a:xfrm>
            <a:off x="580414" y="6116041"/>
            <a:ext cx="4861563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8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README-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файл часть 1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7454994" y="6150538"/>
            <a:ext cx="3178306" cy="380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9</a:t>
            </a:r>
            <a:r>
              <a:rPr lang="ru-RU" sz="1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 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README-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файл часть 2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7" name="Объект 6" descr="Изображение выглядит как текст, снимок экран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E631CCA-B805-AFB9-36C1-5225A1C727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63451" y="1825625"/>
            <a:ext cx="5131098" cy="4351338"/>
          </a:xfrm>
          <a:prstGeom prst="rect">
            <a:avLst/>
          </a:prstGeom>
        </p:spPr>
      </p:pic>
      <p:pic>
        <p:nvPicPr>
          <p:cNvPr id="8" name="Объект 7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A0B50F-EE4D-56B6-67CD-83A7B356DA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934070"/>
            <a:ext cx="5181600" cy="413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14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9B9B1-6593-EB46-E748-8DE37AE1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Документация пользователя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BC0D254-E1F1-B64C-E69F-B68B1AC988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00995"/>
            <a:ext cx="5181600" cy="4000598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07C73BD1-8253-E15B-7DCD-3B3F9FF26C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5928" y="1825625"/>
            <a:ext cx="3854143" cy="4351338"/>
          </a:xfrm>
          <a:prstGeom prst="rect">
            <a:avLst/>
          </a:prstGeom>
        </p:spPr>
      </p:pic>
      <p:pic>
        <p:nvPicPr>
          <p:cNvPr id="7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AE58D6B-F2D0-4965-7066-9BB36203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51DD3-DD39-C66D-B4F6-F6FC97937829}"/>
              </a:ext>
            </a:extLst>
          </p:cNvPr>
          <p:cNvSpPr txBox="1"/>
          <p:nvPr/>
        </p:nvSpPr>
        <p:spPr>
          <a:xfrm>
            <a:off x="1082038" y="5968252"/>
            <a:ext cx="4861563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10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Документация пользователя часть 1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D76AC-3E87-E1CB-9EEB-09CFA3509A99}"/>
              </a:ext>
            </a:extLst>
          </p:cNvPr>
          <p:cNvSpPr txBox="1"/>
          <p:nvPr/>
        </p:nvSpPr>
        <p:spPr>
          <a:xfrm>
            <a:off x="6492237" y="6123483"/>
            <a:ext cx="4861563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Рисунок </a:t>
            </a:r>
            <a:r>
              <a:rPr lang="en-US" sz="1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11</a:t>
            </a:r>
            <a:r>
              <a:rPr lang="ru-RU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— Документация пользователя часть 2</a:t>
            </a:r>
            <a:endParaRPr lang="ru-RU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1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приложения/системы</a:t>
            </a: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DB0F9D7B-6558-B9E7-2C79-2D4069E2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407" y="1415245"/>
            <a:ext cx="10515600" cy="52813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преимущества:</a:t>
            </a:r>
          </a:p>
          <a:p>
            <a:pPr marL="447675" indent="-447675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Лучшая адаптация под африканский рынок</a:t>
            </a:r>
          </a:p>
          <a:p>
            <a:pPr marL="447675" indent="-447675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для слабого интернета</a:t>
            </a:r>
          </a:p>
          <a:p>
            <a:pPr marL="447675" indent="-447675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интерфейса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pPr marL="447675" indent="-447675">
              <a:lnSpc>
                <a:spcPct val="150000"/>
              </a:lnSpc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количество платежных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CA997-EC03-7F03-AD88-9B1A6AC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46E509-03C4-7C22-B490-B5337E5F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https://drive.google.com/file/d/1-nXt4s_CtA7m85Xex_IJ6zEZ3tFXW2EX/view?usp=sharing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https://drive.google.com/file/d/1Gj9CYwZJU0yaolewtPtxZwheY-vYaBJJ/view?usp=sharing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1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6438"/>
            <a:ext cx="10515600" cy="91892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1" y="925911"/>
            <a:ext cx="11372295" cy="583011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 проекта: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ключевые функции реализованы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соответствует требованиям по производительности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 пройдены все тесты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развитие: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мобильного приложения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местными платежными системами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аналитики для продавцов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успешно решает поставленные задачи и готов к промышленной эксплуатации. Выбранные архитектурные решения и технологии доказали свою эффективность в ходе разработки и тестирования.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62AFFD-F589-8065-C530-7F0908B3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19"/>
            <a:ext cx="10945238" cy="5385879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4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удобного маркетплейса для жителей Африки, объединяющего продавцов и покупателей.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4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функции: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и фильтрация товаров.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Сравнение товаров.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заказов с оплатой и доставкой.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Личный кабинет для покупателей и продавцов.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Аналитика продаж для продавцов.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4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Целевая аудитория: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Покупатели (например, </a:t>
            </a:r>
            <a:r>
              <a:rPr lang="ru-RU" sz="4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Абаси</a:t>
            </a: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45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года</a:t>
            </a: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Каир).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Продавцы (малый и средний бизнес).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4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Администраторы платформы.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000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E0A33-0EC7-9C65-03AF-4918F787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1E98B-D969-1780-0718-3890E1903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01"/>
            <a:ext cx="10515600" cy="540523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Функциональные требования: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Поиск товаров (фильтры, сортировка).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Корзина и оформление заказа.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Личный кабинет (история заказов, настройки).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Управление товарами для продавцов.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Нефункциональные требования: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Производительность: время отклика ≤ 500 мс.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Безопасность: шифрование AES-256, защита от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DDoS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marL="447675" indent="-447675" algn="just">
              <a:lnSpc>
                <a:spcPct val="150000"/>
              </a:lnSpc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Локализация: поддержка русского, английского, африканских языков.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A6FAA3D-917F-771A-D68C-B2D66572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3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322AD-6E9F-AA96-AF66-5B599DAA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A77C-45EE-0F02-6074-3A875185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24"/>
            <a:ext cx="10515600" cy="4911151"/>
          </a:xfrm>
        </p:spPr>
        <p:txBody>
          <a:bodyPr>
            <a:noAutofit/>
          </a:bodyPr>
          <a:lstStyle/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Backend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Django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 – основной серверный компонент, отвечающий за обработку бизнес-логики, взаимодействие с базой данных и предоставление API.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База данных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PostgreSQL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 – реляционная база данных, обеспечивающая надежное хранение данных.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Контейнеризация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Docker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 – используется для обеспечения гибкости развертывания и изоляции зависимостей.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Обратный прокси-сервер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Nginx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 – используется для маршрутизации запросов и балансировки нагрузки.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47675" indent="-447675">
              <a:lnSpc>
                <a:spcPct val="150000"/>
              </a:lnSpc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Система кэширования (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Redis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) – применяется для ускорения работы системы за счет хранения часто запрашиваемых данных в памяти.</a:t>
            </a:r>
            <a:endParaRPr lang="en-US" sz="1800" kern="100" dirty="0"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F20762A-424A-6C52-1A76-F76BD21AB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2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865F7-28E1-ACC9-28D0-2951B6EF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методологии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87054-0649-A7E3-0F7F-F5ABA8A4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организации процесса разработки был выбран подход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 обеспечивает гибкое реагирование на изменения требований и активное взаимодействие между членами команды и заказчиком, это наиболее необходимо при адаптации отечественных продуктов под иные рынки и страны. Благодаря этому минимизируются риски, а итерационный подход позволяет быстро вносить улучшения в продукт.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выпускать рабочие версии проекта на каждом этапе, адаптируя план по мере необходимости. Для нашего проекта, написанного 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использующего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оптимальную гибкость и управляемость.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Иные методологии были отклонены по следующим причинам.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полного определения требований на начальном этапе, не допускает изменений в процессе и выдаёт конечный результат только по завершению всех этапов. Это делает её неэффективной в условиях постоянных изменений требований и ограниченного времени. Итерационные, инкрементные и спиральные модели, обладают большей гибкостью по сравнению 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но предполагают более жёсткую структуру, меньшую степень вовлечения заказчика и не обеспечивают такого уровня адаптивности, как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1291A056-9888-E30B-0AFB-7D137698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5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B53C1B-D5F6-A8C5-DAF2-5E7AA8C81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ru-RU" sz="1800" b="0" i="1" dirty="0">
              <a:effectLst/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981695-FF17-E61C-320E-E704A81CC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63642"/>
              </p:ext>
            </p:extLst>
          </p:nvPr>
        </p:nvGraphicFramePr>
        <p:xfrm>
          <a:off x="1461690" y="1841226"/>
          <a:ext cx="9268619" cy="4351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90">
                  <a:extLst>
                    <a:ext uri="{9D8B030D-6E8A-4147-A177-3AD203B41FA5}">
                      <a16:colId xmlns:a16="http://schemas.microsoft.com/office/drawing/2014/main" val="2829933208"/>
                    </a:ext>
                  </a:extLst>
                </a:gridCol>
                <a:gridCol w="2441485">
                  <a:extLst>
                    <a:ext uri="{9D8B030D-6E8A-4147-A177-3AD203B41FA5}">
                      <a16:colId xmlns:a16="http://schemas.microsoft.com/office/drawing/2014/main" val="3532649497"/>
                    </a:ext>
                  </a:extLst>
                </a:gridCol>
                <a:gridCol w="2365240">
                  <a:extLst>
                    <a:ext uri="{9D8B030D-6E8A-4147-A177-3AD203B41FA5}">
                      <a16:colId xmlns:a16="http://schemas.microsoft.com/office/drawing/2014/main" val="3310467582"/>
                    </a:ext>
                  </a:extLst>
                </a:gridCol>
                <a:gridCol w="2079178">
                  <a:extLst>
                    <a:ext uri="{9D8B030D-6E8A-4147-A177-3AD203B41FA5}">
                      <a16:colId xmlns:a16="http://schemas.microsoft.com/office/drawing/2014/main" val="2725717652"/>
                    </a:ext>
                  </a:extLst>
                </a:gridCol>
                <a:gridCol w="1794626">
                  <a:extLst>
                    <a:ext uri="{9D8B030D-6E8A-4147-A177-3AD203B41FA5}">
                      <a16:colId xmlns:a16="http://schemas.microsoft.com/office/drawing/2014/main" val="348117607"/>
                    </a:ext>
                  </a:extLst>
                </a:gridCol>
              </a:tblGrid>
              <a:tr h="413066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Важность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Последствия (1-10)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Важность (В*П)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1125"/>
                  </a:ext>
                </a:extLst>
              </a:tr>
              <a:tr h="916667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требований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21499"/>
                  </a:ext>
                </a:extLst>
              </a:tr>
              <a:tr h="916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Недостаточная коммуникация внутри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997930"/>
                  </a:ext>
                </a:extLst>
              </a:tr>
              <a:tr h="118827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Неполнота или плохая документация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41662"/>
                  </a:ext>
                </a:extLst>
              </a:tr>
              <a:tr h="9166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Технические проблемы с сервером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89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265822-4EED-E469-3E1C-6B60EDAED5B2}"/>
              </a:ext>
            </a:extLst>
          </p:cNvPr>
          <p:cNvSpPr txBox="1"/>
          <p:nvPr/>
        </p:nvSpPr>
        <p:spPr>
          <a:xfrm>
            <a:off x="1461690" y="1375352"/>
            <a:ext cx="309988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Таблица 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Описание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рисков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5921F-FD8D-D453-A319-CB272C14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6EEAE-2235-2111-4D3A-AB966C77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B65656-6CDB-645C-91DB-BB6F5558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ru-RU" sz="1800" b="0" i="1" dirty="0">
              <a:effectLst/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1A14471E-97BE-24EA-8D10-1468866C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D0BA36C-AD81-9E60-85F4-BB8C27692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89901"/>
              </p:ext>
            </p:extLst>
          </p:nvPr>
        </p:nvGraphicFramePr>
        <p:xfrm>
          <a:off x="1001160" y="1864998"/>
          <a:ext cx="10493605" cy="462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242">
                  <a:extLst>
                    <a:ext uri="{9D8B030D-6E8A-4147-A177-3AD203B41FA5}">
                      <a16:colId xmlns:a16="http://schemas.microsoft.com/office/drawing/2014/main" val="3532649497"/>
                    </a:ext>
                  </a:extLst>
                </a:gridCol>
                <a:gridCol w="1552136">
                  <a:extLst>
                    <a:ext uri="{9D8B030D-6E8A-4147-A177-3AD203B41FA5}">
                      <a16:colId xmlns:a16="http://schemas.microsoft.com/office/drawing/2014/main" val="3310467582"/>
                    </a:ext>
                  </a:extLst>
                </a:gridCol>
                <a:gridCol w="1226301">
                  <a:extLst>
                    <a:ext uri="{9D8B030D-6E8A-4147-A177-3AD203B41FA5}">
                      <a16:colId xmlns:a16="http://schemas.microsoft.com/office/drawing/2014/main" val="2725717652"/>
                    </a:ext>
                  </a:extLst>
                </a:gridCol>
                <a:gridCol w="1551548">
                  <a:extLst>
                    <a:ext uri="{9D8B030D-6E8A-4147-A177-3AD203B41FA5}">
                      <a16:colId xmlns:a16="http://schemas.microsoft.com/office/drawing/2014/main" val="2681916804"/>
                    </a:ext>
                  </a:extLst>
                </a:gridCol>
                <a:gridCol w="1848256">
                  <a:extLst>
                    <a:ext uri="{9D8B030D-6E8A-4147-A177-3AD203B41FA5}">
                      <a16:colId xmlns:a16="http://schemas.microsoft.com/office/drawing/2014/main" val="464372359"/>
                    </a:ext>
                  </a:extLst>
                </a:gridCol>
                <a:gridCol w="2195122">
                  <a:extLst>
                    <a:ext uri="{9D8B030D-6E8A-4147-A177-3AD203B41FA5}">
                      <a16:colId xmlns:a16="http://schemas.microsoft.com/office/drawing/2014/main" val="348117607"/>
                    </a:ext>
                  </a:extLst>
                </a:gridCol>
              </a:tblGrid>
              <a:tr h="852938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 угрозы \ Вероятность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Несущественные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(1–2)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Низкие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(3–4)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Средние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(5–6)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Существенные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(7–8)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Катастрофические</a:t>
                      </a: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(9–10)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761125"/>
                  </a:ext>
                </a:extLst>
              </a:tr>
              <a:tr h="6362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Весьма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вероятно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(9–10)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21499"/>
                  </a:ext>
                </a:extLst>
              </a:tr>
              <a:tr h="6362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Вероятно (7–8)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97930"/>
                  </a:ext>
                </a:extLst>
              </a:tr>
              <a:tr h="82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Возможно (5–6)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441662"/>
                  </a:ext>
                </a:extLst>
              </a:tr>
              <a:tr h="8247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Маловероятно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(3–4)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12567"/>
                  </a:ext>
                </a:extLst>
              </a:tr>
              <a:tr h="8529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Крайне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маловероятно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(1–2)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–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0735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DF6CC3-F423-A5C1-DE21-CC5EF9AF0DB1}"/>
              </a:ext>
            </a:extLst>
          </p:cNvPr>
          <p:cNvSpPr txBox="1"/>
          <p:nvPr/>
        </p:nvSpPr>
        <p:spPr>
          <a:xfrm>
            <a:off x="1461690" y="1375352"/>
            <a:ext cx="3099881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Таблица 3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Матрица рисков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4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9A59A-FB7A-A4AA-E6D0-5386DEDDA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DC13E-F718-28B5-2AFB-497F4CBD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значимые риски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6D34C-2C64-B728-ED05-BA1B4979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ru-RU" sz="1800" b="0" i="1" dirty="0">
              <a:effectLst/>
              <a:latin typeface="Cambria Math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86CC3AD1-B322-06CE-CD35-8FFD5A8B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F6EE7A9-E035-7649-0A42-1182B6F7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61874"/>
              </p:ext>
            </p:extLst>
          </p:nvPr>
        </p:nvGraphicFramePr>
        <p:xfrm>
          <a:off x="1461690" y="1886398"/>
          <a:ext cx="9651850" cy="4724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75">
                  <a:extLst>
                    <a:ext uri="{9D8B030D-6E8A-4147-A177-3AD203B41FA5}">
                      <a16:colId xmlns:a16="http://schemas.microsoft.com/office/drawing/2014/main" val="2829933208"/>
                    </a:ext>
                  </a:extLst>
                </a:gridCol>
                <a:gridCol w="1914525">
                  <a:extLst>
                    <a:ext uri="{9D8B030D-6E8A-4147-A177-3AD203B41FA5}">
                      <a16:colId xmlns:a16="http://schemas.microsoft.com/office/drawing/2014/main" val="353264949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310467582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2725717652"/>
                    </a:ext>
                  </a:extLst>
                </a:gridCol>
                <a:gridCol w="2638425">
                  <a:extLst>
                    <a:ext uri="{9D8B030D-6E8A-4147-A177-3AD203B41FA5}">
                      <a16:colId xmlns:a16="http://schemas.microsoft.com/office/drawing/2014/main" val="348117607"/>
                    </a:ext>
                  </a:extLst>
                </a:gridCol>
              </a:tblGrid>
              <a:tr h="461021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Стратегия реагирования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план реагирования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Запасной план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1125"/>
                  </a:ext>
                </a:extLst>
              </a:tr>
              <a:tr h="1218433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требований клиента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Проводить регулярные встречи с клиентом, уточнять и документировать изменения требований, согласовывать изменения с командой.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Заложить резерв времени для переработки и корректировки проекта.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21499"/>
                  </a:ext>
                </a:extLst>
              </a:tr>
              <a:tr h="16825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Недостаточная коммуникация внутри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Организовать ежедневные/еженедельные планерки, использовать современные системы обмена сообщениями (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Slack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Microsoft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Teams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) и вести протоколы встреч.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Провести внеплановую сессию обмена информацией и назначить ответственного за коммуникацию.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2997930"/>
                  </a:ext>
                </a:extLst>
              </a:tr>
              <a:tr h="1305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Неполнота или плохая документация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Минимизация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Внедрить систему ведения документации (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Confluence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Wiki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), регулярно обновлять и проводить ревизию документации.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Назначить ответственного за документацию и провести внеплановое обновление ключевых разделов.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4416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3B0A72-F174-86CB-60BA-0E4A213BE1E4}"/>
              </a:ext>
            </a:extLst>
          </p:cNvPr>
          <p:cNvSpPr txBox="1"/>
          <p:nvPr/>
        </p:nvSpPr>
        <p:spPr>
          <a:xfrm>
            <a:off x="1461690" y="1375352"/>
            <a:ext cx="349893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Таблица </a:t>
            </a:r>
            <a:r>
              <a:rPr lang="ru-RU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ru-RU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—</a:t>
            </a:r>
            <a:r>
              <a:rPr lang="ru-RU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План реагирования</a:t>
            </a:r>
            <a:endParaRPr lang="ru-RU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0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2262</TotalTime>
  <Words>1286</Words>
  <Application>Microsoft Office PowerPoint</Application>
  <PresentationFormat>Широкоэкранный</PresentationFormat>
  <Paragraphs>242</Paragraphs>
  <Slides>26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Состав команды и роли</vt:lpstr>
      <vt:lpstr>Описание проекта</vt:lpstr>
      <vt:lpstr>Цели и требования</vt:lpstr>
      <vt:lpstr>Архитектура системы</vt:lpstr>
      <vt:lpstr>Выбор методологии</vt:lpstr>
      <vt:lpstr>Наиболее значимые риски проекта</vt:lpstr>
      <vt:lpstr>Наиболее значимые риски проекта</vt:lpstr>
      <vt:lpstr>Наиболее значимые риски проекта</vt:lpstr>
      <vt:lpstr>Описание стека технологий</vt:lpstr>
      <vt:lpstr>Диаграммы процессов проекта</vt:lpstr>
      <vt:lpstr>Диаграммы процессов проекта</vt:lpstr>
      <vt:lpstr>Диаграммы процессов проекта</vt:lpstr>
      <vt:lpstr>Описание функционала приложения</vt:lpstr>
      <vt:lpstr>Описание функционала приложения</vt:lpstr>
      <vt:lpstr>Описание функционала приложения</vt:lpstr>
      <vt:lpstr>Описание функционала приложения</vt:lpstr>
      <vt:lpstr>Тестирование</vt:lpstr>
      <vt:lpstr>Развертывание</vt:lpstr>
      <vt:lpstr>План модернизации</vt:lpstr>
      <vt:lpstr>Документация разработчика</vt:lpstr>
      <vt:lpstr>Документация пользователя</vt:lpstr>
      <vt:lpstr>Презентация PowerPoint</vt:lpstr>
      <vt:lpstr>Видео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84</cp:revision>
  <dcterms:created xsi:type="dcterms:W3CDTF">2023-12-17T15:15:00Z</dcterms:created>
  <dcterms:modified xsi:type="dcterms:W3CDTF">2025-05-10T08:30:43Z</dcterms:modified>
</cp:coreProperties>
</file>