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15"/>
  </p:notesMasterIdLst>
  <p:sldIdLst>
    <p:sldId id="256" r:id="rId2"/>
    <p:sldId id="257" r:id="rId3"/>
    <p:sldId id="270" r:id="rId4"/>
    <p:sldId id="272" r:id="rId5"/>
    <p:sldId id="279" r:id="rId6"/>
    <p:sldId id="259" r:id="rId7"/>
    <p:sldId id="261" r:id="rId8"/>
    <p:sldId id="267" r:id="rId9"/>
    <p:sldId id="276" r:id="rId10"/>
    <p:sldId id="277" r:id="rId11"/>
    <p:sldId id="269" r:id="rId12"/>
    <p:sldId id="278" r:id="rId13"/>
    <p:sldId id="263" r:id="rId1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74443" autoAdjust="0"/>
  </p:normalViewPr>
  <p:slideViewPr>
    <p:cSldViewPr snapToGrid="0">
      <p:cViewPr varScale="1">
        <p:scale>
          <a:sx n="58" d="100"/>
          <a:sy n="58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97C44A-79AC-43C6-9113-870F357F22CB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0D8475-DD3E-4461-9E3F-3A21803D48D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61838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iki.loginom.ru/articles/coefficient-of-determination.html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wiki.loginom.ru/articles/plausibility-function.html" TargetMode="External"/><Relationship Id="rId4" Type="http://schemas.openxmlformats.org/officeDocument/2006/relationships/hyperlink" Target="https://wiki.loginom.ru/articles/logistic-regression.html" TargetMode="Externa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Титульный</a:t>
            </a:r>
            <a:r>
              <a:rPr lang="ru-RU" baseline="0" dirty="0"/>
              <a:t> лист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7398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450000" algn="just">
              <a:lnSpc>
                <a:spcPct val="170000"/>
              </a:lnSpc>
            </a:pPr>
            <a:r>
              <a:rPr lang="ru-RU" sz="12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заключение хочется сказать что основным фактором заболевания сахарным диабетом является повышенная глюкоза.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2496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На слайде представлен итоговый сценарий </a:t>
            </a:r>
            <a:r>
              <a:rPr lang="en-US" dirty="0" err="1"/>
              <a:t>Loginom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675852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200" b="1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Введение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В медицинской сфере с каждым годом люди страдают от сахарного диабета. </a:t>
            </a:r>
            <a:b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</a:br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Если в мире появится модель, которая будет предсказывать людям, заболеют ли они сахарным диабетом с каким-то параметрами.</a:t>
            </a:r>
          </a:p>
          <a:p>
            <a:r>
              <a:rPr lang="ru-RU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Это очень сильно поможет в медицине.</a:t>
            </a:r>
            <a:endParaRPr lang="ru-RU" dirty="0"/>
          </a:p>
          <a:p>
            <a:r>
              <a:rPr lang="ru-RU" dirty="0"/>
              <a:t>На данном</a:t>
            </a:r>
            <a:r>
              <a:rPr lang="ru-RU" baseline="0" dirty="0"/>
              <a:t> слайде показаны цель и задачи, решаемые в ходе выполнения курсовой работы. 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832728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основная цель состоит в нахождении зависимости между двумя параметрами</a:t>
            </a:r>
          </a:p>
          <a:p>
            <a:pPr indent="450215" algn="just">
              <a:lnSpc>
                <a:spcPct val="150000"/>
              </a:lnSpc>
              <a:spcAft>
                <a:spcPts val="1000"/>
              </a:spcAft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Задачами корреляционно-регрессионного анализа являются: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установление типа уравнения регрессии;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параметров уравнения регрессии и оценка значимости параметров;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оценка тесноты и направления связи между переменными; — оценка значимости уравнения регрессии; 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pPr marL="742950" lvl="1" indent="-285750" algn="just">
              <a:lnSpc>
                <a:spcPct val="150000"/>
              </a:lnSpc>
              <a:spcAft>
                <a:spcPts val="1000"/>
              </a:spcAft>
              <a:buFont typeface="Symbol" panose="05050102010706020507" pitchFamily="18" charset="2"/>
              <a:buChar char=""/>
            </a:pPr>
            <a:r>
              <a:rPr lang="ru-RU" sz="1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определение прогнозных значений зависимой переменной и оценка полученного прогноза.</a:t>
            </a:r>
            <a:endParaRPr lang="ru-RU" sz="11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74709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Коэффициент детерминации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МакФаддена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является аналогом </a:t>
            </a:r>
            <a:r>
              <a:rPr lang="ru-RU" b="0" i="0" u="none" strike="noStrike" dirty="0">
                <a:solidFill>
                  <a:srgbClr val="E1312F"/>
                </a:solidFill>
                <a:effectLst/>
                <a:latin typeface="Source Sans Pro" panose="020B0503030403020204" pitchFamily="34" charset="0"/>
                <a:hlinkClick r:id="rId3"/>
              </a:rPr>
              <a:t>коэффициента детерминации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из линейного регрессионного анализа и применяется для оценки степени соответствия модели регрессии реальным данным. В частности, используется для оценки соответствия </a:t>
            </a:r>
            <a:r>
              <a:rPr lang="ru-RU" b="0" i="0" u="none" strike="noStrike" dirty="0">
                <a:solidFill>
                  <a:srgbClr val="E1312F"/>
                </a:solidFill>
                <a:effectLst/>
                <a:latin typeface="Source Sans Pro" panose="020B0503030403020204" pitchFamily="34" charset="0"/>
                <a:hlinkClick r:id="rId4"/>
              </a:rPr>
              <a:t>логистической регрессии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данным.</a:t>
            </a:r>
          </a:p>
          <a:p>
            <a:pPr algn="l"/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Коэффициент детерминации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МакФаддена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определяется на основе логарифма </a:t>
            </a:r>
            <a:r>
              <a:rPr lang="ru-RU" b="0" i="0" u="none" strike="noStrike" dirty="0">
                <a:solidFill>
                  <a:srgbClr val="E1312F"/>
                </a:solidFill>
                <a:effectLst/>
                <a:latin typeface="Source Sans Pro" panose="020B0503030403020204" pitchFamily="34" charset="0"/>
                <a:hlinkClick r:id="rId5"/>
              </a:rPr>
              <a:t>функции правдоподобия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. Формула для расчёта выглядит следующим образом:</a:t>
            </a:r>
          </a:p>
          <a:p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Коэффициент детерминации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МакФаддена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изменяется в диапазоне от 0 до 1. Чем ближе его значение к 1, тем лучше </a:t>
            </a:r>
            <a:r>
              <a:rPr lang="ru-RU" b="0" i="0" dirty="0" err="1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сответствие</a:t>
            </a:r>
            <a:r>
              <a:rPr lang="ru-RU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 модели данным. С этой точки зрения значение коэффициента детерминации более 0.5 говорит о приемлемом соответствии регрессионной модели реальным данным, а выше 0.8 — о хорошем соответствии.</a:t>
            </a:r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98351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dirty="0"/>
              <a:t>Импортируем ранее</a:t>
            </a:r>
            <a:r>
              <a:rPr lang="ru-RU" baseline="0" dirty="0"/>
              <a:t> описанные данные в аналитическую платформу </a:t>
            </a:r>
            <a:r>
              <a:rPr lang="en-US" baseline="0" dirty="0" err="1"/>
              <a:t>Loginom</a:t>
            </a:r>
            <a:r>
              <a:rPr lang="ru-RU" baseline="0" dirty="0"/>
              <a:t>.</a:t>
            </a:r>
            <a:endParaRPr lang="ru-RU" dirty="0"/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75784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Мы видим, что коэффициент корреляции Пирсона между показателем Глюкозой и показателем Диабетиков равен 0,69.</a:t>
            </a:r>
          </a:p>
          <a:p>
            <a:r>
              <a:rPr lang="ru-RU" dirty="0"/>
              <a:t>Это означает, что связь между показателем Диабетиков и показателем Глюкозой является тесной.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74556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Прогнозирование</a:t>
            </a:r>
          </a:p>
          <a:p>
            <a:r>
              <a:rPr lang="ru-RU" dirty="0"/>
              <a:t>Синим представлены вероятность событии </a:t>
            </a:r>
          </a:p>
          <a:p>
            <a:r>
              <a:rPr lang="ru-RU" dirty="0"/>
              <a:t>Оранжевым – болеет человек диабетом или нет 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866632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/>
              <a:t>Данные не сбалансированы. Для правильного прогнозирования необходимо скорректировать, чтобы получить модель с хорошей точностью. Но это плохая модель, так как мы получили невысокую точность.</a:t>
            </a:r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7955749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видно, что Псевдо-</a:t>
            </a:r>
            <a:r>
              <a:rPr lang="en-US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</a:t>
            </a:r>
            <a:r>
              <a:rPr lang="ru-RU" sz="1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^2-Макфаддена = 0,42. Это означает, что модель является плохой.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F0D8475-DD3E-4461-9E3F-3A21803D48D4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711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9F48AE2-7727-80C9-7C5E-A6DC0A5338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58CFD42-6CB0-131D-DDB1-6613653A60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0D6AA4-1829-4CD3-5AB9-8E19307847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AB88E3F-CA5C-345A-3D63-2054F3D23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60F9BC-F1CD-A3AD-E584-BA2831816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54482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151DA1-77BC-BEB9-8ACA-F9DE0D03A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EE8CD21B-DAA6-C691-4F79-593DDD7188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55C6C29-7281-2453-1DA0-92C9CC599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868916F-A92E-D69C-4E0D-B89AC82008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9918C9E-6356-B84C-4AA8-CEA1D5ABC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66254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131E0E35-62E5-5B3E-FA94-49C67FC43E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F33BBFF-6A11-6159-4828-270EF0D0D5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EEDF1-78A2-C779-3986-C2FCD991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4A52ED1-497D-2BB0-7E7E-043D0CE79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E3967D8-D5CE-30EC-E07E-DF81B69F9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311417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188952C-7D33-5F83-A097-B8C3FDEFE3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3CCD2D4-0F92-0A32-0036-4F65C98A6E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AC32F48-AE0E-0D7C-C3E7-AE02B26A9C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B1F662-079B-5380-1567-27755DF44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BEF2699-C138-DAFE-301E-DCEE08EA03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03938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299774-013C-CD87-BD74-DBE409E355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115909C-9F98-BCFF-EA4E-BC81C32CD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0EA3C78-CCE7-0239-D9F3-B69588AE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24CE16-5726-ED88-9CD7-D69406B32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7C574A2-5712-FE1A-2205-2764EDD222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406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547B08-87E6-3C64-1BAE-85E186819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61A5370-D63C-6840-74CF-F205DCEF41D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F16D2E95-E769-E40D-FB5C-CAE7486CDE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4523B7-E6D3-EF5D-1BD0-FABAABCF0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8486A60-EC90-4C80-7FEC-74DA59D1F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B28B9BD-00B2-D5BC-68A0-F485793E7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35153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46271C-9FD5-1662-92FA-C22EAF02E4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46BF1DD8-A082-7B32-9B31-902AD1B846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8ABF401-52E6-818A-24FA-C5718A751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CAD7C03B-7893-0399-3A1E-46353A85EC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2406B87-6825-79FB-74CD-C149B7060AB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8B751A0-0DF4-A0BB-03DE-61D2BA7C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637FB57-BF74-135F-8134-30138EBD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DD0282-AE41-D185-0A0F-72248137E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33936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A8006B-E84C-2119-9F46-444469E49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C16CE876-1D2B-FC6A-2863-2225E1004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7CE3E37-69C5-1452-A3D5-2BEFD422F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DA94CD5-AACB-B84E-96B8-9CEA057E3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8647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B150C43-C9AD-D2D7-BB8B-42FD410E2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7935F12D-2E74-E900-36EA-F9105B60AE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BF3A17-9AFD-EA4E-1B2D-838CAAE8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97621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DCE61A0-87DE-FC79-792B-F25ED3AC68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1767E0E-CE78-3BE6-ECE7-C678A90A6D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5243404-65C5-B28D-54EE-27C620FAF4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821A947-65A9-8E4A-5769-993BFEA70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FFB8E0F-0DE1-212B-CA25-245071431E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9DF395D-F305-07C3-7515-2619C286A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07313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E416B5-274A-CD01-8EBF-A13D9002A6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E8B4890D-B7D0-89BE-58CC-E196588B732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954D758-0462-DA16-B5ED-67B27F63E5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694BF53-D3A8-4A60-6DB6-2ABB919E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0157783-99FF-EA47-6DB4-58248ACE8A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E303700-85E7-0F5C-56F3-3C368FFA4D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81628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43F023-A666-C158-3C57-4EBCCC1F0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31D7FAC-3B5B-A79D-CA7F-BADA6CAFF3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35A5758-AE3C-1C9F-2ECD-823F4989D3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3D059B-F413-45B0-B867-077D5B3EAC8C}" type="datetimeFigureOut">
              <a:rPr lang="ru-RU" smtClean="0"/>
              <a:t>25.12.2023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0FF18D-966A-8E90-2535-010D164027C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6D23BA0-0A62-6636-FA7B-909308DF22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93312C-5B92-41B6-A0AF-1232125568D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1269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5" descr="Изображение выглядит как текст&#10;&#10;Автоматически созданное описание">
            <a:extLst>
              <a:ext uri="{FF2B5EF4-FFF2-40B4-BE49-F238E27FC236}">
                <a16:creationId xmlns:a16="http://schemas.microsoft.com/office/drawing/2014/main" id="{BA1860BE-7783-1F13-7669-D4B65E8070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635524" y="189434"/>
            <a:ext cx="919369" cy="1039975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Текстовое поле 99">
            <a:extLst>
              <a:ext uri="{FF2B5EF4-FFF2-40B4-BE49-F238E27FC236}">
                <a16:creationId xmlns:a16="http://schemas.microsoft.com/office/drawing/2014/main" id="{EDC16D14-5E99-E0F6-6FE3-B3497CA56571}"/>
              </a:ext>
            </a:extLst>
          </p:cNvPr>
          <p:cNvSpPr txBox="1"/>
          <p:nvPr/>
        </p:nvSpPr>
        <p:spPr>
          <a:xfrm>
            <a:off x="4257961" y="1269554"/>
            <a:ext cx="3674494" cy="369322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>
                <a:latin typeface="Times New Roman" panose="02020603050405020304" charset="0"/>
              </a:rPr>
              <a:t>МИНОБРНАУКИ РОССИИ</a:t>
            </a:r>
            <a:endParaRPr lang="ru-RU" altLang="en-US" sz="1800" dirty="0"/>
          </a:p>
        </p:txBody>
      </p:sp>
      <p:sp>
        <p:nvSpPr>
          <p:cNvPr id="7" name="Текстовое поле 12">
            <a:extLst>
              <a:ext uri="{FF2B5EF4-FFF2-40B4-BE49-F238E27FC236}">
                <a16:creationId xmlns:a16="http://schemas.microsoft.com/office/drawing/2014/main" id="{6B8DD1DD-59B7-7B4E-2DCB-4CB9E887582D}"/>
              </a:ext>
            </a:extLst>
          </p:cNvPr>
          <p:cNvSpPr txBox="1"/>
          <p:nvPr/>
        </p:nvSpPr>
        <p:spPr>
          <a:xfrm>
            <a:off x="1980626" y="1598047"/>
            <a:ext cx="8229163" cy="1200318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Федеральное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государственное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бюджетное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образовательное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учреждение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charset="0"/>
              </a:rPr>
              <a:t>высшего</a:t>
            </a:r>
            <a:r>
              <a:rPr lang="en-US" sz="1800" dirty="0">
                <a:latin typeface="Times New Roman" panose="02020603050405020304" charset="0"/>
              </a:rPr>
              <a:t> </a:t>
            </a:r>
            <a:r>
              <a:rPr lang="en-US" sz="1800" dirty="0" err="1">
                <a:latin typeface="Times New Roman" panose="02020603050405020304" charset="0"/>
              </a:rPr>
              <a:t>образования</a:t>
            </a:r>
            <a:endParaRPr lang="en-US" sz="1800" b="1" dirty="0">
              <a:latin typeface="Times New Roman" panose="02020603050405020304" charset="0"/>
            </a:endParaRP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«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МИРЭА –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Российский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технологический</a:t>
            </a:r>
            <a:r>
              <a:rPr lang="en-US" sz="1800" b="1" dirty="0">
                <a:solidFill>
                  <a:srgbClr val="000000"/>
                </a:solidFill>
                <a:latin typeface="Times New Roman" panose="02020603050405020304" charset="0"/>
              </a:rPr>
              <a:t> </a:t>
            </a:r>
            <a:r>
              <a:rPr lang="en-US" sz="1800" b="1" dirty="0" err="1">
                <a:solidFill>
                  <a:srgbClr val="000000"/>
                </a:solidFill>
                <a:latin typeface="Times New Roman" panose="02020603050405020304" charset="0"/>
              </a:rPr>
              <a:t>университет</a:t>
            </a:r>
            <a:r>
              <a:rPr lang="en-US" sz="1800" b="1" dirty="0">
                <a:latin typeface="Times New Roman" panose="02020603050405020304" charset="0"/>
              </a:rPr>
              <a:t>»</a:t>
            </a:r>
          </a:p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РТУ МИРЭА</a:t>
            </a:r>
            <a:endParaRPr lang="ru-RU" altLang="en-US" sz="1800" dirty="0"/>
          </a:p>
        </p:txBody>
      </p:sp>
      <p:sp>
        <p:nvSpPr>
          <p:cNvPr id="8" name="Текстовое поле 13">
            <a:extLst>
              <a:ext uri="{FF2B5EF4-FFF2-40B4-BE49-F238E27FC236}">
                <a16:creationId xmlns:a16="http://schemas.microsoft.com/office/drawing/2014/main" id="{76F793EC-BB6F-AF9F-42FB-D46A1DA1CDA5}"/>
              </a:ext>
            </a:extLst>
          </p:cNvPr>
          <p:cNvSpPr txBox="1"/>
          <p:nvPr/>
        </p:nvSpPr>
        <p:spPr>
          <a:xfrm>
            <a:off x="2090465" y="2798365"/>
            <a:ext cx="8009483" cy="1477317"/>
          </a:xfrm>
          <a:prstGeom prst="rect">
            <a:avLst/>
          </a:prstGeom>
          <a:noFill/>
          <a:ln w="9525">
            <a:noFill/>
          </a:ln>
        </p:spPr>
        <p:txBody>
          <a:bodyPr wrap="square" lIns="91430" tIns="45715" rIns="91430" bIns="45715">
            <a:spAutoFit/>
          </a:bodyPr>
          <a:lstStyle/>
          <a:p>
            <a:pPr indent="203178" algn="ctr"/>
            <a:r>
              <a:rPr lang="en-US" sz="1800" b="1" dirty="0">
                <a:latin typeface="Times New Roman" panose="02020603050405020304" charset="0"/>
              </a:rPr>
              <a:t>КУРСОВАЯ РАБОТА</a:t>
            </a:r>
            <a:endParaRPr lang="en-US" sz="1800" dirty="0">
              <a:latin typeface="Times New Roman" panose="02020603050405020304" charset="0"/>
            </a:endParaRPr>
          </a:p>
          <a:p>
            <a:pPr indent="203178" algn="ctr"/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по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дисциплине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Технологии организации, обработки и хранения статистических данных</a:t>
            </a:r>
            <a:endParaRPr lang="en-US" sz="18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203178" algn="ctr"/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Тема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курсовой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работы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indent="203178" algn="ctr"/>
            <a:r>
              <a:rPr lang="ru-RU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Анализ признаков и рисков сахарного диабета для раннего прогнозирования</a:t>
            </a:r>
            <a:endParaRPr lang="ru-RU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9" name="Таблица 8">
            <a:extLst>
              <a:ext uri="{FF2B5EF4-FFF2-40B4-BE49-F238E27FC236}">
                <a16:creationId xmlns:a16="http://schemas.microsoft.com/office/drawing/2014/main" id="{1C45B988-1C85-2022-9BDA-F76188783BB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34481502"/>
              </p:ext>
            </p:extLst>
          </p:nvPr>
        </p:nvGraphicFramePr>
        <p:xfrm>
          <a:off x="1726340" y="5106875"/>
          <a:ext cx="8737732" cy="60529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886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88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5295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Выполнил с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тудент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группы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ИМБО-02-22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ru-RU" altLang="en-US" sz="1800" b="0" dirty="0">
                          <a:latin typeface="Times New Roman" panose="02020603050405020304" charset="0"/>
                          <a:ea typeface="Times New Roman" panose="02020603050405020304" charset="0"/>
                          <a:cs typeface="Times New Roman" panose="02020603050405020304" charset="0"/>
                        </a:rPr>
                        <a:t>Ким Кирилл Сергеевич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0" name="Таблица 9">
            <a:extLst>
              <a:ext uri="{FF2B5EF4-FFF2-40B4-BE49-F238E27FC236}">
                <a16:creationId xmlns:a16="http://schemas.microsoft.com/office/drawing/2014/main" id="{C8A03DF1-FA59-0C2E-C795-6B6DA43440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49587311"/>
              </p:ext>
            </p:extLst>
          </p:nvPr>
        </p:nvGraphicFramePr>
        <p:xfrm>
          <a:off x="1725068" y="5826185"/>
          <a:ext cx="8739004" cy="595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695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695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95769">
                <a:tc>
                  <a:txBody>
                    <a:bodyPr/>
                    <a:lstStyle/>
                    <a:p>
                      <a:pPr indent="0">
                        <a:buNone/>
                      </a:pP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Руководитель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курсовой</a:t>
                      </a: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en-US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работы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</a:t>
                      </a:r>
                      <a:r>
                        <a:rPr lang="ru-RU" sz="1800" b="0" dirty="0" err="1">
                          <a:latin typeface="Times New Roman" panose="02020603050405020304" charset="0"/>
                          <a:cs typeface="Times New Roman" panose="02020603050405020304" charset="0"/>
                        </a:rPr>
                        <a:t>Моралева</a:t>
                      </a:r>
                      <a:r>
                        <a:rPr lang="ru-RU" sz="1800" b="0" dirty="0">
                          <a:latin typeface="Times New Roman" panose="02020603050405020304" charset="0"/>
                          <a:cs typeface="Times New Roman" panose="02020603050405020304" charset="0"/>
                        </a:rPr>
                        <a:t> Анастасия Андреевна</a:t>
                      </a:r>
                      <a:endParaRPr lang="en-US" altLang="en-US" sz="1800" b="0" dirty="0">
                        <a:latin typeface="Times New Roman" panose="02020603050405020304" charset="0"/>
                        <a:ea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marL="68571" marR="68571" marT="0" marB="0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230292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434E1FB-5418-4D35-F377-5DBDA6C25D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081846" cy="128782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детерминации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МакФаддена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216D74B-2BF4-4A87-8035-6D851E08C0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117416D-2BB9-A586-FCBF-52E992CD870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771"/>
          <a:stretch/>
        </p:blipFill>
        <p:spPr bwMode="auto">
          <a:xfrm>
            <a:off x="535722" y="1923279"/>
            <a:ext cx="11120556" cy="748899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61A5FED-6383-D0FD-620E-4125A2B152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E9E023F-52DD-05B1-F803-691E83D9E6F5}"/>
              </a:ext>
            </a:extLst>
          </p:cNvPr>
          <p:cNvSpPr txBox="1"/>
          <p:nvPr/>
        </p:nvSpPr>
        <p:spPr>
          <a:xfrm>
            <a:off x="1262848" y="2832839"/>
            <a:ext cx="9666301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4 –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вычисления коэффициента детерминации для показателя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"</a:t>
            </a:r>
            <a:r>
              <a:rPr lang="en-US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glucose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</a:rPr>
              <a:t>"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61394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16CC1E6-ABB1-518C-D5BE-7A52D8608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4BBB78-3DDE-EB22-B039-1A05BB37F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852" y="1456061"/>
            <a:ext cx="11372295" cy="5036814"/>
          </a:xfrm>
        </p:spPr>
        <p:txBody>
          <a:bodyPr>
            <a:noAutofit/>
          </a:bodyPr>
          <a:lstStyle/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Цель данной курсовой работы — провести корреляционно-регрессионный анализ признаков и рисков сахарного диабета для раннего прогнозирования достигнута.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 ходе выполнения данной курсовой работы проведен корреляционно-регрессионный анализ влияния выпуска валовой продукции в отрасли на количество работников в отрасли с использованием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low-code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 платформы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Loginom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</a:t>
            </a:r>
          </a:p>
          <a:p>
            <a:pPr marL="0" indent="0" algn="just">
              <a:lnSpc>
                <a:spcPct val="170000"/>
              </a:lnSpc>
              <a:buNone/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Задачи, выполненные в данной курсовой работе:</a:t>
            </a:r>
          </a:p>
          <a:p>
            <a:pPr marL="719138" indent="177800" algn="just">
              <a:lnSpc>
                <a:spcPct val="170000"/>
              </a:lnSpc>
              <a:tabLst>
                <a:tab pos="177800" algn="l"/>
                <a:tab pos="719138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изучены научная и методическая литературы о заболеваниях сахарным диабетом и корреляционно-регрессионном анализе;</a:t>
            </a:r>
          </a:p>
          <a:p>
            <a:pPr marL="719138" indent="177800" algn="just">
              <a:lnSpc>
                <a:spcPct val="170000"/>
              </a:lnSpc>
              <a:tabLst>
                <a:tab pos="177800" algn="l"/>
                <a:tab pos="719138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выполнен корреляционно-регрессионный анализ собранных данных;</a:t>
            </a:r>
          </a:p>
          <a:p>
            <a:pPr marL="719138" indent="177800" algn="just">
              <a:lnSpc>
                <a:spcPct val="170000"/>
              </a:lnSpc>
              <a:tabLst>
                <a:tab pos="177800" algn="l"/>
                <a:tab pos="719138" algn="l"/>
              </a:tabLst>
            </a:pP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использованы знания математической статистики с использованием современных средств обработки данных: аналитической платформы </a:t>
            </a:r>
            <a:r>
              <a:rPr lang="ru-RU" sz="16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Loginom</a:t>
            </a:r>
            <a:r>
              <a:rPr lang="ru-RU" sz="16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;</a:t>
            </a:r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E992C5C7-31BE-112B-946C-7F5935D426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26823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5B6174-1022-F0E2-036A-B8648ED9E0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сценарий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Loginom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0576783-0D75-40A9-F3FA-44AD864951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33B2A452-254F-81D3-0F2B-54F83AC77C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3791" y="1467816"/>
            <a:ext cx="5090601" cy="4397121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01DF70A-4DB3-8F2D-2DB5-9ABC3302496A}"/>
              </a:ext>
            </a:extLst>
          </p:cNvPr>
          <p:cNvSpPr txBox="1"/>
          <p:nvPr/>
        </p:nvSpPr>
        <p:spPr>
          <a:xfrm>
            <a:off x="4404236" y="5848503"/>
            <a:ext cx="3629713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5 –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Сценарий в </a:t>
            </a:r>
            <a:r>
              <a:rPr lang="en-US" sz="1800" b="1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Loginom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5866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696E4FBB-9323-974C-F24C-8A99D5DA9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5074" y="2747614"/>
            <a:ext cx="10361851" cy="1362771"/>
          </a:xfrm>
        </p:spPr>
        <p:txBody>
          <a:bodyPr/>
          <a:lstStyle/>
          <a:p>
            <a:pPr algn="ctr"/>
            <a:r>
              <a:rPr lang="ru-RU" sz="6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Спасибо за внимание!</a:t>
            </a:r>
          </a:p>
        </p:txBody>
      </p:sp>
    </p:spTree>
    <p:extLst>
      <p:ext uri="{BB962C8B-B14F-4D97-AF65-F5344CB8AC3E}">
        <p14:creationId xmlns:p14="http://schemas.microsoft.com/office/powerpoint/2010/main" val="2040559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C2CCC4-A293-FAA1-0B57-E43E5219E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Введение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B263408-B7CA-AD3A-B213-10DBD99477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Цель</a:t>
            </a:r>
            <a:r>
              <a:rPr lang="ru-RU" sz="2300" b="1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:</a:t>
            </a:r>
            <a:r>
              <a:rPr lang="ru-RU" sz="2300" dirty="0">
                <a:latin typeface="Times New Roman" panose="02020603050405020304" pitchFamily="18" charset="0"/>
                <a:ea typeface="Source Sans Pro light" panose="020B0604020202020204" charset="0"/>
                <a:cs typeface="Times New Roman" panose="02020603050405020304" pitchFamily="18" charset="0"/>
              </a:rPr>
              <a:t>  провести анализ и построить модель прогнозирования риска сахарного диабета.</a:t>
            </a:r>
          </a:p>
          <a:p>
            <a:pPr marL="0" indent="0">
              <a:lnSpc>
                <a:spcPct val="140000"/>
              </a:lnSpc>
              <a:spcBef>
                <a:spcPts val="800"/>
              </a:spcBef>
              <a:buNone/>
            </a:pPr>
            <a:r>
              <a:rPr lang="ru-RU" sz="2300" b="1" dirty="0">
                <a:latin typeface="Times New Roman" panose="02020603050405020304" pitchFamily="18" charset="0"/>
                <a:ea typeface="Source Sans Pro Black" panose="020B0604020202020204" charset="0"/>
                <a:cs typeface="Times New Roman" panose="02020603050405020304" pitchFamily="18" charset="0"/>
              </a:rPr>
              <a:t>Задачи:</a:t>
            </a:r>
          </a:p>
          <a:p>
            <a:pPr marL="447675" indent="273050"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Изучение научной и методической литературы о сахарном диабете;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Поиск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сбор данных о сахарном диабете;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необходимости подготовить данные, провести очистку и предобработку;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Проанализировать исходные данные, построив графики зависимости;</a:t>
            </a:r>
          </a:p>
          <a:p>
            <a:pPr marL="447675" indent="273050">
              <a:lnSpc>
                <a:spcPct val="140000"/>
              </a:lnSpc>
              <a:spcBef>
                <a:spcPts val="800"/>
              </a:spcBef>
              <a:tabLst>
                <a:tab pos="720725" algn="l"/>
              </a:tabLst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знаний математической статистики с использованием современных средств обработки данных: аналитической платформы </a:t>
            </a:r>
            <a:r>
              <a:rPr lang="en-US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Loginom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endParaRPr lang="ru-RU" dirty="0"/>
          </a:p>
        </p:txBody>
      </p:sp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DA785F-5210-4851-560C-50F352E9E4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375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DC2290-0EB5-FD5D-728C-E38B8218B6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Формулы применяемы при корреляционном анализе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pPr marL="0" indent="0" algn="just">
                  <a:lnSpc>
                    <a:spcPct val="150000"/>
                  </a:lnSpc>
                  <a:buNone/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Коэффициент Пирсона используется для изучения связи между двумя качественными признаками, каждый из которых состоит более чем из двух групп. Вычисляют по формуле: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𝐾</m:t>
                        </m:r>
                      </m:e>
                      <m:sub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sub>
                    </m:sSub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 </m:t>
                    </m:r>
                    <m:rad>
                      <m:radPr>
                        <m:deg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1+</m:t>
                            </m:r>
                            <m:sSup>
                              <m:sSup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𝜑</m:t>
                                </m:r>
                              </m:e>
                              <m: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rad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</a:t>
                </a:r>
                <a:endParaRPr lang="ru-RU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p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показатель взаимной сопряженности:</a:t>
                </a:r>
              </a:p>
              <a:p>
                <a:pPr marL="0" indent="0" algn="ctr">
                  <a:lnSpc>
                    <a:spcPct val="150000"/>
                  </a:lnSpc>
                  <a:buNone/>
                </a:pPr>
                <a:r>
                  <a:rPr lang="ru-RU" sz="24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𝜑</m:t>
                        </m:r>
                      </m:e>
                      <m:sup>
                        <m: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ru-RU" sz="24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subHide m:val="on"/>
                        <m:supHide m:val="on"/>
                        <m:ctrlPr>
                          <a:rPr lang="ru-R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naryPr>
                      <m:sub/>
                      <m:sup/>
                      <m:e>
                        <m:f>
                          <m:fPr>
                            <m:ctrlP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</m:ctrlPr>
                          </m:fPr>
                          <m:num>
                            <m:sSubSup>
                              <m:sSubSup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Sup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𝑥𝑦</m:t>
                                </m:r>
                              </m:sub>
                              <m:sup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2</m:t>
                                </m:r>
                              </m:sup>
                            </m:sSubSup>
                          </m:num>
                          <m:den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𝑥</m:t>
                                </m:r>
                              </m:sub>
                            </m:sSub>
                            <m:r>
                              <a:rPr lang="ru-R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Arial" panose="020B0604020202020204" pitchFamily="34" charset="0"/>
                              </a:rPr>
                              <m:t>∗</m:t>
                            </m:r>
                            <m:sSub>
                              <m:sSubPr>
                                <m:ctrlP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ru-RU" sz="24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Arial" panose="020B0604020202020204" pitchFamily="34" charset="0"/>
                                  </a:rPr>
                                  <m:t>𝑦</m:t>
                                </m:r>
                              </m:sub>
                            </m:sSub>
                          </m:den>
                        </m:f>
                      </m:e>
                    </m:nary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Times New Roman" panose="02020603050405020304" pitchFamily="18" charset="0"/>
                  </a:rPr>
                  <a:t>,</a:t>
                </a:r>
                <a:endParaRPr lang="ru-RU" sz="2400" dirty="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450000" algn="just">
                  <a:lnSpc>
                    <a:spcPct val="150000"/>
                  </a:lnSpc>
                </a:pP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 где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объемы признака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по группам;</a:t>
                </a: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𝑦</m:t>
                        </m:r>
                      </m:sub>
                    </m:sSub>
                  </m:oMath>
                </a14:m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объемы признака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по группам;</a:t>
                </a:r>
              </a:p>
              <a:p>
                <a:pPr marL="0" indent="450000" algn="just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𝑛</m:t>
                        </m:r>
                      </m:e>
                      <m:sub>
                        <m:r>
                          <a:rPr lang="ru-RU" sz="19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Arial" panose="020B0604020202020204" pitchFamily="34" charset="0"/>
                          </a:rPr>
                          <m:t>𝑥𝑦</m:t>
                        </m:r>
                      </m:sub>
                    </m:sSub>
                    <m:r>
                      <a:rPr lang="ru-RU" sz="19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Arial" panose="020B0604020202020204" pitchFamily="34" charset="0"/>
                      </a:rPr>
                      <m:t> </m:t>
                    </m:r>
                  </m:oMath>
                </a14:m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 — объемы выборок, относящихся к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X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и </a:t>
                </a:r>
                <a:r>
                  <a:rPr lang="en-US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Y </a:t>
                </a:r>
                <a:r>
                  <a:rPr lang="ru-RU" sz="19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одновременно.</a:t>
                </a:r>
              </a:p>
              <a:p>
                <a:endParaRPr lang="ru-RU" sz="10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1562AFFD-F589-8065-C530-7F0908B33D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348" r="-290" b="-7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4D031813-6373-E827-C45A-533BAE377F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7334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16FDE-8B9A-6836-E0D5-E783B32A2E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9960917" cy="1252660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Коэффициент детерминации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МакФаддена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indent="0" algn="just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Коэффициент детерминации показывает, какая доля вариации объясняемой перемой </a:t>
                </a:r>
                <a:r>
                  <a:rPr lang="en-US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y </a:t>
                </a: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учтена в модели и обусловлена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влиянием на нее факторов, включенных в модель: </a:t>
                </a:r>
                <a:endParaRPr lang="ru-R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indent="0" algn="ctr">
                  <a:lnSpc>
                    <a:spcPct val="150000"/>
                  </a:lnSpc>
                  <a:spcAft>
                    <a:spcPts val="1000"/>
                  </a:spcAft>
                  <a:buNone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pPr>
                      <m:e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𝑅</m:t>
                        </m:r>
                      </m:e>
                      <m:sup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2</m:t>
                        </m:r>
                      </m:sup>
                    </m:sSup>
                    <m:r>
                      <a:rPr lang="en-US" sz="2400" b="0" i="1" smtClean="0">
                        <a:effectLst/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=1−</m:t>
                    </m:r>
                    <m:f>
                      <m:fPr>
                        <m:ctrlP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b="0" i="0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ln</m:t>
                        </m:r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⁡(</m:t>
                        </m:r>
                        <m:sSub>
                          <m:sSubPr>
                            <m:ctrlP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400" b="0" i="1" smtClean="0">
                                <a:effectLst/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effectLst/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)</m:t>
                        </m:r>
                      </m:den>
                    </m:f>
                  </m:oMath>
                </a14:m>
                <a:r>
                  <a:rPr lang="ru-RU" sz="2400" dirty="0">
                    <a:effectLst/>
                    <a:latin typeface="Times New Roman" panose="02020603050405020304" pitchFamily="18" charset="0"/>
                    <a:ea typeface="Yu Mincho" panose="02020400000000000000" pitchFamily="18" charset="-128"/>
                    <a:cs typeface="Arial" panose="020B0604020202020204" pitchFamily="34" charset="0"/>
                  </a:rPr>
                  <a:t>,</a:t>
                </a:r>
                <a:endParaRPr lang="ru-RU" sz="24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где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ln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𝐿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натуральный логарифм правдоподобия построенной модели;</a:t>
                </a:r>
                <a:endParaRPr lang="ru-RU" sz="1800" b="0" i="1" dirty="0">
                  <a:effectLst/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algn="just">
                  <a:lnSpc>
                    <a:spcPct val="150000"/>
                  </a:lnSpc>
                  <a:spcAft>
                    <a:spcPts val="1000"/>
                  </a:spcAft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ln</m:t>
                    </m:r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⁡(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sz="1800" i="1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0</m:t>
                        </m:r>
                      </m:sub>
                    </m:sSub>
                    <m:r>
                      <a:rPr lang="en-US" sz="1800" i="1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)</m:t>
                    </m:r>
                  </m:oMath>
                </a14:m>
                <a:r>
                  <a:rPr lang="ru-RU" sz="18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— </a:t>
                </a:r>
                <a:r>
                  <a:rPr lang="ru-RU" sz="1800" dirty="0"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натуральный логарифм правдоподобия для нулевой модели;</a:t>
                </a:r>
                <a:endParaRPr lang="ru-RU" sz="1800" dirty="0">
                  <a:latin typeface="Calibri" panose="020F0502020204030204" pitchFamily="34" charset="0"/>
                  <a:ea typeface="Calibri" panose="020F0502020204030204" pitchFamily="34" charset="0"/>
                  <a:cs typeface="Mangal" panose="02040503050203030202" pitchFamily="18" charset="0"/>
                </a:endParaRPr>
              </a:p>
              <a:p>
                <a:pPr marL="0" indent="0">
                  <a:buNone/>
                </a:pPr>
                <a:endParaRPr lang="ru-RU" dirty="0"/>
              </a:p>
            </p:txBody>
          </p:sp>
        </mc:Choice>
        <mc:Fallback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3B53C1B-D5F6-A8C5-DAF2-5E7AA8C817D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406" r="-4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A217C7BC-5A95-F0B5-BE73-B4097A98FE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1924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C3D1D52-C870-E494-2DFA-FE9E8979C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Описание признаков</a:t>
            </a:r>
            <a:endParaRPr lang="ru-RU" dirty="0"/>
          </a:p>
        </p:txBody>
      </p:sp>
      <p:graphicFrame>
        <p:nvGraphicFramePr>
          <p:cNvPr id="4" name="Объект 3">
            <a:extLst>
              <a:ext uri="{FF2B5EF4-FFF2-40B4-BE49-F238E27FC236}">
                <a16:creationId xmlns:a16="http://schemas.microsoft.com/office/drawing/2014/main" id="{71DFD4BB-8FC1-7D2C-D18E-32FA0089FC2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87465670"/>
              </p:ext>
            </p:extLst>
          </p:nvPr>
        </p:nvGraphicFramePr>
        <p:xfrm>
          <a:off x="838200" y="1825625"/>
          <a:ext cx="10515597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2459266632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154915284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95923029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данных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Тип поля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015346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целочисленный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patient_number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номер пациента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609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diabetes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диабетики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4142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целочисленный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glucose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глюкоза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6461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вещественный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cholesterol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холестерин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05856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целочисленный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age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возраст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4584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18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строковый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gender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пол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58356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целочисленный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weight</a:t>
                      </a:r>
                      <a:endParaRPr lang="ru-RU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вес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932653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639635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Объект 5">
            <a:extLst>
              <a:ext uri="{FF2B5EF4-FFF2-40B4-BE49-F238E27FC236}">
                <a16:creationId xmlns:a16="http://schemas.microsoft.com/office/drawing/2014/main" id="{979D2F19-794D-5B6F-DE01-B7EE2E2054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835681" y="1488274"/>
            <a:ext cx="6520638" cy="4148934"/>
          </a:xfrm>
        </p:spPr>
      </p:pic>
      <p:sp>
        <p:nvSpPr>
          <p:cNvPr id="4" name="Заголовок 4">
            <a:extLst>
              <a:ext uri="{FF2B5EF4-FFF2-40B4-BE49-F238E27FC236}">
                <a16:creationId xmlns:a16="http://schemas.microsoft.com/office/drawing/2014/main" id="{36D03229-B1E7-B5A1-7D1B-414CF6782C75}"/>
              </a:ext>
            </a:extLst>
          </p:cNvPr>
          <p:cNvSpPr txBox="1">
            <a:spLocks/>
          </p:cNvSpPr>
          <p:nvPr/>
        </p:nvSpPr>
        <p:spPr>
          <a:xfrm>
            <a:off x="610314" y="60960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Импорт данных в </a:t>
            </a:r>
            <a:r>
              <a:rPr lang="en-US" sz="44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Loginom</a:t>
            </a:r>
            <a:endParaRPr lang="ru-RU" sz="44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04EB450E-879F-7FDD-F7B5-AFA2C385C5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059106FC-1F03-3366-BE92-30113E5D3D26}"/>
              </a:ext>
            </a:extLst>
          </p:cNvPr>
          <p:cNvSpPr txBox="1"/>
          <p:nvPr/>
        </p:nvSpPr>
        <p:spPr>
          <a:xfrm>
            <a:off x="3787140" y="5637208"/>
            <a:ext cx="61869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1 –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Табличное представление исходных данных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389715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44ED8D40-8C18-023B-433F-C91C8D24BD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F0BF7AEA-35F4-349F-7CE1-8DEEB22B0C81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Корреляционный анализ</a:t>
            </a:r>
          </a:p>
        </p:txBody>
      </p:sp>
      <p:pic>
        <p:nvPicPr>
          <p:cNvPr id="5" name="Объект 7">
            <a:extLst>
              <a:ext uri="{FF2B5EF4-FFF2-40B4-BE49-F238E27FC236}">
                <a16:creationId xmlns:a16="http://schemas.microsoft.com/office/drawing/2014/main" id="{2416750C-6E47-706A-4BB5-BC12879273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582" y="3096522"/>
            <a:ext cx="1478418" cy="184869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A6AF54-1C85-152C-C567-54A5DBEE13A0}"/>
              </a:ext>
            </a:extLst>
          </p:cNvPr>
          <p:cNvSpPr txBox="1"/>
          <p:nvPr/>
        </p:nvSpPr>
        <p:spPr>
          <a:xfrm>
            <a:off x="3377013" y="3774595"/>
            <a:ext cx="1565160" cy="492546"/>
          </a:xfrm>
          <a:prstGeom prst="rect">
            <a:avLst/>
          </a:prstGeom>
          <a:noFill/>
        </p:spPr>
        <p:txBody>
          <a:bodyPr wrap="none" lIns="121906" tIns="60953" rIns="121906" bIns="60953" rtlCol="0">
            <a:spAutoFit/>
          </a:bodyPr>
          <a:lstStyle/>
          <a:p>
            <a:r>
              <a:rPr lang="ru-RU" dirty="0"/>
              <a:t>Результат</a:t>
            </a:r>
          </a:p>
        </p:txBody>
      </p: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EB0B0215-AABC-66CC-032D-52510FC31417}"/>
              </a:ext>
            </a:extLst>
          </p:cNvPr>
          <p:cNvCxnSpPr/>
          <p:nvPr/>
        </p:nvCxnSpPr>
        <p:spPr>
          <a:xfrm>
            <a:off x="2666270" y="4150658"/>
            <a:ext cx="3372428" cy="0"/>
          </a:xfrm>
          <a:prstGeom prst="straightConnector1">
            <a:avLst/>
          </a:prstGeom>
          <a:ln w="57150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F872CFF3-9736-2486-A51D-E00A71B57A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157740E2-8467-CAE1-2613-54AA34CD99A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52376" y="2096051"/>
            <a:ext cx="5608806" cy="327688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8812485-C855-D2C4-0515-FAD5B483E9AE}"/>
              </a:ext>
            </a:extLst>
          </p:cNvPr>
          <p:cNvSpPr txBox="1"/>
          <p:nvPr/>
        </p:nvSpPr>
        <p:spPr>
          <a:xfrm>
            <a:off x="5662667" y="5372935"/>
            <a:ext cx="6388224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2 – </a:t>
            </a:r>
            <a:r>
              <a:rPr lang="ru-RU" sz="18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Результат вычисления коэффициента Пирсона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09774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1">
            <a:extLst>
              <a:ext uri="{FF2B5EF4-FFF2-40B4-BE49-F238E27FC236}">
                <a16:creationId xmlns:a16="http://schemas.microsoft.com/office/drawing/2014/main" id="{EB578D5F-3382-2950-2F34-5918F8A7C6F6}"/>
              </a:ext>
            </a:extLst>
          </p:cNvPr>
          <p:cNvSpPr txBox="1">
            <a:spLocks/>
          </p:cNvSpPr>
          <p:nvPr/>
        </p:nvSpPr>
        <p:spPr>
          <a:xfrm>
            <a:off x="609521" y="704251"/>
            <a:ext cx="10971372" cy="1143265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4200" b="0" i="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Прогноз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0352EA5-0A29-3527-C7DB-3BCA933FA38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8461" y="1591802"/>
            <a:ext cx="8593491" cy="3674395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66191F9B-9BC3-45F2-1512-7F6104E49A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C16085-FB26-DB2A-B556-7EBF20EE3946}"/>
              </a:ext>
            </a:extLst>
          </p:cNvPr>
          <p:cNvSpPr txBox="1"/>
          <p:nvPr/>
        </p:nvSpPr>
        <p:spPr>
          <a:xfrm>
            <a:off x="5608309" y="5266197"/>
            <a:ext cx="973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глюкоза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E8B1F5-B1D7-20AC-81A7-992301C75A7C}"/>
              </a:ext>
            </a:extLst>
          </p:cNvPr>
          <p:cNvSpPr txBox="1"/>
          <p:nvPr/>
        </p:nvSpPr>
        <p:spPr>
          <a:xfrm rot="16200000">
            <a:off x="1059445" y="3244332"/>
            <a:ext cx="1108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диабетик</a:t>
            </a:r>
          </a:p>
        </p:txBody>
      </p:sp>
    </p:spTree>
    <p:extLst>
      <p:ext uri="{BB962C8B-B14F-4D97-AF65-F5344CB8AC3E}">
        <p14:creationId xmlns:p14="http://schemas.microsoft.com/office/powerpoint/2010/main" val="803342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688644-9249-114C-A8B1-6C7A5FAC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Выход логистической регрессии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B7976B8-7037-7FC3-430F-671A939FF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E955E327-0C81-B464-E94E-4631089A96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0354" y="1690688"/>
            <a:ext cx="8431288" cy="1113112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73BA9C6-68E3-0102-6073-3A8EB8E41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77658" y="3429000"/>
            <a:ext cx="5236684" cy="27479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42EC1C-6F0E-3E0E-C71D-2AA089076F2D}"/>
              </a:ext>
            </a:extLst>
          </p:cNvPr>
          <p:cNvSpPr txBox="1"/>
          <p:nvPr/>
        </p:nvSpPr>
        <p:spPr>
          <a:xfrm>
            <a:off x="3006210" y="2832839"/>
            <a:ext cx="6179577" cy="4633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  <a:spcAft>
                <a:spcPts val="1700"/>
              </a:spcAft>
            </a:pPr>
            <a:r>
              <a:rPr lang="ru-RU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</a:rPr>
              <a:t>Рисунок 3 – </a:t>
            </a:r>
            <a:r>
              <a:rPr lang="ru-RU" sz="1800" b="1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Segoe UI" panose="020B0502040204020203" pitchFamily="34" charset="0"/>
                <a:cs typeface="Tahoma" panose="020B0604030504040204" pitchFamily="34" charset="0"/>
              </a:rPr>
              <a:t>Результат прогноза логистической регрессии</a:t>
            </a:r>
            <a:endParaRPr lang="ru-RU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Mangal" panose="02040503050203030202" pitchFamily="18" charset="0"/>
            </a:endParaRPr>
          </a:p>
        </p:txBody>
      </p:sp>
      <p:pic>
        <p:nvPicPr>
          <p:cNvPr id="5" name="Picture 8" descr="https://upload.wikimedia.org/wikipedia/commons/9/93/MIREA_logo.png">
            <a:extLst>
              <a:ext uri="{FF2B5EF4-FFF2-40B4-BE49-F238E27FC236}">
                <a16:creationId xmlns:a16="http://schemas.microsoft.com/office/drawing/2014/main" id="{BA6AF6A4-73F5-1CB0-0C5D-ACCB1B0554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99117" y="1"/>
            <a:ext cx="1391296" cy="1391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954874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647</TotalTime>
  <Words>778</Words>
  <Application>Microsoft Office PowerPoint</Application>
  <PresentationFormat>Широкоэкранный</PresentationFormat>
  <Paragraphs>117</Paragraphs>
  <Slides>13</Slides>
  <Notes>11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7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Source Sans Pro</vt:lpstr>
      <vt:lpstr>Symbol</vt:lpstr>
      <vt:lpstr>Times New Roman</vt:lpstr>
      <vt:lpstr>Тема Office</vt:lpstr>
      <vt:lpstr>Презентация PowerPoint</vt:lpstr>
      <vt:lpstr>Введение</vt:lpstr>
      <vt:lpstr>Формулы применяемы при корреляционном анализе</vt:lpstr>
      <vt:lpstr>Коэффициент детерминации МакФаддена</vt:lpstr>
      <vt:lpstr>Описание признаков</vt:lpstr>
      <vt:lpstr>Презентация PowerPoint</vt:lpstr>
      <vt:lpstr>Презентация PowerPoint</vt:lpstr>
      <vt:lpstr>Презентация PowerPoint</vt:lpstr>
      <vt:lpstr>Выход логистической регрессии</vt:lpstr>
      <vt:lpstr>Коэффициент детерминации МакФаддена</vt:lpstr>
      <vt:lpstr>Заключение</vt:lpstr>
      <vt:lpstr>Итоговый сценарий Loginom</vt:lpstr>
      <vt:lpstr>Спасибо за внимание!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Кирилл Ким</dc:creator>
  <cp:lastModifiedBy>Кирилл Ким</cp:lastModifiedBy>
  <cp:revision>23</cp:revision>
  <dcterms:created xsi:type="dcterms:W3CDTF">2023-12-17T15:15:00Z</dcterms:created>
  <dcterms:modified xsi:type="dcterms:W3CDTF">2023-12-25T10:23:43Z</dcterms:modified>
</cp:coreProperties>
</file>