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5" r:id="rId3"/>
    <p:sldId id="316" r:id="rId4"/>
    <p:sldId id="317" r:id="rId5"/>
    <p:sldId id="302" r:id="rId6"/>
    <p:sldId id="318" r:id="rId7"/>
    <p:sldId id="319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75D7B-D2B4-4B61-9856-6DA9BC617417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4A30-F0BC-4C6D-9C89-51ABFE0BE7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9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BDB7-E0B7-4E55-AC58-D6B581E71E24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181D-5601-4A1E-B17C-B55A8877CC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activ.sk/" TargetMode="External"/><Relationship Id="rId2" Type="http://schemas.openxmlformats.org/officeDocument/2006/relationships/hyperlink" Target="http://www.europa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uractiv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EU Policies</a:t>
            </a:r>
            <a:br>
              <a:rPr lang="en-GB" dirty="0" smtClean="0"/>
            </a:br>
            <a:r>
              <a:rPr lang="en-GB" dirty="0" smtClean="0"/>
              <a:t> Essay guidance notes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FSES/IESIR</a:t>
            </a:r>
          </a:p>
          <a:p>
            <a:r>
              <a:rPr lang="en-GB" dirty="0" smtClean="0"/>
              <a:t>MA Year 1 </a:t>
            </a:r>
          </a:p>
          <a:p>
            <a:r>
              <a:rPr lang="en-GB" dirty="0" smtClean="0"/>
              <a:t>Dr. Karen Henderson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Essay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Your essay should be </a:t>
            </a:r>
            <a:r>
              <a:rPr lang="en-GB" i="1" dirty="0" smtClean="0"/>
              <a:t>analytic </a:t>
            </a:r>
            <a:r>
              <a:rPr lang="en-GB" dirty="0" smtClean="0"/>
              <a:t>rather than </a:t>
            </a:r>
            <a:r>
              <a:rPr lang="en-GB" i="1" dirty="0" smtClean="0"/>
              <a:t>descriptive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An introductory passage explaining the issue being addressed, and how the essay will be structured</a:t>
            </a:r>
          </a:p>
          <a:p>
            <a:pPr>
              <a:buFontTx/>
              <a:buChar char="-"/>
            </a:pPr>
            <a:r>
              <a:rPr lang="en-GB" dirty="0" smtClean="0"/>
              <a:t>Address the essay question and be </a:t>
            </a:r>
            <a:r>
              <a:rPr lang="en-GB" i="1" dirty="0" smtClean="0"/>
              <a:t>selective </a:t>
            </a:r>
            <a:r>
              <a:rPr lang="en-GB" dirty="0" smtClean="0"/>
              <a:t>about the information you </a:t>
            </a:r>
            <a:r>
              <a:rPr lang="en-GB" dirty="0" smtClean="0"/>
              <a:t>present</a:t>
            </a:r>
          </a:p>
          <a:p>
            <a:pPr>
              <a:buFontTx/>
              <a:buChar char="-"/>
            </a:pPr>
            <a:r>
              <a:rPr lang="en-GB" dirty="0" smtClean="0"/>
              <a:t>Make theoretical points and use illustrations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Present a balanced argument</a:t>
            </a:r>
          </a:p>
          <a:p>
            <a:pPr>
              <a:buFontTx/>
              <a:buChar char="-"/>
            </a:pPr>
            <a:r>
              <a:rPr lang="en-GB" dirty="0" smtClean="0"/>
              <a:t>Don’t forget the conclusion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 and write an </a:t>
            </a:r>
            <a:r>
              <a:rPr lang="en-GB" i="1" dirty="0" smtClean="0"/>
              <a:t>analytic </a:t>
            </a:r>
            <a:r>
              <a:rPr lang="en-GB" dirty="0" smtClean="0"/>
              <a:t>essay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Goes through the points of the argument, using different states as illustrations if appropriate (e.g. positive and negative examples, extreme and moderate examples)</a:t>
            </a:r>
          </a:p>
          <a:p>
            <a:r>
              <a:rPr lang="en-GB" dirty="0" smtClean="0"/>
              <a:t>Link your paragraphs</a:t>
            </a:r>
          </a:p>
          <a:p>
            <a:r>
              <a:rPr lang="en-GB" dirty="0" smtClean="0"/>
              <a:t>More theoretical essays may have fewer illustrations</a:t>
            </a:r>
          </a:p>
          <a:p>
            <a:r>
              <a:rPr lang="en-GB" dirty="0" smtClean="0"/>
              <a:t>Strong essays discuss debates in the academic literature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golden rule...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...for presentations as well as essays</a:t>
            </a:r>
          </a:p>
          <a:p>
            <a:r>
              <a:rPr lang="en-GB" dirty="0" smtClean="0"/>
              <a:t>Explain at the beginning what you are doing and why. </a:t>
            </a:r>
          </a:p>
          <a:p>
            <a:r>
              <a:rPr lang="en-GB" dirty="0" smtClean="0"/>
              <a:t>Explain why you have chosen any country case studies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ANSWER THE QUESTION AND DON’T JUST WRITE DOWN EVERYTHING INTERESTING YOU CAN FIND ABOUT THE TOPIC.</a:t>
            </a:r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You must use references to show the source of your information and any direct quotations</a:t>
            </a:r>
          </a:p>
          <a:p>
            <a:pPr>
              <a:defRPr/>
            </a:pPr>
            <a:r>
              <a:rPr lang="en-GB" dirty="0" smtClean="0"/>
              <a:t>You can use footnotes or endnotes (numbers with bibliographic information at the end of the page or essay)...</a:t>
            </a:r>
          </a:p>
          <a:p>
            <a:pPr>
              <a:defRPr/>
            </a:pPr>
            <a:r>
              <a:rPr lang="en-GB" dirty="0" smtClean="0"/>
              <a:t>...or ‘Harvard-style’ referencing (Henderson 2013, 44)</a:t>
            </a:r>
          </a:p>
          <a:p>
            <a:pPr>
              <a:defRPr/>
            </a:pPr>
            <a:r>
              <a:rPr lang="en-GB" dirty="0" smtClean="0"/>
              <a:t>Please put a bibliography at the end of your essay whichever style you use (essential for Harvard style, helpful for references in footnotes)</a:t>
            </a:r>
          </a:p>
          <a:p>
            <a:pPr>
              <a:defRPr/>
            </a:pPr>
            <a:r>
              <a:rPr lang="en-GB" dirty="0" smtClean="0"/>
              <a:t>There are many correct styles of referencing in English-language texts (look at books and journal articles; but be consistent and only use one style in each essay)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hlinkClick r:id="rId2"/>
              </a:rPr>
              <a:t>www.europa.eu</a:t>
            </a:r>
            <a:r>
              <a:rPr lang="en-GB" dirty="0" smtClean="0"/>
              <a:t> is a good primary source, but lacks critical </a:t>
            </a:r>
            <a:r>
              <a:rPr lang="en-GB" dirty="0" smtClean="0"/>
              <a:t>analysis. </a:t>
            </a:r>
          </a:p>
          <a:p>
            <a:r>
              <a:rPr lang="en-GB" dirty="0" smtClean="0">
                <a:hlinkClick r:id="rId3"/>
              </a:rPr>
              <a:t>www.euractiv.sk</a:t>
            </a:r>
            <a:r>
              <a:rPr lang="en-GB" dirty="0" smtClean="0"/>
              <a:t> or </a:t>
            </a:r>
            <a:r>
              <a:rPr lang="en-GB" dirty="0" smtClean="0">
                <a:hlinkClick r:id="rId4"/>
              </a:rPr>
              <a:t>www.euractiv.com</a:t>
            </a:r>
            <a:r>
              <a:rPr lang="en-GB" dirty="0" smtClean="0"/>
              <a:t> hav</a:t>
            </a:r>
            <a:r>
              <a:rPr lang="en-GB" dirty="0" smtClean="0"/>
              <a:t>e more analysis.</a:t>
            </a:r>
            <a:endParaRPr lang="en-GB" dirty="0" smtClean="0"/>
          </a:p>
          <a:p>
            <a:r>
              <a:rPr lang="en-GB" dirty="0" smtClean="0"/>
              <a:t>Use academic literature so you concentrate on </a:t>
            </a:r>
            <a:r>
              <a:rPr lang="en-GB" i="1" dirty="0" smtClean="0"/>
              <a:t>arguments </a:t>
            </a:r>
            <a:r>
              <a:rPr lang="en-GB" dirty="0" smtClean="0"/>
              <a:t>and not </a:t>
            </a:r>
            <a:r>
              <a:rPr lang="en-GB" i="1" dirty="0" smtClean="0"/>
              <a:t>facts – </a:t>
            </a:r>
            <a:r>
              <a:rPr lang="en-GB" dirty="0" smtClean="0"/>
              <a:t>facts back up arguments</a:t>
            </a:r>
          </a:p>
          <a:p>
            <a:r>
              <a:rPr lang="en-GB" dirty="0" smtClean="0"/>
              <a:t>Never cite </a:t>
            </a:r>
            <a:r>
              <a:rPr lang="en-GB" dirty="0" err="1" smtClean="0"/>
              <a:t>wikipedia</a:t>
            </a:r>
            <a:r>
              <a:rPr lang="en-GB" dirty="0" smtClean="0"/>
              <a:t> (it can be useful, but is not authoritative, no author)</a:t>
            </a:r>
          </a:p>
          <a:p>
            <a:r>
              <a:rPr lang="en-GB" dirty="0" smtClean="0"/>
              <a:t>Assess the quality of other websites – how academic are they, can they be regarded as a primary source</a:t>
            </a:r>
          </a:p>
          <a:p>
            <a:r>
              <a:rPr lang="en-GB" dirty="0" smtClean="0"/>
              <a:t>Try to use more journal articles than text books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UK </a:t>
            </a:r>
            <a:r>
              <a:rPr lang="en-GB" b="1" i="1" dirty="0" smtClean="0"/>
              <a:t>or</a:t>
            </a:r>
            <a:r>
              <a:rPr lang="en-GB" dirty="0" smtClean="0"/>
              <a:t> US English, but </a:t>
            </a:r>
            <a:r>
              <a:rPr lang="en-GB" b="1" i="1" dirty="0" smtClean="0"/>
              <a:t>not </a:t>
            </a:r>
            <a:r>
              <a:rPr lang="en-GB" dirty="0" smtClean="0"/>
              <a:t>both</a:t>
            </a:r>
          </a:p>
          <a:p>
            <a:r>
              <a:rPr lang="en-GB" dirty="0" smtClean="0"/>
              <a:t>Try and use the correct spell and grammar check (depending which you write in)</a:t>
            </a:r>
          </a:p>
          <a:p>
            <a:r>
              <a:rPr lang="en-GB" dirty="0" smtClean="0"/>
              <a:t>If you write in English (rather than in Slovak and translate) you sentence structure may be better</a:t>
            </a:r>
          </a:p>
          <a:p>
            <a:r>
              <a:rPr lang="en-GB" dirty="0" smtClean="0"/>
              <a:t>Short sentences </a:t>
            </a:r>
            <a:r>
              <a:rPr lang="en-GB" dirty="0" smtClean="0"/>
              <a:t>are more likely to be clear</a:t>
            </a:r>
            <a:r>
              <a:rPr lang="en-GB" dirty="0" smtClean="0"/>
              <a:t>, though a mixture of short and longer is ideal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quotation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If you use direct quotation, explain why in the text...</a:t>
            </a:r>
          </a:p>
          <a:p>
            <a:r>
              <a:rPr lang="en-GB" dirty="0" smtClean="0"/>
              <a:t>...as the reader gets confused to see ‘</a:t>
            </a:r>
            <a:r>
              <a:rPr lang="en-GB" dirty="0" err="1" smtClean="0"/>
              <a:t>xxxxx</a:t>
            </a:r>
            <a:r>
              <a:rPr lang="en-GB" dirty="0" smtClean="0"/>
              <a:t>’ in text and not know why </a:t>
            </a:r>
          </a:p>
          <a:p>
            <a:r>
              <a:rPr lang="en-GB" dirty="0" smtClean="0"/>
              <a:t>Too much direct quotation makes the essay hard to read</a:t>
            </a:r>
          </a:p>
          <a:p>
            <a:r>
              <a:rPr lang="en-GB" dirty="0" smtClean="0"/>
              <a:t>It is better to paraphrase, but this is harder in a foreign language</a:t>
            </a:r>
          </a:p>
          <a:p>
            <a:r>
              <a:rPr lang="en-GB" dirty="0" smtClean="0"/>
              <a:t>But remember:</a:t>
            </a:r>
          </a:p>
          <a:p>
            <a:pPr>
              <a:buNone/>
            </a:pPr>
            <a:r>
              <a:rPr lang="en-GB" b="1" u="sng" dirty="0" smtClean="0"/>
              <a:t>Bad English is better than plagiarism</a:t>
            </a:r>
            <a:endParaRPr lang="en-GB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478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EU Policies  Essay guidance notes</vt:lpstr>
      <vt:lpstr>Essay structure </vt:lpstr>
      <vt:lpstr>Try and write an analytic essay </vt:lpstr>
      <vt:lpstr>A golden rule...</vt:lpstr>
      <vt:lpstr>References</vt:lpstr>
      <vt:lpstr>Literature sources</vt:lpstr>
      <vt:lpstr>Language issues</vt:lpstr>
      <vt:lpstr>Direct quotation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Politics: Principles Lecture 3: States and Nations</dc:title>
  <dc:creator>Karen HEND</dc:creator>
  <cp:lastModifiedBy>henderson1</cp:lastModifiedBy>
  <cp:revision>92</cp:revision>
  <dcterms:created xsi:type="dcterms:W3CDTF">2013-10-09T07:40:41Z</dcterms:created>
  <dcterms:modified xsi:type="dcterms:W3CDTF">2016-11-08T11:09:17Z</dcterms:modified>
</cp:coreProperties>
</file>