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1" r:id="rId6"/>
    <p:sldId id="260" r:id="rId7"/>
    <p:sldId id="264" r:id="rId8"/>
    <p:sldId id="263" r:id="rId9"/>
  </p:sldIdLst>
  <p:sldSz cx="14630400" cy="8229600"/>
  <p:notesSz cx="8229600" cy="14630400"/>
  <p:embeddedFontLst>
    <p:embeddedFont>
      <p:font typeface="Sora Light" panose="020B0604020202020204" charset="0"/>
      <p:regular r:id="rId11"/>
    </p:embeddedFont>
    <p:embeddedFont>
      <p:font typeface="Alexandria Semi Bold" panose="020B0604020202020204" charset="-78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6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9813" y="176547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Калькулятор </a:t>
            </a:r>
            <a:r>
              <a:rPr lang="ru-RU" sz="4450" dirty="0" smtClean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БЖУ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ru-RU" sz="4450" dirty="0" smtClean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(белков, жиров, углеводов)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162261" y="4995631"/>
            <a:ext cx="7627382" cy="749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Программа рассчитывает дни для достижения </a:t>
            </a:r>
            <a:r>
              <a:rPr lang="ru-RU" dirty="0" smtClean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желаемого веса</a:t>
            </a:r>
            <a:r>
              <a:rPr lang="en-US" dirty="0" smtClean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</a:t>
            </a: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и рекомендуемые БЖУ</a:t>
            </a:r>
            <a:r>
              <a:rPr lang="en-US" dirty="0" smtClean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.</a:t>
            </a:r>
            <a:endParaRPr lang="ru-RU" dirty="0" smtClean="0">
              <a:solidFill>
                <a:srgbClr val="3B3535"/>
              </a:solidFill>
              <a:ea typeface="Sora Light" pitchFamily="34" charset="-122"/>
              <a:cs typeface="Sora Light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242202" y="7196866"/>
            <a:ext cx="2312894" cy="925158"/>
          </a:xfrm>
          <a:prstGeom prst="rect">
            <a:avLst/>
          </a:prstGeom>
          <a:solidFill>
            <a:srgbClr val="FFFA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79813" y="3873969"/>
            <a:ext cx="701192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700"/>
              </a:lnSpc>
            </a:pPr>
            <a:r>
              <a:rPr lang="ru-RU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С</a:t>
            </a:r>
            <a:r>
              <a:rPr lang="ru-RU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о</a:t>
            </a:r>
            <a:r>
              <a:rPr lang="ru-RU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здан в </a:t>
            </a:r>
            <a:r>
              <a:rPr lang="ru-RU" dirty="0" smtClean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спортивны</a:t>
            </a: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x</a:t>
            </a:r>
            <a:r>
              <a:rPr lang="ru-RU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 целя</a:t>
            </a:r>
            <a:r>
              <a:rPr lang="en-US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x, </a:t>
            </a:r>
            <a:r>
              <a:rPr lang="ru-RU" dirty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чтобы помочь сбросить или набрать </a:t>
            </a:r>
            <a:r>
              <a:rPr lang="ru-RU" dirty="0" smtClean="0">
                <a:solidFill>
                  <a:srgbClr val="3B3535"/>
                </a:solidFill>
                <a:ea typeface="Sora Light" pitchFamily="34" charset="-122"/>
                <a:cs typeface="Sora Light" pitchFamily="34" charset="-120"/>
              </a:rPr>
              <a:t>вес.</a:t>
            </a:r>
            <a:endParaRPr lang="ru-RU" dirty="0">
              <a:solidFill>
                <a:srgbClr val="3B3535"/>
              </a:solidFill>
              <a:ea typeface="Sora Light" pitchFamily="34" charset="-122"/>
              <a:cs typeface="Sora Light" pitchFamily="34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63972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Организация работы программы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2390061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2861" y="26066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Ввод данных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52861" y="3092768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Рост, текущий и желаемый вес.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3689985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39065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Определение цели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2861" y="4392692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Сравнение текущего и целевого веса.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4989909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52861" y="52064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Расчеты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52861" y="5692616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Вызов функций для дней и БЖУ.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4709" y="6289834"/>
            <a:ext cx="1083231" cy="12999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52861" y="650640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Вывод результатов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652861" y="6992541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ru-RU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Ф</a:t>
            </a:r>
            <a:r>
              <a:rPr lang="en-US" sz="1700" dirty="0" err="1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орматирование</a:t>
            </a:r>
            <a:r>
              <a:rPr lang="en-US" sz="17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и обработка ошибок.</a:t>
            </a:r>
            <a:endParaRPr lang="en-US" sz="17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737054" y="7498080"/>
            <a:ext cx="1785770" cy="656216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0225" y="1443156"/>
            <a:ext cx="8701145" cy="832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Расчет дней до целевого веса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18661" y="3253740"/>
            <a:ext cx="8484275" cy="1974652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86156" y="3477935"/>
            <a:ext cx="80882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Основы расчета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86156" y="3964067"/>
            <a:ext cx="325707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1 кг массы тела ≈ 7700 ккал.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224313" y="5534362"/>
            <a:ext cx="8478623" cy="1974652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Box 13"/>
          <p:cNvSpPr txBox="1"/>
          <p:nvPr/>
        </p:nvSpPr>
        <p:spPr>
          <a:xfrm>
            <a:off x="386156" y="5744583"/>
            <a:ext cx="8088240" cy="1087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200" dirty="0" smtClean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Логика</a:t>
            </a:r>
            <a:endParaRPr lang="ru-RU" sz="2200" dirty="0">
              <a:solidFill>
                <a:srgbClr val="3B3535"/>
              </a:solidFill>
              <a:latin typeface="Alexandria Semi Bold" pitchFamily="34" charset="0"/>
              <a:ea typeface="Alexandria Semi Bold" pitchFamily="34" charset="-122"/>
              <a:cs typeface="Alexandria Semi Bold" pitchFamily="34" charset="-120"/>
            </a:endParaRPr>
          </a:p>
          <a:p>
            <a:pPr>
              <a:lnSpc>
                <a:spcPts val="2800"/>
              </a:lnSpc>
            </a:pPr>
            <a:r>
              <a:rPr lang="ru-RU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Разница веса × 7700 ÷ калорийный дефицит/профицит = дни.</a:t>
            </a:r>
          </a:p>
          <a:p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212538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Расчет БЖУ по цели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163014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48726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Набор массы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48726" y="3723561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Высокие углеводы, средние белки.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93774" y="3163014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897791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Похудение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897791" y="3723561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Увеличение белков, снижение жиров и углеводов.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19695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48726" y="52713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Поддержание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48726" y="575750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Средние значения БЖУ.</a:t>
            </a:r>
            <a:endParaRPr lang="en-US" sz="1700" dirty="0"/>
          </a:p>
        </p:txBody>
      </p:sp>
      <p:pic>
        <p:nvPicPr>
          <p:cNvPr id="1030" name="Picture 6" descr="Баланс БЖУ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059628" y="1059629"/>
            <a:ext cx="8229601" cy="6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2607962" y="7465807"/>
            <a:ext cx="1947134" cy="688489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8" y="109330"/>
            <a:ext cx="13464587" cy="17492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Особенности расчета калорийности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8" y="2398169"/>
            <a:ext cx="6464839" cy="2667833"/>
          </a:xfrm>
          <a:prstGeom prst="roundRect">
            <a:avLst>
              <a:gd name="adj" fmla="val 559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58308" y="2582512"/>
            <a:ext cx="646483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Калорийность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8308" y="3502828"/>
            <a:ext cx="6464839" cy="122819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00"/>
              </a:lnSpc>
              <a:buNone/>
            </a:pPr>
            <a:r>
              <a:rPr lang="ru-RU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1</a:t>
            </a:r>
            <a:r>
              <a:rPr lang="en-US" sz="17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г белка/углеводов = 4 </a:t>
            </a:r>
            <a:r>
              <a:rPr lang="ru-RU" sz="1700" dirty="0" err="1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к</a:t>
            </a:r>
            <a:r>
              <a:rPr lang="en-US" sz="1700" dirty="0" err="1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кал</a:t>
            </a:r>
            <a:endParaRPr lang="ru-RU" sz="1700" dirty="0" smtClean="0">
              <a:solidFill>
                <a:srgbClr val="3B3535"/>
              </a:solidFill>
              <a:latin typeface="Sora Light" pitchFamily="34" charset="0"/>
              <a:ea typeface="Sora Light" pitchFamily="34" charset="-122"/>
              <a:cs typeface="Sora Light" pitchFamily="34" charset="-120"/>
            </a:endParaRPr>
          </a:p>
          <a:p>
            <a:pPr marL="0" indent="0" algn="ctr">
              <a:lnSpc>
                <a:spcPts val="2700"/>
              </a:lnSpc>
              <a:buNone/>
            </a:pPr>
            <a:endParaRPr lang="ru-RU" sz="1700" dirty="0" smtClean="0">
              <a:solidFill>
                <a:srgbClr val="3B3535"/>
              </a:solidFill>
              <a:latin typeface="Sora Light" pitchFamily="34" charset="0"/>
              <a:ea typeface="Sora Light" pitchFamily="34" charset="-122"/>
              <a:cs typeface="Sora Light" pitchFamily="34" charset="-120"/>
            </a:endParaRPr>
          </a:p>
          <a:p>
            <a:pPr marL="0" indent="0" algn="ctr">
              <a:lnSpc>
                <a:spcPts val="2700"/>
              </a:lnSpc>
              <a:buNone/>
            </a:pPr>
            <a:r>
              <a:rPr lang="en-US" sz="17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1 г жиров = 9 </a:t>
            </a:r>
            <a:r>
              <a:rPr lang="ru-RU" sz="17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к</a:t>
            </a:r>
            <a:r>
              <a:rPr lang="en-US" sz="1700" dirty="0" err="1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кал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511049" y="2398169"/>
            <a:ext cx="6464839" cy="2669646"/>
          </a:xfrm>
          <a:prstGeom prst="roundRect">
            <a:avLst>
              <a:gd name="adj" fmla="val 559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511050" y="2544418"/>
            <a:ext cx="6464838" cy="576469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Стандартный дефицит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511049" y="3427095"/>
            <a:ext cx="6464839" cy="140374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500 ккал для плавного изменения веса.</a:t>
            </a:r>
            <a:endParaRPr lang="en-US" sz="17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694024" y="7498080"/>
            <a:ext cx="1861072" cy="623944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/>
          <p:cNvSpPr/>
          <p:nvPr/>
        </p:nvSpPr>
        <p:spPr>
          <a:xfrm>
            <a:off x="477078" y="3015732"/>
            <a:ext cx="12294705" cy="2112859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" name="Text 0"/>
          <p:cNvSpPr/>
          <p:nvPr/>
        </p:nvSpPr>
        <p:spPr>
          <a:xfrm>
            <a:off x="0" y="760298"/>
            <a:ext cx="1463040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endParaRPr lang="ru-RU" sz="4800" dirty="0"/>
          </a:p>
        </p:txBody>
      </p:sp>
      <p:sp>
        <p:nvSpPr>
          <p:cNvPr id="12" name="Text 0"/>
          <p:cNvSpPr/>
          <p:nvPr/>
        </p:nvSpPr>
        <p:spPr>
          <a:xfrm>
            <a:off x="0" y="677922"/>
            <a:ext cx="1463040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Коэффициенты БЖУ и их вариации</a:t>
            </a:r>
            <a:endParaRPr lang="en-US" sz="4450" dirty="0"/>
          </a:p>
        </p:txBody>
      </p:sp>
      <p:sp>
        <p:nvSpPr>
          <p:cNvPr id="13" name="Text 1"/>
          <p:cNvSpPr/>
          <p:nvPr/>
        </p:nvSpPr>
        <p:spPr>
          <a:xfrm>
            <a:off x="758309" y="21520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3200" dirty="0">
                <a:solidFill>
                  <a:srgbClr val="1F1E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Факторы влияния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2"/>
          <p:cNvSpPr/>
          <p:nvPr/>
        </p:nvSpPr>
        <p:spPr>
          <a:xfrm>
            <a:off x="758309" y="340727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Физическая активность</a:t>
            </a:r>
            <a:endParaRPr lang="en-US" sz="1700" dirty="0"/>
          </a:p>
        </p:txBody>
      </p:sp>
      <p:sp>
        <p:nvSpPr>
          <p:cNvPr id="15" name="Text 3"/>
          <p:cNvSpPr/>
          <p:nvPr/>
        </p:nvSpPr>
        <p:spPr>
          <a:xfrm>
            <a:off x="758309" y="382970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Тип телосложения</a:t>
            </a:r>
            <a:endParaRPr lang="en-US" sz="1700" dirty="0"/>
          </a:p>
        </p:txBody>
      </p:sp>
      <p:sp>
        <p:nvSpPr>
          <p:cNvPr id="16" name="Text 4"/>
          <p:cNvSpPr/>
          <p:nvPr/>
        </p:nvSpPr>
        <p:spPr>
          <a:xfrm>
            <a:off x="758309" y="425213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Индивидуальный метаболизм</a:t>
            </a:r>
            <a:endParaRPr lang="en-US" sz="1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694024" y="7498080"/>
            <a:ext cx="1861072" cy="623944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"/>
          <p:cNvSpPr/>
          <p:nvPr/>
        </p:nvSpPr>
        <p:spPr>
          <a:xfrm>
            <a:off x="487017" y="1707363"/>
            <a:ext cx="11777869" cy="2463487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" name="TextBox 1"/>
          <p:cNvSpPr txBox="1"/>
          <p:nvPr/>
        </p:nvSpPr>
        <p:spPr>
          <a:xfrm>
            <a:off x="487017" y="248993"/>
            <a:ext cx="906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Особенности</a:t>
            </a:r>
            <a:r>
              <a:rPr lang="ru-RU" sz="4800" dirty="0" smtClean="0">
                <a:cs typeface="Alexandria Semi Bold" panose="020B0604020202020204" charset="-78"/>
              </a:rPr>
              <a:t> </a:t>
            </a:r>
            <a:endParaRPr lang="ru-RU" sz="4800" dirty="0">
              <a:cs typeface="Alexandria Semi Bold" panose="020B0604020202020204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469" y="1919814"/>
            <a:ext cx="11299067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Плюсы</a:t>
            </a:r>
          </a:p>
          <a:p>
            <a:pPr>
              <a:lnSpc>
                <a:spcPts val="2700"/>
              </a:lnSpc>
            </a:pPr>
            <a:endParaRPr lang="ru-RU" dirty="0"/>
          </a:p>
          <a:p>
            <a:pPr>
              <a:lnSpc>
                <a:spcPts val="2700"/>
              </a:lnSpc>
            </a:pPr>
            <a:r>
              <a:rPr lang="ru-RU" sz="24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Калькулятор </a:t>
            </a:r>
            <a:r>
              <a:rPr lang="ru-RU" sz="2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считает очень быстро и точно расписано сколько белков, жиров и углеводов нужно употреблять</a:t>
            </a:r>
            <a:r>
              <a:rPr lang="ru-RU" sz="2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ru-RU" sz="2400" dirty="0">
              <a:solidFill>
                <a:srgbClr val="3B3535"/>
              </a:solidFill>
              <a:latin typeface="Sora Light" pitchFamily="34" charset="0"/>
              <a:ea typeface="Sora Light" pitchFamily="34" charset="-122"/>
              <a:cs typeface="Sora Light" pitchFamily="34" charset="-12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487017" y="4798223"/>
            <a:ext cx="11777869" cy="2463487"/>
          </a:xfrm>
          <a:prstGeom prst="roundRect">
            <a:avLst>
              <a:gd name="adj" fmla="val 460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Box 13"/>
          <p:cNvSpPr txBox="1"/>
          <p:nvPr/>
        </p:nvSpPr>
        <p:spPr>
          <a:xfrm>
            <a:off x="606286" y="4911534"/>
            <a:ext cx="11789381" cy="2300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Минусы</a:t>
            </a:r>
          </a:p>
          <a:p>
            <a:endParaRPr lang="ru-RU" dirty="0" smtClean="0"/>
          </a:p>
          <a:p>
            <a:pPr>
              <a:lnSpc>
                <a:spcPts val="2700"/>
              </a:lnSpc>
            </a:pPr>
            <a:r>
              <a:rPr lang="ru-RU" sz="2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Однако </a:t>
            </a:r>
            <a:r>
              <a:rPr lang="ru-RU" sz="2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то, как быстро еда будет усваиваться в организме, </a:t>
            </a:r>
            <a:r>
              <a:rPr lang="ru-RU" sz="24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калькулятор посчитать</a:t>
            </a:r>
          </a:p>
          <a:p>
            <a:pPr>
              <a:lnSpc>
                <a:spcPts val="2700"/>
              </a:lnSpc>
            </a:pPr>
            <a:r>
              <a:rPr lang="ru-RU" sz="24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не может, но </a:t>
            </a:r>
            <a:r>
              <a:rPr lang="ru-RU" sz="2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итоговая цифра от этого особо не изменится</a:t>
            </a:r>
            <a:r>
              <a:rPr lang="ru-RU" sz="24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,</a:t>
            </a:r>
          </a:p>
          <a:p>
            <a:pPr>
              <a:lnSpc>
                <a:spcPts val="2700"/>
              </a:lnSpc>
            </a:pPr>
            <a:r>
              <a:rPr lang="ru-RU" sz="240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результатом останетесь </a:t>
            </a:r>
            <a:r>
              <a:rPr lang="ru-RU" sz="24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довольны!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318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376451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Итоги и выводы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452110"/>
            <a:ext cx="4154567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58309" y="599360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Расчет дней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8309" y="6479738"/>
            <a:ext cx="415456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Определяет время достижения цели по весу.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37798" y="5127069"/>
            <a:ext cx="4154686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237798" y="5668566"/>
            <a:ext cx="315515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Рекомендации по БЖУ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37798" y="6154698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Подбирает макроэлементы в зависимости от цели.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717405" y="4802148"/>
            <a:ext cx="4154686" cy="216575"/>
          </a:xfrm>
          <a:prstGeom prst="roundRect">
            <a:avLst>
              <a:gd name="adj" fmla="val 42017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717405" y="5343644"/>
            <a:ext cx="289262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Простота и точность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7405" y="5829776"/>
            <a:ext cx="415468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Использует стандартные коэффициенты и </a:t>
            </a:r>
            <a:r>
              <a:rPr lang="en-US" sz="17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</a:t>
            </a:r>
            <a:r>
              <a:rPr lang="ru-RU" sz="17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брабатывет ошибки</a:t>
            </a:r>
            <a:r>
              <a:rPr lang="en-US" sz="1700" dirty="0" smtClean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2694024" y="7498080"/>
            <a:ext cx="1861072" cy="623944"/>
          </a:xfrm>
          <a:prstGeom prst="rect">
            <a:avLst/>
          </a:prstGeom>
          <a:solidFill>
            <a:srgbClr val="FFFAFA"/>
          </a:solidFill>
          <a:ln>
            <a:solidFill>
              <a:srgbClr val="FF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4" name="Picture 6" descr="Ti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4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252</Words>
  <Application>Microsoft Office PowerPoint</Application>
  <PresentationFormat>Произвольный</PresentationFormat>
  <Paragraphs>60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Sora Light</vt:lpstr>
      <vt:lpstr>Alexandria Semi Bold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Core i5</cp:lastModifiedBy>
  <cp:revision>20</cp:revision>
  <dcterms:created xsi:type="dcterms:W3CDTF">2025-05-11T04:20:00Z</dcterms:created>
  <dcterms:modified xsi:type="dcterms:W3CDTF">2025-05-13T15:32:20Z</dcterms:modified>
</cp:coreProperties>
</file>