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fkwvn7h+pzWd3fbRc6hMXsoAF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373881-69CE-485D-B2C4-DA6558333B91}">
  <a:tblStyle styleId="{85373881-69CE-485D-B2C4-DA6558333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3158787d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3158787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315878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31587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3158787d_2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3158787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2c3158787d_0_79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22c3158787d_0_79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g22c3158787d_0_79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22c3158787d_0_79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g22c3158787d_0_79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g22c3158787d_0_79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22c3158787d_0_79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g22c3158787d_0_79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g22c3158787d_0_79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g22c3158787d_0_79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g22c3158787d_0_7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c3158787d_0_838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2c3158787d_0_838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22c3158787d_0_838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g22c3158787d_0_8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c3158787d_0_8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c3158787d_0_8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g22c3158787d_0_8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g22c3158787d_0_8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2c3158787d_0_8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2c3158787d_0_8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3158787d_0_8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g22c3158787d_0_85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g22c3158787d_0_85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g22c3158787d_0_8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2c3158787d_0_8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2c3158787d_0_8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2c3158787d_0_804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22c3158787d_0_804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g22c3158787d_0_8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c3158787d_0_808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22c3158787d_0_80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g22c3158787d_0_808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22c3158787d_0_8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c3158787d_0_81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g22c3158787d_0_813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c3158787d_0_813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22c3158787d_0_8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c3158787d_0_81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g22c3158787d_0_8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c3158787d_0_82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g22c3158787d_0_82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22c3158787d_0_8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2c3158787d_0_825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g22c3158787d_0_8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158787d_0_82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g22c3158787d_0_82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22c3158787d_0_828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22c3158787d_0_828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g22c3158787d_0_82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2c3158787d_0_8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c3158787d_0_835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g22c3158787d_0_8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c3158787d_0_78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g22c3158787d_0_788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22c3158787d_0_7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HSE DataHack. Результаты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Ghost United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3158787d_2_28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Подход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368300" y="3184100"/>
            <a:ext cx="978000" cy="63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EDA</a:t>
            </a:r>
            <a:endParaRPr sz="1800"/>
          </a:p>
        </p:txBody>
      </p:sp>
      <p:sp>
        <p:nvSpPr>
          <p:cNvPr id="87" name="Google Shape;87;p2"/>
          <p:cNvSpPr/>
          <p:nvPr/>
        </p:nvSpPr>
        <p:spPr>
          <a:xfrm>
            <a:off x="1943100" y="3184100"/>
            <a:ext cx="1854300" cy="6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Препроцессинг</a:t>
            </a:r>
            <a:endParaRPr sz="1800"/>
          </a:p>
        </p:txBody>
      </p:sp>
      <p:cxnSp>
        <p:nvCxnSpPr>
          <p:cNvPr id="88" name="Google Shape;88;p2"/>
          <p:cNvCxnSpPr>
            <a:stCxn id="86" idx="3"/>
            <a:endCxn id="87" idx="1"/>
          </p:cNvCxnSpPr>
          <p:nvPr/>
        </p:nvCxnSpPr>
        <p:spPr>
          <a:xfrm>
            <a:off x="1346300" y="3501650"/>
            <a:ext cx="5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2"/>
          <p:cNvSpPr/>
          <p:nvPr/>
        </p:nvSpPr>
        <p:spPr>
          <a:xfrm>
            <a:off x="1409700" y="2276800"/>
            <a:ext cx="1371600" cy="635100"/>
          </a:xfrm>
          <a:prstGeom prst="wedgeRectCallout">
            <a:avLst>
              <a:gd fmla="val -30556" name="adj1"/>
              <a:gd fmla="val 9585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проблемы в данных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394200" y="1666550"/>
            <a:ext cx="5092800" cy="36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4394200" y="1259625"/>
            <a:ext cx="111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Обучение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2"/>
          <p:cNvCxnSpPr>
            <a:stCxn id="87" idx="3"/>
            <a:endCxn id="90" idx="1"/>
          </p:cNvCxnSpPr>
          <p:nvPr/>
        </p:nvCxnSpPr>
        <p:spPr>
          <a:xfrm>
            <a:off x="3797400" y="3501650"/>
            <a:ext cx="5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2"/>
          <p:cNvSpPr/>
          <p:nvPr/>
        </p:nvSpPr>
        <p:spPr>
          <a:xfrm>
            <a:off x="10287000" y="3184100"/>
            <a:ext cx="1511400" cy="63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Предсказание</a:t>
            </a:r>
            <a:endParaRPr/>
          </a:p>
        </p:txBody>
      </p:sp>
      <p:cxnSp>
        <p:nvCxnSpPr>
          <p:cNvPr id="94" name="Google Shape;94;p2"/>
          <p:cNvCxnSpPr>
            <a:stCxn id="90" idx="3"/>
            <a:endCxn id="93" idx="1"/>
          </p:cNvCxnSpPr>
          <p:nvPr/>
        </p:nvCxnSpPr>
        <p:spPr>
          <a:xfrm>
            <a:off x="9487000" y="3501650"/>
            <a:ext cx="8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2"/>
          <p:cNvSpPr/>
          <p:nvPr/>
        </p:nvSpPr>
        <p:spPr>
          <a:xfrm>
            <a:off x="4737100" y="2032000"/>
            <a:ext cx="2717700" cy="6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cointegrated/rubert-tiny</a:t>
            </a:r>
            <a:endParaRPr sz="1600"/>
          </a:p>
        </p:txBody>
      </p:sp>
      <p:sp>
        <p:nvSpPr>
          <p:cNvPr id="96" name="Google Shape;96;p2"/>
          <p:cNvSpPr/>
          <p:nvPr/>
        </p:nvSpPr>
        <p:spPr>
          <a:xfrm>
            <a:off x="4737100" y="3003600"/>
            <a:ext cx="2717700" cy="5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Tatyana/rubert-base-cased-sentiment-new</a:t>
            </a:r>
            <a:endParaRPr sz="1600"/>
          </a:p>
        </p:txBody>
      </p:sp>
      <p:sp>
        <p:nvSpPr>
          <p:cNvPr id="97" name="Google Shape;97;p2"/>
          <p:cNvSpPr/>
          <p:nvPr/>
        </p:nvSpPr>
        <p:spPr>
          <a:xfrm>
            <a:off x="4737100" y="3886200"/>
            <a:ext cx="2717700" cy="12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blanchefort/rubert-base-cased-sentiment-rusentiment</a:t>
            </a:r>
            <a:endParaRPr sz="1600"/>
          </a:p>
        </p:txBody>
      </p:sp>
      <p:sp>
        <p:nvSpPr>
          <p:cNvPr id="98" name="Google Shape;98;p2"/>
          <p:cNvSpPr/>
          <p:nvPr/>
        </p:nvSpPr>
        <p:spPr>
          <a:xfrm rot="5398955">
            <a:off x="6886815" y="3427708"/>
            <a:ext cx="1974300" cy="4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heads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293100" y="2365900"/>
            <a:ext cx="1117500" cy="5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‘categories’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293100" y="4419600"/>
            <a:ext cx="1117500" cy="5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‘sentiment’</a:t>
            </a:r>
            <a:endParaRPr/>
          </a:p>
        </p:txBody>
      </p:sp>
      <p:cxnSp>
        <p:nvCxnSpPr>
          <p:cNvPr id="101" name="Google Shape;101;p2"/>
          <p:cNvCxnSpPr>
            <a:stCxn id="98" idx="0"/>
            <a:endCxn id="99" idx="2"/>
          </p:cNvCxnSpPr>
          <p:nvPr/>
        </p:nvCxnSpPr>
        <p:spPr>
          <a:xfrm flipH="1" rot="10800000">
            <a:off x="8100315" y="2911858"/>
            <a:ext cx="7515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"/>
          <p:cNvCxnSpPr>
            <a:stCxn id="98" idx="0"/>
            <a:endCxn id="100" idx="0"/>
          </p:cNvCxnSpPr>
          <p:nvPr/>
        </p:nvCxnSpPr>
        <p:spPr>
          <a:xfrm>
            <a:off x="8100315" y="3654058"/>
            <a:ext cx="751500" cy="7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"/>
          <p:cNvSpPr/>
          <p:nvPr/>
        </p:nvSpPr>
        <p:spPr>
          <a:xfrm>
            <a:off x="7467600" y="2184400"/>
            <a:ext cx="103500" cy="278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30569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2800"/>
              <a:buChar char="●"/>
            </a:pPr>
            <a:r>
              <a:rPr b="1" lang="en-US">
                <a:solidFill>
                  <a:srgbClr val="4D5156"/>
                </a:solidFill>
              </a:rPr>
              <a:t>TfidfVectorizer</a:t>
            </a:r>
            <a:endParaRPr b="1">
              <a:solidFill>
                <a:srgbClr val="4D515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rgbClr val="4D5156"/>
              </a:buClr>
              <a:buSzPts val="2800"/>
              <a:buChar char="●"/>
            </a:pPr>
            <a:r>
              <a:rPr b="1" lang="en-US">
                <a:solidFill>
                  <a:srgbClr val="4D5156"/>
                </a:solidFill>
              </a:rPr>
              <a:t>PCA</a:t>
            </a:r>
            <a:endParaRPr b="1">
              <a:solidFill>
                <a:srgbClr val="4D5156"/>
              </a:solidFill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270" y="1027906"/>
            <a:ext cx="7505097" cy="554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109" y="448252"/>
            <a:ext cx="5444396" cy="28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1" y="3374626"/>
            <a:ext cx="5438486" cy="28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064" y="3429000"/>
            <a:ext cx="5334000" cy="277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8519501" y="1664750"/>
            <a:ext cx="1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302239" y="6204750"/>
            <a:ext cx="11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547877" y="6204750"/>
            <a:ext cx="11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524" y="1621631"/>
            <a:ext cx="5295900" cy="49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900" y="307173"/>
            <a:ext cx="3793576" cy="280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0" y="1448313"/>
            <a:ext cx="3742425" cy="273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8425" y="3707150"/>
            <a:ext cx="3742437" cy="27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316" y="1918136"/>
            <a:ext cx="8360349" cy="132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2729" r="0" t="0"/>
          <a:stretch/>
        </p:blipFill>
        <p:spPr>
          <a:xfrm>
            <a:off x="3374337" y="4187977"/>
            <a:ext cx="8597460" cy="140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838200" y="2396250"/>
            <a:ext cx="2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D5156"/>
                </a:solidFill>
                <a:latin typeface="Calibri"/>
                <a:ea typeface="Calibri"/>
                <a:cs typeface="Calibri"/>
                <a:sym typeface="Calibri"/>
              </a:rPr>
              <a:t>Дубликаты (&gt;60%)</a:t>
            </a:r>
            <a:endParaRPr b="1" sz="2000">
              <a:solidFill>
                <a:srgbClr val="4D5156"/>
              </a:solidFill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38200" y="4565514"/>
            <a:ext cx="199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D5156"/>
                </a:solidFill>
                <a:latin typeface="Calibri"/>
                <a:ea typeface="Calibri"/>
                <a:cs typeface="Calibri"/>
                <a:sym typeface="Calibri"/>
              </a:rPr>
              <a:t>Размечены по-разному</a:t>
            </a:r>
            <a:endParaRPr b="1" sz="2000">
              <a:solidFill>
                <a:srgbClr val="4D51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254000" y="2422525"/>
            <a:ext cx="51816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75000"/>
              <a:buChar char="●"/>
            </a:pPr>
            <a:r>
              <a:rPr b="1" lang="en-US">
                <a:solidFill>
                  <a:srgbClr val="4D5156"/>
                </a:solidFill>
              </a:rPr>
              <a:t>Столбец ‘sentiment’</a:t>
            </a:r>
            <a:endParaRPr b="1">
              <a:solidFill>
                <a:srgbClr val="4D515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D5156"/>
              </a:buClr>
              <a:buSzPct val="75000"/>
              <a:buChar char="●"/>
            </a:pPr>
            <a:r>
              <a:rPr b="1" lang="en-US">
                <a:solidFill>
                  <a:srgbClr val="4D5156"/>
                </a:solidFill>
              </a:rPr>
              <a:t>Столбец ‘category1’</a:t>
            </a:r>
            <a:endParaRPr b="1">
              <a:solidFill>
                <a:srgbClr val="4D515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D5156"/>
              </a:buClr>
              <a:buSzPct val="75000"/>
              <a:buChar char="●"/>
            </a:pPr>
            <a:r>
              <a:rPr b="1" lang="en-US">
                <a:solidFill>
                  <a:srgbClr val="4D5156"/>
                </a:solidFill>
              </a:rPr>
              <a:t>Столбец ‘category2’</a:t>
            </a:r>
            <a:endParaRPr b="1">
              <a:solidFill>
                <a:srgbClr val="4D5156"/>
              </a:solidFill>
            </a:endParaRPr>
          </a:p>
        </p:txBody>
      </p:sp>
      <p:sp>
        <p:nvSpPr>
          <p:cNvPr id="145" name="Google Shape;145;p7"/>
          <p:cNvSpPr txBox="1"/>
          <p:nvPr>
            <p:ph idx="2" type="body"/>
          </p:nvPr>
        </p:nvSpPr>
        <p:spPr>
          <a:xfrm>
            <a:off x="6654800" y="2422525"/>
            <a:ext cx="51816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en-US">
                <a:solidFill>
                  <a:srgbClr val="4D5156"/>
                </a:solidFill>
              </a:rPr>
              <a:t>По наиболее частому; ‘?’ -&gt; ‘+’ / ’-’ при равной частоте</a:t>
            </a:r>
            <a:endParaRPr b="1">
              <a:solidFill>
                <a:srgbClr val="4D515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en-US">
                <a:solidFill>
                  <a:srgbClr val="4D5156"/>
                </a:solidFill>
              </a:rPr>
              <a:t>По наиболее частому; </a:t>
            </a:r>
            <a:r>
              <a:rPr b="1" lang="en-US">
                <a:solidFill>
                  <a:srgbClr val="4D5156"/>
                </a:solidFill>
              </a:rPr>
              <a:t>‘?’ исключается</a:t>
            </a:r>
            <a:endParaRPr b="1">
              <a:solidFill>
                <a:srgbClr val="4D515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-US">
                <a:solidFill>
                  <a:srgbClr val="4D5156"/>
                </a:solidFill>
              </a:rPr>
              <a:t>-</a:t>
            </a:r>
            <a:endParaRPr>
              <a:solidFill>
                <a:srgbClr val="4D5156"/>
              </a:solidFill>
            </a:endParaRPr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EDA. Препроцессинг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5499100" y="3084475"/>
            <a:ext cx="876300" cy="1701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3158787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augmentation via translation</a:t>
            </a:r>
            <a:endParaRPr/>
          </a:p>
        </p:txBody>
      </p:sp>
      <p:sp>
        <p:nvSpPr>
          <p:cNvPr id="153" name="Google Shape;153;g22c3158787d_0_0"/>
          <p:cNvSpPr txBox="1"/>
          <p:nvPr>
            <p:ph idx="1" type="body"/>
          </p:nvPr>
        </p:nvSpPr>
        <p:spPr>
          <a:xfrm>
            <a:off x="259675" y="1825625"/>
            <a:ext cx="5181600" cy="488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Я со своей стороны все что нужно сделал.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Однако оказалось, что это совсем не так. В кредитной истории числятся просрочки, более того, вместо 6 900 руб.  суммы кредита стоит непонятная сумма в 17 600!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Согласна с предыдущими отзывами , это не банк, а развод какой то!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Что порадовало в Сбере - оперативность.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Очень сильно не приятно вот это вот все.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22c3158787d_0_0"/>
          <p:cNvSpPr txBox="1"/>
          <p:nvPr>
            <p:ph idx="2" type="body"/>
          </p:nvPr>
        </p:nvSpPr>
        <p:spPr>
          <a:xfrm>
            <a:off x="6726625" y="1825625"/>
            <a:ext cx="5181600" cy="488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Со своей стороны, я сделал все, что от меня требовалось.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Но оказывается, что это совсем не так, а кредитные истории показывают просрочки, и на самом деле вместо 6900 рублей сумма кредита стоит непостижимых 17600!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По предыдущим отзывам, это не банк, это развод!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Что радует в "Сбере", так это скорость.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 sz="16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Это действительно не красиво, вот и все.</a:t>
            </a:r>
            <a:endParaRPr b="1" sz="160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2c3158787d_0_0"/>
          <p:cNvSpPr/>
          <p:nvPr/>
        </p:nvSpPr>
        <p:spPr>
          <a:xfrm>
            <a:off x="5441275" y="2897475"/>
            <a:ext cx="1166025" cy="2037000"/>
          </a:xfrm>
          <a:custGeom>
            <a:rect b="b" l="l" r="r" t="t"/>
            <a:pathLst>
              <a:path extrusionOk="0" h="81480" w="46641">
                <a:moveTo>
                  <a:pt x="0" y="414"/>
                </a:moveTo>
                <a:lnTo>
                  <a:pt x="14340" y="40015"/>
                </a:lnTo>
                <a:lnTo>
                  <a:pt x="2634" y="81480"/>
                </a:lnTo>
                <a:lnTo>
                  <a:pt x="33371" y="81480"/>
                </a:lnTo>
                <a:lnTo>
                  <a:pt x="46641" y="39533"/>
                </a:lnTo>
                <a:lnTo>
                  <a:pt x="30736" y="0"/>
                </a:lnTo>
                <a:close/>
              </a:path>
            </a:pathLst>
          </a:cu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g22c3158787d_0_0"/>
          <p:cNvSpPr txBox="1"/>
          <p:nvPr/>
        </p:nvSpPr>
        <p:spPr>
          <a:xfrm>
            <a:off x="5608588" y="4199150"/>
            <a:ext cx="9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mBART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2c3158787d_0_0"/>
          <p:cNvSpPr txBox="1"/>
          <p:nvPr/>
        </p:nvSpPr>
        <p:spPr>
          <a:xfrm>
            <a:off x="5668850" y="3059550"/>
            <a:ext cx="81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OPUS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-MT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3158787d_2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id="163" name="Google Shape;163;g22c3158787d_2_34"/>
          <p:cNvPicPr preferRelativeResize="0"/>
          <p:nvPr/>
        </p:nvPicPr>
        <p:blipFill rotWithShape="1">
          <a:blip r:embed="rId3">
            <a:alphaModFix/>
          </a:blip>
          <a:srcRect b="5970" l="0" r="0" t="14746"/>
          <a:stretch/>
        </p:blipFill>
        <p:spPr>
          <a:xfrm>
            <a:off x="2184400" y="4078625"/>
            <a:ext cx="7594600" cy="1410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g22c3158787d_2_34"/>
          <p:cNvGraphicFramePr/>
          <p:nvPr/>
        </p:nvGraphicFramePr>
        <p:xfrm>
          <a:off x="838200" y="241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{85373881-69CE-485D-B2C4-DA6558333B91}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+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0.94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?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0.825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0.93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2023-04-09T08:50:20Z</dcterms:created>
  <dc:creator>Povarova Nataliya</dc:creator>
</cp:coreProperties>
</file>