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9"/>
  </p:notesMasterIdLst>
  <p:handoutMasterIdLst>
    <p:handoutMasterId r:id="rId30"/>
  </p:handoutMasterIdLst>
  <p:sldIdLst>
    <p:sldId id="256" r:id="rId5"/>
    <p:sldId id="265" r:id="rId6"/>
    <p:sldId id="276" r:id="rId7"/>
    <p:sldId id="277" r:id="rId8"/>
    <p:sldId id="294" r:id="rId9"/>
    <p:sldId id="279" r:id="rId10"/>
    <p:sldId id="295" r:id="rId11"/>
    <p:sldId id="280" r:id="rId12"/>
    <p:sldId id="272" r:id="rId13"/>
    <p:sldId id="281" r:id="rId14"/>
    <p:sldId id="282" r:id="rId15"/>
    <p:sldId id="296" r:id="rId16"/>
    <p:sldId id="283" r:id="rId17"/>
    <p:sldId id="284" r:id="rId18"/>
    <p:sldId id="285" r:id="rId19"/>
    <p:sldId id="286" r:id="rId20"/>
    <p:sldId id="297" r:id="rId21"/>
    <p:sldId id="287" r:id="rId22"/>
    <p:sldId id="288" r:id="rId23"/>
    <p:sldId id="289" r:id="rId24"/>
    <p:sldId id="290" r:id="rId25"/>
    <p:sldId id="298" r:id="rId26"/>
    <p:sldId id="292" r:id="rId27"/>
    <p:sldId id="293" r:id="rId28"/>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7B0FABC6-8912-41FA-B3DC-D688687B5966}">
          <p14:sldIdLst>
            <p14:sldId id="256"/>
            <p14:sldId id="265"/>
            <p14:sldId id="276"/>
            <p14:sldId id="277"/>
            <p14:sldId id="294"/>
            <p14:sldId id="279"/>
            <p14:sldId id="295"/>
            <p14:sldId id="280"/>
            <p14:sldId id="272"/>
            <p14:sldId id="281"/>
            <p14:sldId id="282"/>
            <p14:sldId id="296"/>
            <p14:sldId id="283"/>
            <p14:sldId id="284"/>
            <p14:sldId id="285"/>
            <p14:sldId id="286"/>
            <p14:sldId id="297"/>
            <p14:sldId id="287"/>
            <p14:sldId id="288"/>
            <p14:sldId id="289"/>
            <p14:sldId id="290"/>
            <p14:sldId id="298"/>
            <p14:sldId id="292"/>
            <p14:sldId id="293"/>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6" d="100"/>
          <a:sy n="116" d="100"/>
        </p:scale>
        <p:origin x="336" y="108"/>
      </p:cViewPr>
      <p:guideLst>
        <p:guide pos="3840"/>
        <p:guide orient="horz" pos="2160"/>
      </p:guideLst>
    </p:cSldViewPr>
  </p:slideViewPr>
  <p:notesTextViewPr>
    <p:cViewPr>
      <p:scale>
        <a:sx n="1" d="1"/>
        <a:sy n="1" d="1"/>
      </p:scale>
      <p:origin x="0" y="0"/>
    </p:cViewPr>
  </p:notesTextViewPr>
  <p:notesViewPr>
    <p:cSldViewPr showGuides="1">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6947F12A-A84C-4A14-B00A-35CCCDCBE045}" type="datetime1">
              <a:rPr lang="ru-RU" smtClean="0"/>
              <a:pPr algn="r" rtl="0"/>
              <a:t>18.05.2020</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ru-RU" smtClean="0"/>
              <a:pPr algn="r" rtl="0"/>
              <a:t>‹#›</a:t>
            </a:fld>
            <a:endParaRPr lang="ru-RU"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3089557B-9822-496C-AFB1-92504668F6D8}" type="datetime1">
              <a:rPr lang="ru-RU" smtClean="0"/>
              <a:pPr/>
              <a:t>18.05.2020</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полнитель заме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dirty="0" smtClean="0"/>
              <a:t>Образец текста</a:t>
            </a:r>
          </a:p>
          <a:p>
            <a:pPr lvl="1" rtl="0"/>
            <a:r>
              <a:rPr lang="ru-RU" dirty="0" smtClean="0"/>
              <a:t>Второй уровень</a:t>
            </a:r>
          </a:p>
          <a:p>
            <a:pPr lvl="2" rtl="0"/>
            <a:r>
              <a:rPr lang="ru-RU" dirty="0" smtClean="0"/>
              <a:t>Третий уровень</a:t>
            </a:r>
          </a:p>
          <a:p>
            <a:pPr lvl="3" rtl="0"/>
            <a:r>
              <a:rPr lang="ru-RU" dirty="0" smtClean="0"/>
              <a:t>Четвертый уровень</a:t>
            </a:r>
          </a:p>
          <a:p>
            <a:pPr lvl="4" rtl="0"/>
            <a:r>
              <a:rPr lang="ru-RU" dirty="0" smtClean="0"/>
              <a:t>Пятый уровень</a:t>
            </a:r>
            <a:endParaRPr lang="ru-RU" dirty="0"/>
          </a:p>
        </p:txBody>
      </p:sp>
      <p:sp>
        <p:nvSpPr>
          <p:cNvPr id="6" name="Заполнитель нижне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ru-RU" smtClean="0"/>
              <a:pPr/>
              <a:t>‹#›</a:t>
            </a:fld>
            <a:endParaRPr lang="ru-RU"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Прямоугольник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7" name="Прямоугольник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 name="Заголовок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ru-RU" smtClean="0"/>
              <a:t>Образец заголовка</a:t>
            </a:r>
            <a:endParaRPr lang="ru-RU" dirty="0"/>
          </a:p>
        </p:txBody>
      </p:sp>
      <p:sp>
        <p:nvSpPr>
          <p:cNvPr id="3" name="Подзаголовок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ru-RU" smtClean="0"/>
              <a:t>Образец подзаголовка</a:t>
            </a:r>
            <a:endParaRPr lang="ru-RU"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sp>
        <p:nvSpPr>
          <p:cNvPr id="3" name="Вертикальный текст 2"/>
          <p:cNvSpPr>
            <a:spLocks noGrp="1"/>
          </p:cNvSpPr>
          <p:nvPr>
            <p:ph type="body" orient="vert" idx="1"/>
          </p:nvPr>
        </p:nvSpPr>
        <p:spPr/>
        <p:txBody>
          <a:bodyPr vert="eaVert" rtlCol="0"/>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Дата 3"/>
          <p:cNvSpPr>
            <a:spLocks noGrp="1"/>
          </p:cNvSpPr>
          <p:nvPr>
            <p:ph type="dt" sz="half" idx="10"/>
          </p:nvPr>
        </p:nvSpPr>
        <p:spPr/>
        <p:txBody>
          <a:bodyPr rtlCol="0"/>
          <a:lstStyle>
            <a:lvl1pPr>
              <a:defRPr/>
            </a:lvl1pPr>
          </a:lstStyle>
          <a:p>
            <a:fld id="{2464C44B-2BBF-4BA1-A73D-D02BA9DD5A92}" type="datetime1">
              <a:rPr lang="ru-RU" smtClean="0"/>
              <a:pPr/>
              <a:t>18.05.2020</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457199"/>
            <a:ext cx="1943100" cy="5638801"/>
          </a:xfrm>
        </p:spPr>
        <p:txBody>
          <a:bodyPr vert="eaVert" rtlCol="0"/>
          <a:lstStyle>
            <a:lvl1pPr rtl="0">
              <a:defRPr/>
            </a:lvl1pPr>
          </a:lstStyle>
          <a:p>
            <a:pPr rtl="0"/>
            <a:r>
              <a:rPr lang="ru-RU" smtClean="0"/>
              <a:t>Образец заголовка</a:t>
            </a:r>
            <a:endParaRPr lang="ru-RU" dirty="0"/>
          </a:p>
        </p:txBody>
      </p:sp>
      <p:sp>
        <p:nvSpPr>
          <p:cNvPr id="3" name="Вертикальный текст 2"/>
          <p:cNvSpPr>
            <a:spLocks noGrp="1"/>
          </p:cNvSpPr>
          <p:nvPr>
            <p:ph type="body" orient="vert" idx="1"/>
          </p:nvPr>
        </p:nvSpPr>
        <p:spPr>
          <a:xfrm>
            <a:off x="1524000" y="457199"/>
            <a:ext cx="7048500" cy="5638801"/>
          </a:xfrm>
        </p:spPr>
        <p:txBody>
          <a:bodyPr vert="eaVert" rtlCol="0"/>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Дата 3"/>
          <p:cNvSpPr>
            <a:spLocks noGrp="1"/>
          </p:cNvSpPr>
          <p:nvPr>
            <p:ph type="dt" sz="half" idx="10"/>
          </p:nvPr>
        </p:nvSpPr>
        <p:spPr/>
        <p:txBody>
          <a:bodyPr rtlCol="0"/>
          <a:lstStyle>
            <a:lvl1pPr>
              <a:defRPr/>
            </a:lvl1pPr>
          </a:lstStyle>
          <a:p>
            <a:fld id="{E6A3F516-A09D-4456-9F4A-D955148FE47B}" type="datetime1">
              <a:rPr lang="ru-RU" smtClean="0"/>
              <a:pPr/>
              <a:t>18.05.2020</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sp>
        <p:nvSpPr>
          <p:cNvPr id="3" name="Объект 2"/>
          <p:cNvSpPr>
            <a:spLocks noGrp="1"/>
          </p:cNvSpPr>
          <p:nvPr>
            <p:ph idx="1"/>
          </p:nvPr>
        </p:nvSpPr>
        <p:spPr/>
        <p:txBody>
          <a:bodyPr rtlCol="0"/>
          <a:lstStyle>
            <a:lvl5pPr algn="l" rtl="0">
              <a:defRPr/>
            </a:lvl5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Дата 3"/>
          <p:cNvSpPr>
            <a:spLocks noGrp="1"/>
          </p:cNvSpPr>
          <p:nvPr>
            <p:ph type="dt" sz="half" idx="10"/>
          </p:nvPr>
        </p:nvSpPr>
        <p:spPr/>
        <p:txBody>
          <a:bodyPr rtlCol="0"/>
          <a:lstStyle>
            <a:lvl1pPr>
              <a:defRPr/>
            </a:lvl1pPr>
          </a:lstStyle>
          <a:p>
            <a:fld id="{136460D0-483D-41DF-921A-E915B182C4D8}" type="datetime1">
              <a:rPr lang="ru-RU" smtClean="0"/>
              <a:pPr/>
              <a:t>18.05.2020</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ru-RU" smtClean="0"/>
              <a:t>Образец заголовка</a:t>
            </a:r>
            <a:endParaRPr lang="ru-RU" dirty="0"/>
          </a:p>
        </p:txBody>
      </p:sp>
      <p:sp>
        <p:nvSpPr>
          <p:cNvPr id="3" name="Замещающий текст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ru-RU" smtClean="0"/>
              <a:t>Образец текста</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типа объектов">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sp>
        <p:nvSpPr>
          <p:cNvPr id="3" name="Объект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Объект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5" name="Дата 4"/>
          <p:cNvSpPr>
            <a:spLocks noGrp="1"/>
          </p:cNvSpPr>
          <p:nvPr>
            <p:ph type="dt" sz="half" idx="10"/>
          </p:nvPr>
        </p:nvSpPr>
        <p:spPr/>
        <p:txBody>
          <a:bodyPr rtlCol="0"/>
          <a:lstStyle>
            <a:lvl1pPr>
              <a:defRPr/>
            </a:lvl1pPr>
          </a:lstStyle>
          <a:p>
            <a:fld id="{FD7CFA94-EFCC-47FC-B7DD-4E24B24733B5}" type="datetime1">
              <a:rPr lang="ru-RU" smtClean="0"/>
              <a:pPr/>
              <a:t>18.05.2020</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lang="ru-RU" dirty="0"/>
          </a:p>
        </p:txBody>
      </p:sp>
      <p:sp>
        <p:nvSpPr>
          <p:cNvPr id="3" name="Текст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smtClean="0"/>
              <a:t>Образец текста</a:t>
            </a:r>
          </a:p>
        </p:txBody>
      </p:sp>
      <p:sp>
        <p:nvSpPr>
          <p:cNvPr id="4" name="Объект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5" name="Текст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smtClean="0"/>
              <a:t>Образец текста</a:t>
            </a:r>
          </a:p>
        </p:txBody>
      </p:sp>
      <p:sp>
        <p:nvSpPr>
          <p:cNvPr id="6" name="Объект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7" name="Дата 6"/>
          <p:cNvSpPr>
            <a:spLocks noGrp="1"/>
          </p:cNvSpPr>
          <p:nvPr>
            <p:ph type="dt" sz="half" idx="10"/>
          </p:nvPr>
        </p:nvSpPr>
        <p:spPr/>
        <p:txBody>
          <a:bodyPr rtlCol="0"/>
          <a:lstStyle>
            <a:lvl1pPr>
              <a:defRPr/>
            </a:lvl1pPr>
          </a:lstStyle>
          <a:p>
            <a:fld id="{481638CB-5695-4AA9-8097-67D2CBFE7CE7}" type="datetime1">
              <a:rPr lang="ru-RU" smtClean="0"/>
              <a:pPr/>
              <a:t>18.05.2020</a:t>
            </a:fld>
            <a:endParaRPr lang="ru-RU" dirty="0"/>
          </a:p>
        </p:txBody>
      </p:sp>
      <p:sp>
        <p:nvSpPr>
          <p:cNvPr id="8" name="Нижний колонтитул 7"/>
          <p:cNvSpPr>
            <a:spLocks noGrp="1"/>
          </p:cNvSpPr>
          <p:nvPr>
            <p:ph type="ftr" sz="quarter" idx="11"/>
          </p:nvPr>
        </p:nvSpPr>
        <p:spPr/>
        <p:txBody>
          <a:bodyPr rtlCol="0"/>
          <a:lstStyle/>
          <a:p>
            <a:pPr rtl="0"/>
            <a:endParaRPr lang="ru-RU" dirty="0"/>
          </a:p>
        </p:txBody>
      </p:sp>
      <p:sp>
        <p:nvSpPr>
          <p:cNvPr id="9" name="Номер слайда 8"/>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sp>
        <p:nvSpPr>
          <p:cNvPr id="3" name="Дата 2"/>
          <p:cNvSpPr>
            <a:spLocks noGrp="1"/>
          </p:cNvSpPr>
          <p:nvPr>
            <p:ph type="dt" sz="half" idx="10"/>
          </p:nvPr>
        </p:nvSpPr>
        <p:spPr/>
        <p:txBody>
          <a:bodyPr rtlCol="0"/>
          <a:lstStyle>
            <a:lvl1pPr>
              <a:defRPr/>
            </a:lvl1pPr>
          </a:lstStyle>
          <a:p>
            <a:fld id="{FA80E48A-252F-48D1-8AEC-7A986F5005E3}" type="datetime1">
              <a:rPr lang="ru-RU" smtClean="0"/>
              <a:pPr/>
              <a:t>18.05.2020</a:t>
            </a:fld>
            <a:endParaRPr lang="ru-RU" dirty="0"/>
          </a:p>
        </p:txBody>
      </p:sp>
      <p:sp>
        <p:nvSpPr>
          <p:cNvPr id="4" name="Нижний колонтитул 3"/>
          <p:cNvSpPr>
            <a:spLocks noGrp="1"/>
          </p:cNvSpPr>
          <p:nvPr>
            <p:ph type="ftr" sz="quarter" idx="11"/>
          </p:nvPr>
        </p:nvSpPr>
        <p:spPr/>
        <p:txBody>
          <a:bodyPr rtlCol="0"/>
          <a:lstStyle/>
          <a:p>
            <a:pPr rtl="0"/>
            <a:endParaRPr lang="ru-RU" dirty="0"/>
          </a:p>
        </p:txBody>
      </p:sp>
      <p:sp>
        <p:nvSpPr>
          <p:cNvPr id="5" name="Номер слайда 4"/>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lvl1pPr>
              <a:defRPr/>
            </a:lvl1pPr>
          </a:lstStyle>
          <a:p>
            <a:fld id="{4DED88E1-B763-4872-A95C-D1643011B528}" type="datetime1">
              <a:rPr lang="ru-RU" smtClean="0"/>
              <a:pPr/>
              <a:t>18.05.2020</a:t>
            </a:fld>
            <a:endParaRPr lang="ru-RU" dirty="0"/>
          </a:p>
        </p:txBody>
      </p:sp>
      <p:sp>
        <p:nvSpPr>
          <p:cNvPr id="3" name="Нижний колонтитул 2"/>
          <p:cNvSpPr>
            <a:spLocks noGrp="1"/>
          </p:cNvSpPr>
          <p:nvPr>
            <p:ph type="ftr" sz="quarter" idx="11"/>
          </p:nvPr>
        </p:nvSpPr>
        <p:spPr/>
        <p:txBody>
          <a:bodyPr rtlCol="0"/>
          <a:lstStyle/>
          <a:p>
            <a:pPr rtl="0"/>
            <a:endParaRPr lang="ru-RU" dirty="0"/>
          </a:p>
        </p:txBody>
      </p:sp>
      <p:sp>
        <p:nvSpPr>
          <p:cNvPr id="4" name="Номер слайда 3"/>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ru-RU" smtClean="0"/>
              <a:t>Образец заголовка</a:t>
            </a:r>
            <a:endParaRPr lang="ru-RU" dirty="0"/>
          </a:p>
        </p:txBody>
      </p:sp>
      <p:sp>
        <p:nvSpPr>
          <p:cNvPr id="3" name="Объект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Текст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ru-RU" smtClean="0"/>
              <a:t>Образец текста</a:t>
            </a:r>
          </a:p>
        </p:txBody>
      </p:sp>
      <p:sp>
        <p:nvSpPr>
          <p:cNvPr id="5" name="Дата 4"/>
          <p:cNvSpPr>
            <a:spLocks noGrp="1"/>
          </p:cNvSpPr>
          <p:nvPr>
            <p:ph type="dt" sz="half" idx="10"/>
          </p:nvPr>
        </p:nvSpPr>
        <p:spPr/>
        <p:txBody>
          <a:bodyPr rtlCol="0"/>
          <a:lstStyle>
            <a:lvl1pPr>
              <a:defRPr/>
            </a:lvl1pPr>
          </a:lstStyle>
          <a:p>
            <a:fld id="{C57E0EC7-2776-4AD9-84CE-3F9E782741C2}" type="datetime1">
              <a:rPr lang="ru-RU" smtClean="0"/>
              <a:pPr/>
              <a:t>18.05.2020</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Прямоугольник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600" dirty="0"/>
          </a:p>
        </p:txBody>
      </p:sp>
      <p:sp>
        <p:nvSpPr>
          <p:cNvPr id="2" name="Заголовок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ru-RU" smtClean="0"/>
              <a:t>Образец заголовка</a:t>
            </a:r>
            <a:endParaRPr lang="ru-RU" dirty="0"/>
          </a:p>
        </p:txBody>
      </p:sp>
      <p:sp>
        <p:nvSpPr>
          <p:cNvPr id="3" name="Рисунок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ru-RU" smtClean="0"/>
              <a:t>Вставка рисунка</a:t>
            </a:r>
            <a:endParaRPr lang="ru-RU" dirty="0"/>
          </a:p>
        </p:txBody>
      </p:sp>
      <p:sp>
        <p:nvSpPr>
          <p:cNvPr id="4" name="Текст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ru-RU" smtClean="0"/>
              <a:t>Образец текста</a:t>
            </a:r>
          </a:p>
        </p:txBody>
      </p:sp>
      <p:sp>
        <p:nvSpPr>
          <p:cNvPr id="5" name="Дата 4"/>
          <p:cNvSpPr>
            <a:spLocks noGrp="1"/>
          </p:cNvSpPr>
          <p:nvPr>
            <p:ph type="dt" sz="half" idx="10"/>
          </p:nvPr>
        </p:nvSpPr>
        <p:spPr/>
        <p:txBody>
          <a:bodyPr rtlCol="0"/>
          <a:lstStyle>
            <a:lvl1pPr>
              <a:defRPr/>
            </a:lvl1pPr>
          </a:lstStyle>
          <a:p>
            <a:fld id="{5FAF969C-653B-47D5-B5E2-94CF67614AE9}" type="datetime1">
              <a:rPr lang="ru-RU" smtClean="0"/>
              <a:pPr/>
              <a:t>18.05.2020</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заголовка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ru-RU" dirty="0" smtClean="0"/>
              <a:t>Образец заголовка</a:t>
            </a:r>
            <a:endParaRPr lang="ru-RU" dirty="0"/>
          </a:p>
        </p:txBody>
      </p:sp>
      <p:sp>
        <p:nvSpPr>
          <p:cNvPr id="3" name="Замещающий текст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ru-RU" dirty="0" smtClean="0"/>
              <a:t>Образец текста</a:t>
            </a:r>
          </a:p>
          <a:p>
            <a:pPr lvl="1" rtl="0"/>
            <a:r>
              <a:rPr lang="ru-RU" dirty="0" smtClean="0"/>
              <a:t>Второй уровень</a:t>
            </a:r>
          </a:p>
          <a:p>
            <a:pPr lvl="2" rtl="0"/>
            <a:r>
              <a:rPr lang="ru-RU" dirty="0" smtClean="0"/>
              <a:t>Третий уровень</a:t>
            </a:r>
          </a:p>
          <a:p>
            <a:pPr lvl="3" rtl="0"/>
            <a:r>
              <a:rPr lang="ru-RU" dirty="0" smtClean="0"/>
              <a:t>Четвертый уровень</a:t>
            </a:r>
          </a:p>
          <a:p>
            <a:pPr lvl="4" rtl="0"/>
            <a:r>
              <a:rPr lang="ru-RU" dirty="0" smtClean="0"/>
              <a:t>Пятый уровень</a:t>
            </a:r>
            <a:endParaRPr lang="ru-RU" dirty="0"/>
          </a:p>
        </p:txBody>
      </p:sp>
      <p:sp>
        <p:nvSpPr>
          <p:cNvPr id="4" name="Дата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F8CDDE5-FCFD-48E4-8C63-D89CA08A7A47}" type="datetime1">
              <a:rPr lang="ru-RU" smtClean="0"/>
              <a:pPr/>
              <a:t>18.05.2020</a:t>
            </a:fld>
            <a:endParaRPr lang="ru-RU" dirty="0"/>
          </a:p>
        </p:txBody>
      </p:sp>
      <p:sp>
        <p:nvSpPr>
          <p:cNvPr id="5" name="Нижний колонтитул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ru-RU" dirty="0"/>
          </a:p>
        </p:txBody>
      </p:sp>
      <p:sp>
        <p:nvSpPr>
          <p:cNvPr id="6" name="Номер слайда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ru-RU" smtClean="0"/>
              <a:pPr/>
              <a:t>‹#›</a:t>
            </a:fld>
            <a:endParaRPr lang="ru-RU"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lstStyle/>
          <a:p>
            <a:r>
              <a:rPr lang="ru-RU" dirty="0"/>
              <a:t>Модели жизненного цикла ПО </a:t>
            </a:r>
          </a:p>
        </p:txBody>
      </p:sp>
      <p:sp>
        <p:nvSpPr>
          <p:cNvPr id="3" name="Подзаголовок 2"/>
          <p:cNvSpPr>
            <a:spLocks noGrp="1"/>
          </p:cNvSpPr>
          <p:nvPr>
            <p:ph type="subTitle" idx="1"/>
          </p:nvPr>
        </p:nvSpPr>
        <p:spPr/>
        <p:txBody>
          <a:bodyPr rtlCol="0"/>
          <a:lstStyle/>
          <a:p>
            <a:r>
              <a:rPr lang="ru-RU" dirty="0"/>
              <a:t>Автор: Шапран Кирилл</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5400" y="47520"/>
            <a:ext cx="9144000" cy="1143000"/>
          </a:xfrm>
        </p:spPr>
        <p:txBody>
          <a:bodyPr/>
          <a:lstStyle/>
          <a:p>
            <a:r>
              <a:rPr lang="ru-RU" b="1" dirty="0"/>
              <a:t>Итеративная модель</a:t>
            </a:r>
            <a:endParaRPr lang="ru-RU" dirty="0"/>
          </a:p>
        </p:txBody>
      </p:sp>
      <p:sp>
        <p:nvSpPr>
          <p:cNvPr id="3" name="Прямоугольник 2"/>
          <p:cNvSpPr/>
          <p:nvPr/>
        </p:nvSpPr>
        <p:spPr>
          <a:xfrm>
            <a:off x="702028" y="1844824"/>
            <a:ext cx="11521280" cy="4339650"/>
          </a:xfrm>
          <a:prstGeom prst="rect">
            <a:avLst/>
          </a:prstGeom>
        </p:spPr>
        <p:txBody>
          <a:bodyPr wrap="square">
            <a:spAutoFit/>
          </a:bodyPr>
          <a:lstStyle/>
          <a:p>
            <a:r>
              <a:rPr lang="ru-RU" sz="2400" dirty="0"/>
              <a:t>Преимущества итеративного подхода:</a:t>
            </a:r>
          </a:p>
          <a:p>
            <a:endParaRPr lang="ru-RU" dirty="0"/>
          </a:p>
          <a:p>
            <a:r>
              <a:rPr lang="ru-RU" dirty="0" smtClean="0"/>
              <a:t>-снижение </a:t>
            </a:r>
            <a:r>
              <a:rPr lang="ru-RU" dirty="0"/>
              <a:t>воздействия серьёзных рисков на ранних стадиях проекта, что ведет к минимизации затрат на их устранение;</a:t>
            </a:r>
          </a:p>
          <a:p>
            <a:endParaRPr lang="ru-RU" dirty="0" smtClean="0"/>
          </a:p>
          <a:p>
            <a:r>
              <a:rPr lang="ru-RU" dirty="0" smtClean="0"/>
              <a:t>-организация </a:t>
            </a:r>
            <a:r>
              <a:rPr lang="ru-RU" dirty="0"/>
              <a:t>эффективной обратной связи проектной команды с потребителем (а также заказчиками, </a:t>
            </a:r>
            <a:r>
              <a:rPr lang="ru-RU" dirty="0" err="1"/>
              <a:t>стейкхолдерами</a:t>
            </a:r>
            <a:r>
              <a:rPr lang="ru-RU" dirty="0"/>
              <a:t>) и создание продукта, реально отвечающего его потребностям;</a:t>
            </a:r>
          </a:p>
          <a:p>
            <a:endParaRPr lang="ru-RU" dirty="0" smtClean="0"/>
          </a:p>
          <a:p>
            <a:r>
              <a:rPr lang="ru-RU" dirty="0"/>
              <a:t>-</a:t>
            </a:r>
            <a:r>
              <a:rPr lang="ru-RU" dirty="0" smtClean="0"/>
              <a:t>акцент </a:t>
            </a:r>
            <a:r>
              <a:rPr lang="ru-RU" dirty="0"/>
              <a:t>усилий на наиболее важные и критичные направления проекта;</a:t>
            </a:r>
          </a:p>
          <a:p>
            <a:endParaRPr lang="ru-RU" dirty="0" smtClean="0"/>
          </a:p>
          <a:p>
            <a:r>
              <a:rPr lang="ru-RU" dirty="0"/>
              <a:t>-</a:t>
            </a:r>
            <a:r>
              <a:rPr lang="ru-RU" dirty="0" smtClean="0"/>
              <a:t>непрерывное </a:t>
            </a:r>
            <a:r>
              <a:rPr lang="ru-RU" dirty="0"/>
              <a:t>итеративное тестирование, позволяющее оценить успешность всего проекта в целом;</a:t>
            </a:r>
          </a:p>
          <a:p>
            <a:r>
              <a:rPr lang="ru-RU" dirty="0"/>
              <a:t>раннее обнаружение конфликтов между требованиями, моделями и реализацией проекта;</a:t>
            </a:r>
          </a:p>
          <a:p>
            <a:r>
              <a:rPr lang="ru-RU" dirty="0"/>
              <a:t>более равномерная загрузка участников проекта;</a:t>
            </a:r>
          </a:p>
          <a:p>
            <a:endParaRPr lang="ru-RU" dirty="0" smtClean="0"/>
          </a:p>
          <a:p>
            <a:r>
              <a:rPr lang="ru-RU" dirty="0"/>
              <a:t>-</a:t>
            </a:r>
            <a:r>
              <a:rPr lang="ru-RU" dirty="0" smtClean="0"/>
              <a:t>эффективное </a:t>
            </a:r>
            <a:r>
              <a:rPr lang="ru-RU" dirty="0"/>
              <a:t>использование накопленного опыта</a:t>
            </a:r>
            <a:r>
              <a:rPr lang="ru-RU" dirty="0" smtClean="0"/>
              <a:t>;</a:t>
            </a:r>
            <a:endParaRPr lang="ru-RU" dirty="0"/>
          </a:p>
        </p:txBody>
      </p:sp>
    </p:spTree>
    <p:extLst>
      <p:ext uri="{BB962C8B-B14F-4D97-AF65-F5344CB8AC3E}">
        <p14:creationId xmlns:p14="http://schemas.microsoft.com/office/powerpoint/2010/main" val="3734042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1384" y="116632"/>
            <a:ext cx="9144000" cy="1143000"/>
          </a:xfrm>
        </p:spPr>
        <p:txBody>
          <a:bodyPr/>
          <a:lstStyle/>
          <a:p>
            <a:r>
              <a:rPr lang="ru-RU" b="1" dirty="0"/>
              <a:t>Итеративная модель</a:t>
            </a:r>
            <a:endParaRPr lang="ru-RU" dirty="0"/>
          </a:p>
        </p:txBody>
      </p:sp>
      <p:sp>
        <p:nvSpPr>
          <p:cNvPr id="3" name="Прямоугольник 2"/>
          <p:cNvSpPr/>
          <p:nvPr/>
        </p:nvSpPr>
        <p:spPr>
          <a:xfrm>
            <a:off x="534252" y="1844824"/>
            <a:ext cx="11881320" cy="3508653"/>
          </a:xfrm>
          <a:prstGeom prst="rect">
            <a:avLst/>
          </a:prstGeom>
        </p:spPr>
        <p:txBody>
          <a:bodyPr wrap="square">
            <a:spAutoFit/>
          </a:bodyPr>
          <a:lstStyle/>
          <a:p>
            <a:r>
              <a:rPr lang="ru-RU" sz="2400" dirty="0"/>
              <a:t>Преимущества итеративного подхода:</a:t>
            </a:r>
          </a:p>
          <a:p>
            <a:endParaRPr lang="ru-RU" dirty="0" smtClean="0"/>
          </a:p>
          <a:p>
            <a:r>
              <a:rPr lang="ru-RU" dirty="0"/>
              <a:t>-непрерывное итеративное тестирование, позволяющее оценить успешность всего проекта в целом;</a:t>
            </a:r>
          </a:p>
          <a:p>
            <a:r>
              <a:rPr lang="ru-RU" dirty="0"/>
              <a:t>раннее обнаружение конфликтов между требованиями, моделями и реализацией проекта;</a:t>
            </a:r>
          </a:p>
          <a:p>
            <a:r>
              <a:rPr lang="ru-RU" dirty="0"/>
              <a:t>более равномерная загрузка участников проекта;</a:t>
            </a:r>
          </a:p>
          <a:p>
            <a:endParaRPr lang="ru-RU" dirty="0"/>
          </a:p>
          <a:p>
            <a:r>
              <a:rPr lang="ru-RU" dirty="0"/>
              <a:t>-эффективное использование накопленного опыта;</a:t>
            </a:r>
          </a:p>
          <a:p>
            <a:endParaRPr lang="ru-RU" dirty="0" smtClean="0"/>
          </a:p>
          <a:p>
            <a:r>
              <a:rPr lang="ru-RU" dirty="0"/>
              <a:t>-</a:t>
            </a:r>
            <a:r>
              <a:rPr lang="ru-RU" dirty="0" smtClean="0"/>
              <a:t>реальная </a:t>
            </a:r>
            <a:r>
              <a:rPr lang="ru-RU" dirty="0"/>
              <a:t>оценка текущего состояния проекта и, как следствие, большая уверенность заказчиков и непосредственных участников в его успешном завершении.</a:t>
            </a:r>
          </a:p>
          <a:p>
            <a:endParaRPr lang="ru-RU" dirty="0" smtClean="0"/>
          </a:p>
          <a:p>
            <a:r>
              <a:rPr lang="ru-RU" dirty="0"/>
              <a:t>-</a:t>
            </a:r>
            <a:r>
              <a:rPr lang="ru-RU" dirty="0" smtClean="0"/>
              <a:t>затраты </a:t>
            </a:r>
            <a:r>
              <a:rPr lang="ru-RU" dirty="0"/>
              <a:t>распределяются по всему проекту, а не группируются в его </a:t>
            </a:r>
            <a:r>
              <a:rPr lang="ru-RU" dirty="0" smtClean="0"/>
              <a:t>конце.</a:t>
            </a:r>
            <a:endParaRPr lang="ru-RU" dirty="0"/>
          </a:p>
        </p:txBody>
      </p:sp>
    </p:spTree>
    <p:extLst>
      <p:ext uri="{BB962C8B-B14F-4D97-AF65-F5344CB8AC3E}">
        <p14:creationId xmlns:p14="http://schemas.microsoft.com/office/powerpoint/2010/main" val="86720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3432" y="188640"/>
            <a:ext cx="9144000" cy="1143000"/>
          </a:xfrm>
        </p:spPr>
        <p:txBody>
          <a:bodyPr/>
          <a:lstStyle/>
          <a:p>
            <a:r>
              <a:rPr lang="ru-RU" b="1" dirty="0"/>
              <a:t>Итеративная модель</a:t>
            </a:r>
            <a:endParaRPr lang="ru-RU" dirty="0"/>
          </a:p>
        </p:txBody>
      </p:sp>
      <p:sp>
        <p:nvSpPr>
          <p:cNvPr id="3" name="Прямоугольник 2"/>
          <p:cNvSpPr/>
          <p:nvPr/>
        </p:nvSpPr>
        <p:spPr>
          <a:xfrm>
            <a:off x="983432" y="1700808"/>
            <a:ext cx="9577064" cy="4001095"/>
          </a:xfrm>
          <a:prstGeom prst="rect">
            <a:avLst/>
          </a:prstGeom>
        </p:spPr>
        <p:txBody>
          <a:bodyPr wrap="square">
            <a:spAutoFit/>
          </a:bodyPr>
          <a:lstStyle/>
          <a:p>
            <a:r>
              <a:rPr lang="ru-RU" sz="2000" dirty="0"/>
              <a:t>Плюсы и минусы </a:t>
            </a:r>
            <a:r>
              <a:rPr lang="ru-RU" sz="2000" dirty="0" smtClean="0"/>
              <a:t>итеративной модели:</a:t>
            </a:r>
          </a:p>
          <a:p>
            <a:endParaRPr lang="ru-RU" dirty="0"/>
          </a:p>
          <a:p>
            <a:r>
              <a:rPr lang="ru-RU" dirty="0"/>
              <a:t>+ раннее создание работающего ПО;</a:t>
            </a:r>
          </a:p>
          <a:p>
            <a:r>
              <a:rPr lang="ru-RU" dirty="0"/>
              <a:t>+ гибкость – готовность к изменению требований на любом этапе разработки;</a:t>
            </a:r>
          </a:p>
          <a:p>
            <a:r>
              <a:rPr lang="ru-RU" dirty="0"/>
              <a:t>+ каждая итерация – маленький этап, для которого тестирование и анализ рисков обеспечить проще, чем для всего жизненного цикла продукта.</a:t>
            </a:r>
          </a:p>
          <a:p>
            <a:endParaRPr lang="ru-RU" dirty="0"/>
          </a:p>
          <a:p>
            <a:r>
              <a:rPr lang="ru-RU" dirty="0"/>
              <a:t>— каждая фаза – самостоятельна, отдельные итерации не накладываются;</a:t>
            </a:r>
          </a:p>
          <a:p>
            <a:r>
              <a:rPr lang="ru-RU" dirty="0"/>
              <a:t>— могут возникнуть проблемы с реализацией общей архитектуры системы, поскольку не все требования известны к началу проектирования.</a:t>
            </a:r>
          </a:p>
          <a:p>
            <a:r>
              <a:rPr lang="ru-RU" dirty="0"/>
              <a:t>Когда использовать итеративную модель:</a:t>
            </a:r>
          </a:p>
          <a:p>
            <a:r>
              <a:rPr lang="ru-RU" dirty="0"/>
              <a:t>– для крупных проектов;</a:t>
            </a:r>
          </a:p>
          <a:p>
            <a:r>
              <a:rPr lang="ru-RU" dirty="0"/>
              <a:t>– когда известны, по крайней мере, ключевые требования;</a:t>
            </a:r>
          </a:p>
          <a:p>
            <a:r>
              <a:rPr lang="ru-RU" dirty="0"/>
              <a:t>– когда требования к проекту могут меняться в процессе разработки.</a:t>
            </a:r>
          </a:p>
        </p:txBody>
      </p:sp>
    </p:spTree>
    <p:extLst>
      <p:ext uri="{BB962C8B-B14F-4D97-AF65-F5344CB8AC3E}">
        <p14:creationId xmlns:p14="http://schemas.microsoft.com/office/powerpoint/2010/main" val="958514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7408" y="116632"/>
            <a:ext cx="9144000" cy="1143000"/>
          </a:xfrm>
        </p:spPr>
        <p:txBody>
          <a:bodyPr/>
          <a:lstStyle/>
          <a:p>
            <a:r>
              <a:rPr lang="ru-RU" b="1" dirty="0"/>
              <a:t>Спиральная модель</a:t>
            </a:r>
            <a:endParaRPr lang="ru-RU" dirty="0"/>
          </a:p>
        </p:txBody>
      </p:sp>
      <p:sp>
        <p:nvSpPr>
          <p:cNvPr id="3" name="Прямоугольник 2"/>
          <p:cNvSpPr/>
          <p:nvPr/>
        </p:nvSpPr>
        <p:spPr>
          <a:xfrm>
            <a:off x="759078" y="2492896"/>
            <a:ext cx="10881763" cy="1477328"/>
          </a:xfrm>
          <a:prstGeom prst="rect">
            <a:avLst/>
          </a:prstGeom>
        </p:spPr>
        <p:txBody>
          <a:bodyPr wrap="square">
            <a:spAutoFit/>
          </a:bodyPr>
          <a:lstStyle/>
          <a:p>
            <a:r>
              <a:rPr lang="ru-RU" b="1" dirty="0" err="1"/>
              <a:t>Спира́льная</a:t>
            </a:r>
            <a:r>
              <a:rPr lang="ru-RU" b="1" dirty="0"/>
              <a:t> модель</a:t>
            </a:r>
            <a:r>
              <a:rPr lang="ru-RU" dirty="0"/>
              <a:t>, предложенная Барри Боэмом в 1986 году, стала существенным прорывом в понимании природы разработки ПО. Она представляет собой процесс разработки программного обеспечения, сочетающий в себе как итеративность, так и </a:t>
            </a:r>
            <a:r>
              <a:rPr lang="ru-RU" dirty="0" err="1"/>
              <a:t>этапность</a:t>
            </a:r>
            <a:r>
              <a:rPr lang="ru-RU" dirty="0"/>
              <a:t>.</a:t>
            </a:r>
          </a:p>
          <a:p>
            <a:r>
              <a:rPr lang="ru-RU" dirty="0"/>
              <a:t>Отличительной особенностью этой модели является специальное внимание рискам, влияющим на организацию жизненного цикла. </a:t>
            </a:r>
          </a:p>
        </p:txBody>
      </p:sp>
    </p:spTree>
    <p:extLst>
      <p:ext uri="{BB962C8B-B14F-4D97-AF65-F5344CB8AC3E}">
        <p14:creationId xmlns:p14="http://schemas.microsoft.com/office/powerpoint/2010/main" val="3983327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2000">
              <a:schemeClr val="bg1"/>
            </a:gs>
            <a:gs pos="84000">
              <a:schemeClr val="tx1"/>
            </a:gs>
            <a:gs pos="34000">
              <a:schemeClr val="tx1"/>
            </a:gs>
            <a:gs pos="100000">
              <a:schemeClr val="bg1"/>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3432" y="116632"/>
            <a:ext cx="9144000" cy="1143000"/>
          </a:xfrm>
        </p:spPr>
        <p:txBody>
          <a:bodyPr/>
          <a:lstStyle/>
          <a:p>
            <a:r>
              <a:rPr lang="ru-RU" b="1" dirty="0"/>
              <a:t>Спиральная модель</a:t>
            </a:r>
            <a:endParaRPr lang="ru-RU" dirty="0"/>
          </a:p>
        </p:txBody>
      </p:sp>
      <p:pic>
        <p:nvPicPr>
          <p:cNvPr id="3" name="Объект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4893" y="1905000"/>
            <a:ext cx="5119040" cy="4267200"/>
          </a:xfrm>
          <a:prstGeom prst="rect">
            <a:avLst/>
          </a:prstGeom>
        </p:spPr>
      </p:pic>
    </p:spTree>
    <p:extLst>
      <p:ext uri="{BB962C8B-B14F-4D97-AF65-F5344CB8AC3E}">
        <p14:creationId xmlns:p14="http://schemas.microsoft.com/office/powerpoint/2010/main" val="42883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5400" y="116632"/>
            <a:ext cx="9144000" cy="1143000"/>
          </a:xfrm>
        </p:spPr>
        <p:txBody>
          <a:bodyPr/>
          <a:lstStyle/>
          <a:p>
            <a:r>
              <a:rPr lang="ru-RU" b="1" dirty="0"/>
              <a:t>Спиральная модель</a:t>
            </a:r>
            <a:endParaRPr lang="ru-RU" dirty="0"/>
          </a:p>
        </p:txBody>
      </p:sp>
      <p:sp>
        <p:nvSpPr>
          <p:cNvPr id="3" name="Прямоугольник 2"/>
          <p:cNvSpPr/>
          <p:nvPr/>
        </p:nvSpPr>
        <p:spPr>
          <a:xfrm>
            <a:off x="721998" y="1259632"/>
            <a:ext cx="11113699" cy="769441"/>
          </a:xfrm>
          <a:prstGeom prst="rect">
            <a:avLst/>
          </a:prstGeom>
        </p:spPr>
        <p:txBody>
          <a:bodyPr wrap="square">
            <a:spAutoFit/>
          </a:bodyPr>
          <a:lstStyle/>
          <a:p>
            <a:endParaRPr lang="ru-RU" sz="2400" dirty="0" smtClean="0"/>
          </a:p>
          <a:p>
            <a:r>
              <a:rPr lang="ru-RU" sz="2000" dirty="0" smtClean="0"/>
              <a:t>Боэм </a:t>
            </a:r>
            <a:r>
              <a:rPr lang="ru-RU" sz="2000" dirty="0"/>
              <a:t>формулирует десять наиболее распространённых (по приоритетам) рисков:</a:t>
            </a:r>
          </a:p>
        </p:txBody>
      </p:sp>
      <p:sp>
        <p:nvSpPr>
          <p:cNvPr id="4" name="Прямоугольник 3"/>
          <p:cNvSpPr/>
          <p:nvPr/>
        </p:nvSpPr>
        <p:spPr>
          <a:xfrm>
            <a:off x="721998" y="2852936"/>
            <a:ext cx="11185708" cy="2585323"/>
          </a:xfrm>
          <a:prstGeom prst="rect">
            <a:avLst/>
          </a:prstGeom>
        </p:spPr>
        <p:txBody>
          <a:bodyPr wrap="square">
            <a:spAutoFit/>
          </a:bodyPr>
          <a:lstStyle/>
          <a:p>
            <a:r>
              <a:rPr lang="ru-RU" dirty="0" smtClean="0"/>
              <a:t>-Дефицит специалистов;</a:t>
            </a:r>
          </a:p>
          <a:p>
            <a:endParaRPr lang="ru-RU" dirty="0"/>
          </a:p>
          <a:p>
            <a:r>
              <a:rPr lang="ru-RU" dirty="0" smtClean="0"/>
              <a:t>-Нереалистичные </a:t>
            </a:r>
            <a:r>
              <a:rPr lang="ru-RU" dirty="0"/>
              <a:t>сроки и </a:t>
            </a:r>
            <a:r>
              <a:rPr lang="ru-RU" dirty="0" smtClean="0"/>
              <a:t>бюджет;</a:t>
            </a:r>
            <a:endParaRPr lang="ru-RU" dirty="0"/>
          </a:p>
          <a:p>
            <a:endParaRPr lang="ru-RU" dirty="0" smtClean="0"/>
          </a:p>
          <a:p>
            <a:r>
              <a:rPr lang="ru-RU" dirty="0"/>
              <a:t>-</a:t>
            </a:r>
            <a:r>
              <a:rPr lang="ru-RU" dirty="0" smtClean="0"/>
              <a:t>Реализация </a:t>
            </a:r>
            <a:r>
              <a:rPr lang="ru-RU" dirty="0"/>
              <a:t>несоответствующей </a:t>
            </a:r>
            <a:r>
              <a:rPr lang="ru-RU" dirty="0" smtClean="0"/>
              <a:t>функциональности;</a:t>
            </a:r>
            <a:endParaRPr lang="ru-RU" dirty="0"/>
          </a:p>
          <a:p>
            <a:endParaRPr lang="ru-RU" dirty="0" smtClean="0"/>
          </a:p>
          <a:p>
            <a:r>
              <a:rPr lang="ru-RU" dirty="0"/>
              <a:t>-</a:t>
            </a:r>
            <a:r>
              <a:rPr lang="ru-RU" dirty="0" smtClean="0"/>
              <a:t>Разработка </a:t>
            </a:r>
            <a:r>
              <a:rPr lang="ru-RU" dirty="0"/>
              <a:t>неправильного пользовательского </a:t>
            </a:r>
            <a:r>
              <a:rPr lang="ru-RU" dirty="0" smtClean="0"/>
              <a:t>интерфейса;</a:t>
            </a:r>
            <a:endParaRPr lang="ru-RU" dirty="0"/>
          </a:p>
          <a:p>
            <a:endParaRPr lang="ru-RU" dirty="0" smtClean="0"/>
          </a:p>
          <a:p>
            <a:r>
              <a:rPr lang="ru-RU" dirty="0"/>
              <a:t>-</a:t>
            </a:r>
            <a:r>
              <a:rPr lang="ru-RU" dirty="0" smtClean="0"/>
              <a:t>«</a:t>
            </a:r>
            <a:r>
              <a:rPr lang="ru-RU" dirty="0"/>
              <a:t>Золотая сервировка», </a:t>
            </a:r>
            <a:r>
              <a:rPr lang="ru-RU" dirty="0" err="1"/>
              <a:t>перфекционизм</a:t>
            </a:r>
            <a:r>
              <a:rPr lang="ru-RU" dirty="0"/>
              <a:t>, ненужная оптимизация и оттачивание </a:t>
            </a:r>
            <a:r>
              <a:rPr lang="ru-RU" dirty="0" smtClean="0"/>
              <a:t>деталей;</a:t>
            </a:r>
            <a:endParaRPr lang="ru-RU" dirty="0"/>
          </a:p>
        </p:txBody>
      </p:sp>
    </p:spTree>
    <p:extLst>
      <p:ext uri="{BB962C8B-B14F-4D97-AF65-F5344CB8AC3E}">
        <p14:creationId xmlns:p14="http://schemas.microsoft.com/office/powerpoint/2010/main" val="2749385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7408" y="116632"/>
            <a:ext cx="9144000" cy="1143000"/>
          </a:xfrm>
        </p:spPr>
        <p:txBody>
          <a:bodyPr/>
          <a:lstStyle/>
          <a:p>
            <a:r>
              <a:rPr lang="ru-RU" b="1" dirty="0"/>
              <a:t>Спиральная модель</a:t>
            </a:r>
            <a:endParaRPr lang="ru-RU" dirty="0"/>
          </a:p>
        </p:txBody>
      </p:sp>
      <p:sp>
        <p:nvSpPr>
          <p:cNvPr id="3" name="Прямоугольник 2"/>
          <p:cNvSpPr/>
          <p:nvPr/>
        </p:nvSpPr>
        <p:spPr>
          <a:xfrm>
            <a:off x="767408" y="1700808"/>
            <a:ext cx="10801200" cy="3693319"/>
          </a:xfrm>
          <a:prstGeom prst="rect">
            <a:avLst/>
          </a:prstGeom>
        </p:spPr>
        <p:txBody>
          <a:bodyPr wrap="square">
            <a:spAutoFit/>
          </a:bodyPr>
          <a:lstStyle/>
          <a:p>
            <a:r>
              <a:rPr lang="ru-RU" dirty="0" smtClean="0"/>
              <a:t>-Непрекращающийся </a:t>
            </a:r>
            <a:r>
              <a:rPr lang="ru-RU" dirty="0"/>
              <a:t>поток </a:t>
            </a:r>
            <a:r>
              <a:rPr lang="ru-RU" dirty="0" smtClean="0"/>
              <a:t>изменений;</a:t>
            </a:r>
          </a:p>
          <a:p>
            <a:endParaRPr lang="ru-RU" dirty="0"/>
          </a:p>
          <a:p>
            <a:r>
              <a:rPr lang="ru-RU" dirty="0" smtClean="0"/>
              <a:t>-Нехватка </a:t>
            </a:r>
            <a:r>
              <a:rPr lang="ru-RU" dirty="0"/>
              <a:t>информации о внешних компонентах, определяющих окружение системы или вовлечённых в </a:t>
            </a:r>
            <a:r>
              <a:rPr lang="ru-RU" dirty="0" smtClean="0"/>
              <a:t>интеграцию;</a:t>
            </a:r>
          </a:p>
          <a:p>
            <a:endParaRPr lang="ru-RU" dirty="0"/>
          </a:p>
          <a:p>
            <a:r>
              <a:rPr lang="ru-RU" dirty="0" smtClean="0"/>
              <a:t>-Недостатки </a:t>
            </a:r>
            <a:r>
              <a:rPr lang="ru-RU" dirty="0"/>
              <a:t>в работах, выполняемых внешними (по отношению к проекту) </a:t>
            </a:r>
            <a:r>
              <a:rPr lang="ru-RU" dirty="0" smtClean="0"/>
              <a:t>ресурсами;</a:t>
            </a:r>
            <a:endParaRPr lang="ru-RU" dirty="0"/>
          </a:p>
          <a:p>
            <a:endParaRPr lang="ru-RU" dirty="0" smtClean="0"/>
          </a:p>
          <a:p>
            <a:r>
              <a:rPr lang="ru-RU" dirty="0"/>
              <a:t>-</a:t>
            </a:r>
            <a:r>
              <a:rPr lang="ru-RU" dirty="0" smtClean="0"/>
              <a:t>Недостаточная </a:t>
            </a:r>
            <a:r>
              <a:rPr lang="ru-RU" dirty="0"/>
              <a:t>производительность получаемой </a:t>
            </a:r>
            <a:r>
              <a:rPr lang="ru-RU" dirty="0" smtClean="0"/>
              <a:t>системы;</a:t>
            </a:r>
            <a:endParaRPr lang="ru-RU" dirty="0"/>
          </a:p>
          <a:p>
            <a:endParaRPr lang="ru-RU" dirty="0"/>
          </a:p>
          <a:p>
            <a:r>
              <a:rPr lang="ru-RU" dirty="0" smtClean="0"/>
              <a:t>-Разрыв </a:t>
            </a:r>
            <a:r>
              <a:rPr lang="ru-RU" dirty="0"/>
              <a:t>между квалификацией специалистов и требованиями </a:t>
            </a:r>
            <a:r>
              <a:rPr lang="ru-RU" dirty="0" smtClean="0"/>
              <a:t>проекта;</a:t>
            </a:r>
          </a:p>
          <a:p>
            <a:endParaRPr lang="ru-RU" dirty="0"/>
          </a:p>
          <a:p>
            <a:r>
              <a:rPr lang="ru-RU" dirty="0" smtClean="0"/>
              <a:t>-Большая </a:t>
            </a:r>
            <a:r>
              <a:rPr lang="ru-RU" dirty="0"/>
              <a:t>часть этих рисков связана с организационными и процессными аспектами взаимодействия специалистов в проектной команде.</a:t>
            </a:r>
          </a:p>
        </p:txBody>
      </p:sp>
    </p:spTree>
    <p:extLst>
      <p:ext uri="{BB962C8B-B14F-4D97-AF65-F5344CB8AC3E}">
        <p14:creationId xmlns:p14="http://schemas.microsoft.com/office/powerpoint/2010/main" val="1688716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5440" y="15353"/>
            <a:ext cx="9144000" cy="1143000"/>
          </a:xfrm>
        </p:spPr>
        <p:txBody>
          <a:bodyPr/>
          <a:lstStyle/>
          <a:p>
            <a:r>
              <a:rPr lang="ru-RU" b="1" dirty="0"/>
              <a:t>Спиральная модель</a:t>
            </a:r>
            <a:endParaRPr lang="ru-RU" dirty="0"/>
          </a:p>
        </p:txBody>
      </p:sp>
      <p:sp>
        <p:nvSpPr>
          <p:cNvPr id="3" name="Прямоугольник 2"/>
          <p:cNvSpPr/>
          <p:nvPr/>
        </p:nvSpPr>
        <p:spPr>
          <a:xfrm>
            <a:off x="1082372" y="1556792"/>
            <a:ext cx="8592616" cy="3447098"/>
          </a:xfrm>
          <a:prstGeom prst="rect">
            <a:avLst/>
          </a:prstGeom>
        </p:spPr>
        <p:txBody>
          <a:bodyPr wrap="square">
            <a:spAutoFit/>
          </a:bodyPr>
          <a:lstStyle/>
          <a:p>
            <a:r>
              <a:rPr lang="ru-RU" sz="2000" dirty="0"/>
              <a:t>Плюсы и минусы </a:t>
            </a:r>
            <a:r>
              <a:rPr lang="ru-RU" sz="2000" dirty="0" smtClean="0"/>
              <a:t>спиральной модели</a:t>
            </a:r>
            <a:r>
              <a:rPr lang="ru-RU" sz="2000" dirty="0"/>
              <a:t>:</a:t>
            </a:r>
          </a:p>
          <a:p>
            <a:endParaRPr lang="ru-RU" dirty="0"/>
          </a:p>
          <a:p>
            <a:r>
              <a:rPr lang="ru-RU" dirty="0"/>
              <a:t>+ улучшенный анализ рисков;</a:t>
            </a:r>
          </a:p>
          <a:p>
            <a:r>
              <a:rPr lang="ru-RU" dirty="0"/>
              <a:t>+ хорошая документация процесса разработки;</a:t>
            </a:r>
          </a:p>
          <a:p>
            <a:r>
              <a:rPr lang="ru-RU" dirty="0"/>
              <a:t>+ гибкость – возможность внесения изменений и добавления новой функциональности даже на относительно поздних этапах;</a:t>
            </a:r>
          </a:p>
          <a:p>
            <a:r>
              <a:rPr lang="ru-RU" dirty="0"/>
              <a:t>+ раннее создание рабочих прототипов.</a:t>
            </a:r>
          </a:p>
          <a:p>
            <a:endParaRPr lang="ru-RU" dirty="0"/>
          </a:p>
          <a:p>
            <a:r>
              <a:rPr lang="ru-RU" dirty="0"/>
              <a:t>— может быть достаточно дорогой в использовании;</a:t>
            </a:r>
          </a:p>
          <a:p>
            <a:r>
              <a:rPr lang="ru-RU" dirty="0"/>
              <a:t>— управление рисками требует привлечения высококлассных специалистов;</a:t>
            </a:r>
          </a:p>
          <a:p>
            <a:r>
              <a:rPr lang="ru-RU" dirty="0"/>
              <a:t>— успех процесса в большой степени зависит от стадии анализа рисков;</a:t>
            </a:r>
          </a:p>
          <a:p>
            <a:r>
              <a:rPr lang="ru-RU" dirty="0"/>
              <a:t>— не подходит для небольших проектов.</a:t>
            </a:r>
          </a:p>
        </p:txBody>
      </p:sp>
    </p:spTree>
    <p:extLst>
      <p:ext uri="{BB962C8B-B14F-4D97-AF65-F5344CB8AC3E}">
        <p14:creationId xmlns:p14="http://schemas.microsoft.com/office/powerpoint/2010/main" val="3128870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27448" y="19472"/>
            <a:ext cx="9144000" cy="1143000"/>
          </a:xfrm>
        </p:spPr>
        <p:txBody>
          <a:bodyPr/>
          <a:lstStyle/>
          <a:p>
            <a:r>
              <a:rPr lang="en-US" b="1" dirty="0"/>
              <a:t>V- </a:t>
            </a:r>
            <a:r>
              <a:rPr lang="ru-RU" b="1" dirty="0"/>
              <a:t>модель</a:t>
            </a:r>
            <a:endParaRPr lang="ru-RU" dirty="0"/>
          </a:p>
        </p:txBody>
      </p:sp>
      <p:sp>
        <p:nvSpPr>
          <p:cNvPr id="3" name="Прямоугольник 2"/>
          <p:cNvSpPr/>
          <p:nvPr/>
        </p:nvSpPr>
        <p:spPr>
          <a:xfrm>
            <a:off x="1127448" y="2492896"/>
            <a:ext cx="9519918" cy="1231106"/>
          </a:xfrm>
          <a:prstGeom prst="rect">
            <a:avLst/>
          </a:prstGeom>
        </p:spPr>
        <p:txBody>
          <a:bodyPr wrap="square">
            <a:spAutoFit/>
          </a:bodyPr>
          <a:lstStyle/>
          <a:p>
            <a:r>
              <a:rPr lang="ru-RU" sz="2000" b="1" dirty="0"/>
              <a:t>V-</a:t>
            </a:r>
            <a:r>
              <a:rPr lang="ru-RU" sz="2000" b="1" dirty="0" err="1"/>
              <a:t>Model</a:t>
            </a:r>
            <a:r>
              <a:rPr lang="ru-RU" sz="2000" dirty="0"/>
              <a:t> </a:t>
            </a:r>
            <a:r>
              <a:rPr lang="ru-RU" dirty="0"/>
              <a:t>(или VEE модель) является моделью разработки информационных систем (ИС), направленной на упрощение понимания сложностей, связанных с разработкой систем. Она используется для определения единой процедуры разработки программных продуктов, аппаратного обеспечения и человеко-машинных интерфейсов.</a:t>
            </a:r>
          </a:p>
        </p:txBody>
      </p:sp>
    </p:spTree>
    <p:extLst>
      <p:ext uri="{BB962C8B-B14F-4D97-AF65-F5344CB8AC3E}">
        <p14:creationId xmlns:p14="http://schemas.microsoft.com/office/powerpoint/2010/main" val="4069134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99456" y="188640"/>
            <a:ext cx="9144000" cy="1143000"/>
          </a:xfrm>
        </p:spPr>
        <p:txBody>
          <a:bodyPr/>
          <a:lstStyle/>
          <a:p>
            <a:r>
              <a:rPr lang="en-US" b="1" dirty="0"/>
              <a:t>V- </a:t>
            </a:r>
            <a:r>
              <a:rPr lang="ru-RU" b="1" dirty="0"/>
              <a:t>модель</a:t>
            </a:r>
            <a:endParaRPr lang="ru-RU" dirty="0"/>
          </a:p>
        </p:txBody>
      </p:sp>
      <p:sp>
        <p:nvSpPr>
          <p:cNvPr id="3" name="Прямоугольник 2"/>
          <p:cNvSpPr/>
          <p:nvPr/>
        </p:nvSpPr>
        <p:spPr>
          <a:xfrm>
            <a:off x="1199456" y="1772816"/>
            <a:ext cx="10225136" cy="3200876"/>
          </a:xfrm>
          <a:prstGeom prst="rect">
            <a:avLst/>
          </a:prstGeom>
        </p:spPr>
        <p:txBody>
          <a:bodyPr wrap="square">
            <a:spAutoFit/>
          </a:bodyPr>
          <a:lstStyle/>
          <a:p>
            <a:r>
              <a:rPr lang="ru-RU" sz="2000" dirty="0"/>
              <a:t>Концепция V-образной модели была разработана Германией и США в конце 1980-х годов независимо друг от друга:</a:t>
            </a:r>
          </a:p>
          <a:p>
            <a:endParaRPr lang="ru-RU" dirty="0" smtClean="0"/>
          </a:p>
          <a:p>
            <a:r>
              <a:rPr lang="ru-RU" dirty="0"/>
              <a:t>-</a:t>
            </a:r>
            <a:r>
              <a:rPr lang="ru-RU" dirty="0" smtClean="0"/>
              <a:t>Немецкая </a:t>
            </a:r>
            <a:r>
              <a:rPr lang="ru-RU" dirty="0"/>
              <a:t>V-модель была разработана аэрокосмической компанией IABG в </a:t>
            </a:r>
            <a:r>
              <a:rPr lang="ru-RU" dirty="0" err="1" smtClean="0"/>
              <a:t>Оттобрунне</a:t>
            </a:r>
            <a:r>
              <a:rPr lang="ru-RU" dirty="0" smtClean="0"/>
              <a:t> рядом </a:t>
            </a:r>
            <a:r>
              <a:rPr lang="ru-RU" dirty="0"/>
              <a:t>с Мюнхеном в содействии с Федеральным департаментом по закупке вооружений в Кобленце, для Министерства обороны Германии. Модель была принята немецкой федеральной администрацией для гражданских нужд летом </a:t>
            </a:r>
            <a:r>
              <a:rPr lang="ru-RU" dirty="0" smtClean="0"/>
              <a:t>1992.</a:t>
            </a:r>
          </a:p>
          <a:p>
            <a:endParaRPr lang="ru-RU" dirty="0"/>
          </a:p>
          <a:p>
            <a:r>
              <a:rPr lang="ru-RU" dirty="0" smtClean="0"/>
              <a:t>-Американская </a:t>
            </a:r>
            <a:r>
              <a:rPr lang="ru-RU" dirty="0"/>
              <a:t>V-</a:t>
            </a:r>
            <a:r>
              <a:rPr lang="ru-RU" dirty="0" err="1"/>
              <a:t>Model</a:t>
            </a:r>
            <a:r>
              <a:rPr lang="ru-RU" dirty="0"/>
              <a:t> (VEE) была разработана национальным советом по системной инженерии (международным — с 1995 года) для спутниковых систем, включая оборудование, программное обеспечение и взаимодействие с </a:t>
            </a:r>
            <a:r>
              <a:rPr lang="ru-RU" dirty="0" smtClean="0"/>
              <a:t>пользователями.</a:t>
            </a:r>
            <a:endParaRPr lang="ru-RU" dirty="0"/>
          </a:p>
        </p:txBody>
      </p:sp>
    </p:spTree>
    <p:extLst>
      <p:ext uri="{BB962C8B-B14F-4D97-AF65-F5344CB8AC3E}">
        <p14:creationId xmlns:p14="http://schemas.microsoft.com/office/powerpoint/2010/main" val="2581130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lstStyle/>
          <a:p>
            <a:r>
              <a:rPr lang="ru-RU" dirty="0" smtClean="0"/>
              <a:t>Содержание:</a:t>
            </a:r>
            <a:endParaRPr lang="ru-RU" dirty="0"/>
          </a:p>
        </p:txBody>
      </p:sp>
      <p:sp>
        <p:nvSpPr>
          <p:cNvPr id="14" name="Объект 13"/>
          <p:cNvSpPr>
            <a:spLocks noGrp="1"/>
          </p:cNvSpPr>
          <p:nvPr>
            <p:ph idx="1"/>
          </p:nvPr>
        </p:nvSpPr>
        <p:spPr/>
        <p:txBody>
          <a:bodyPr rtlCol="0"/>
          <a:lstStyle/>
          <a:p>
            <a:r>
              <a:rPr lang="ru-RU" b="1" dirty="0">
                <a:solidFill>
                  <a:srgbClr val="0070C0"/>
                </a:solidFill>
              </a:rPr>
              <a:t>Каскадная модель</a:t>
            </a:r>
          </a:p>
          <a:p>
            <a:r>
              <a:rPr lang="ru-RU" b="1" dirty="0">
                <a:solidFill>
                  <a:srgbClr val="0070C0"/>
                </a:solidFill>
              </a:rPr>
              <a:t>Итеративная модель</a:t>
            </a:r>
          </a:p>
          <a:p>
            <a:r>
              <a:rPr lang="ru-RU" b="1" dirty="0">
                <a:solidFill>
                  <a:srgbClr val="0070C0"/>
                </a:solidFill>
              </a:rPr>
              <a:t>Спиральная модель</a:t>
            </a:r>
          </a:p>
          <a:p>
            <a:r>
              <a:rPr lang="en-US" b="1" dirty="0">
                <a:solidFill>
                  <a:srgbClr val="0070C0"/>
                </a:solidFill>
              </a:rPr>
              <a:t>V- </a:t>
            </a:r>
            <a:r>
              <a:rPr lang="ru-RU" b="1" dirty="0">
                <a:solidFill>
                  <a:srgbClr val="0070C0"/>
                </a:solidFill>
              </a:rPr>
              <a:t>модель </a:t>
            </a:r>
          </a:p>
          <a:p>
            <a:r>
              <a:rPr lang="ru-RU" b="1" dirty="0">
                <a:solidFill>
                  <a:srgbClr val="0070C0"/>
                </a:solidFill>
              </a:rPr>
              <a:t>Сравнительная подытоживающая таблица</a:t>
            </a:r>
            <a:endParaRPr lang="ru-RU"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7408" y="188640"/>
            <a:ext cx="9144000" cy="1143000"/>
          </a:xfrm>
        </p:spPr>
        <p:txBody>
          <a:bodyPr/>
          <a:lstStyle/>
          <a:p>
            <a:r>
              <a:rPr lang="en-US" b="1" dirty="0"/>
              <a:t>V- </a:t>
            </a:r>
            <a:r>
              <a:rPr lang="ru-RU" b="1" dirty="0"/>
              <a:t>модель</a:t>
            </a:r>
            <a:endParaRPr lang="ru-RU" dirty="0"/>
          </a:p>
        </p:txBody>
      </p:sp>
      <p:pic>
        <p:nvPicPr>
          <p:cNvPr id="3" name="Объект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656" y="1484784"/>
            <a:ext cx="5705475" cy="3171825"/>
          </a:xfrm>
          <a:prstGeom prst="rect">
            <a:avLst/>
          </a:prstGeom>
        </p:spPr>
      </p:pic>
      <p:sp>
        <p:nvSpPr>
          <p:cNvPr id="4" name="Прямоугольник 3"/>
          <p:cNvSpPr/>
          <p:nvPr/>
        </p:nvSpPr>
        <p:spPr>
          <a:xfrm>
            <a:off x="1631504" y="4830567"/>
            <a:ext cx="9433048" cy="646331"/>
          </a:xfrm>
          <a:prstGeom prst="rect">
            <a:avLst/>
          </a:prstGeom>
        </p:spPr>
        <p:txBody>
          <a:bodyPr wrap="square">
            <a:spAutoFit/>
          </a:bodyPr>
          <a:lstStyle/>
          <a:p>
            <a:r>
              <a:rPr lang="ru-RU" dirty="0"/>
              <a:t>Современной версией V-</a:t>
            </a:r>
            <a:r>
              <a:rPr lang="ru-RU" dirty="0" err="1"/>
              <a:t>Model</a:t>
            </a:r>
            <a:r>
              <a:rPr lang="ru-RU" dirty="0"/>
              <a:t> является V-</a:t>
            </a:r>
            <a:r>
              <a:rPr lang="ru-RU" dirty="0" err="1"/>
              <a:t>Model</a:t>
            </a:r>
            <a:r>
              <a:rPr lang="ru-RU" dirty="0"/>
              <a:t> XT, которая была утверждена в феврале 2005 года.</a:t>
            </a:r>
          </a:p>
        </p:txBody>
      </p:sp>
    </p:spTree>
    <p:extLst>
      <p:ext uri="{BB962C8B-B14F-4D97-AF65-F5344CB8AC3E}">
        <p14:creationId xmlns:p14="http://schemas.microsoft.com/office/powerpoint/2010/main" val="3546657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3432" y="260648"/>
            <a:ext cx="9144000" cy="1143000"/>
          </a:xfrm>
        </p:spPr>
        <p:txBody>
          <a:bodyPr/>
          <a:lstStyle/>
          <a:p>
            <a:r>
              <a:rPr lang="en-US" b="1" dirty="0"/>
              <a:t>V- </a:t>
            </a:r>
            <a:r>
              <a:rPr lang="ru-RU" b="1" dirty="0"/>
              <a:t>модель</a:t>
            </a:r>
            <a:endParaRPr lang="ru-RU" dirty="0"/>
          </a:p>
        </p:txBody>
      </p:sp>
      <p:sp>
        <p:nvSpPr>
          <p:cNvPr id="3" name="Прямоугольник 2"/>
          <p:cNvSpPr/>
          <p:nvPr/>
        </p:nvSpPr>
        <p:spPr>
          <a:xfrm>
            <a:off x="979287" y="1700808"/>
            <a:ext cx="10801200" cy="4308872"/>
          </a:xfrm>
          <a:prstGeom prst="rect">
            <a:avLst/>
          </a:prstGeom>
        </p:spPr>
        <p:txBody>
          <a:bodyPr wrap="square">
            <a:spAutoFit/>
          </a:bodyPr>
          <a:lstStyle/>
          <a:p>
            <a:r>
              <a:rPr lang="ru-RU" sz="2000" b="1" dirty="0"/>
              <a:t>Основные </a:t>
            </a:r>
            <a:r>
              <a:rPr lang="ru-RU" sz="2000" b="1" dirty="0" smtClean="0"/>
              <a:t>принципы</a:t>
            </a:r>
          </a:p>
          <a:p>
            <a:endParaRPr lang="ru-RU" sz="2000" b="1" dirty="0"/>
          </a:p>
          <a:p>
            <a:r>
              <a:rPr lang="ru-RU" dirty="0" smtClean="0"/>
              <a:t>Основной </a:t>
            </a:r>
            <a:r>
              <a:rPr lang="ru-RU" dirty="0"/>
              <a:t>принцип V-образной модели заключается в том, что детализация проекта возрастает при движении слева направо, одновременно с течением времени, и ни то, ни другое не может повернуть вспять. Итерации в проекте производятся по горизонтали, между левой и правой сторонами буквы.</a:t>
            </a:r>
          </a:p>
          <a:p>
            <a:r>
              <a:rPr lang="ru-RU" dirty="0"/>
              <a:t>Применительно к разработке информационных систем V-</a:t>
            </a:r>
            <a:r>
              <a:rPr lang="ru-RU" dirty="0" err="1"/>
              <a:t>Model</a:t>
            </a:r>
            <a:r>
              <a:rPr lang="ru-RU" dirty="0"/>
              <a:t> — вариация каскадной модели, в которой задачи разработки идут сверху вниз по левой стороне буквы V, а задачи тестирования — вверх по правой стороне буквы V. </a:t>
            </a:r>
            <a:endParaRPr lang="ru-RU" dirty="0" smtClean="0"/>
          </a:p>
          <a:p>
            <a:endParaRPr lang="ru-RU" dirty="0" smtClean="0"/>
          </a:p>
          <a:p>
            <a:r>
              <a:rPr lang="ru-RU" dirty="0" smtClean="0"/>
              <a:t>Внутри </a:t>
            </a:r>
            <a:r>
              <a:rPr lang="ru-RU" dirty="0"/>
              <a:t>V проводятся горизонтальные линии, показывающие, как результаты каждой из фаз разработки влияют на развитие системы тестирования на каждой из фаз тестирования. Модель базируется на том, что приёмо-сдаточные испытания основываются, прежде всего, на требованиях, системное тестирование — на требованиях и архитектуре, комплексное тестирование — на требованиях, архитектуре и интерфейсах, а компонентное тестирование — на требованиях, архитектуре, интерфейсах и </a:t>
            </a:r>
            <a:r>
              <a:rPr lang="ru-RU" dirty="0" smtClean="0"/>
              <a:t>алгоритмах.</a:t>
            </a:r>
            <a:endParaRPr lang="ru-RU" dirty="0"/>
          </a:p>
        </p:txBody>
      </p:sp>
    </p:spTree>
    <p:extLst>
      <p:ext uri="{BB962C8B-B14F-4D97-AF65-F5344CB8AC3E}">
        <p14:creationId xmlns:p14="http://schemas.microsoft.com/office/powerpoint/2010/main" val="2234147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3432" y="0"/>
            <a:ext cx="9144000" cy="1143000"/>
          </a:xfrm>
        </p:spPr>
        <p:txBody>
          <a:bodyPr/>
          <a:lstStyle/>
          <a:p>
            <a:r>
              <a:rPr lang="en-US" b="1" dirty="0"/>
              <a:t>V- </a:t>
            </a:r>
            <a:r>
              <a:rPr lang="ru-RU" b="1" dirty="0"/>
              <a:t>модель</a:t>
            </a:r>
            <a:endParaRPr lang="ru-RU" dirty="0"/>
          </a:p>
        </p:txBody>
      </p:sp>
      <p:sp>
        <p:nvSpPr>
          <p:cNvPr id="4" name="Прямоугольник 3"/>
          <p:cNvSpPr/>
          <p:nvPr/>
        </p:nvSpPr>
        <p:spPr>
          <a:xfrm>
            <a:off x="983432" y="1412776"/>
            <a:ext cx="8232576" cy="5386090"/>
          </a:xfrm>
          <a:prstGeom prst="rect">
            <a:avLst/>
          </a:prstGeom>
        </p:spPr>
        <p:txBody>
          <a:bodyPr wrap="square">
            <a:spAutoFit/>
          </a:bodyPr>
          <a:lstStyle/>
          <a:p>
            <a:r>
              <a:rPr lang="ru-RU" sz="2000" dirty="0"/>
              <a:t>Плюсы и минусы </a:t>
            </a:r>
            <a:r>
              <a:rPr lang="en-US" sz="2000" dirty="0"/>
              <a:t>V-</a:t>
            </a:r>
            <a:r>
              <a:rPr lang="ru-RU" sz="2000" dirty="0" smtClean="0"/>
              <a:t>модели:</a:t>
            </a:r>
            <a:endParaRPr lang="ru-RU" sz="2000" dirty="0"/>
          </a:p>
          <a:p>
            <a:endParaRPr lang="ru-RU" dirty="0"/>
          </a:p>
          <a:p>
            <a:r>
              <a:rPr lang="ru-RU" dirty="0"/>
              <a:t>+ строгая </a:t>
            </a:r>
            <a:r>
              <a:rPr lang="ru-RU" dirty="0" err="1"/>
              <a:t>этапизация</a:t>
            </a:r>
            <a:r>
              <a:rPr lang="ru-RU" dirty="0"/>
              <a:t>;</a:t>
            </a:r>
          </a:p>
          <a:p>
            <a:r>
              <a:rPr lang="ru-RU" dirty="0"/>
              <a:t>+ планирование тестирования и верификация системы производятся на ранних этапах;</a:t>
            </a:r>
          </a:p>
          <a:p>
            <a:r>
              <a:rPr lang="ru-RU" dirty="0"/>
              <a:t>+ улучшенный, по сравнению с каскадной моделью, тайм-менеджмент;</a:t>
            </a:r>
          </a:p>
          <a:p>
            <a:r>
              <a:rPr lang="ru-RU" dirty="0"/>
              <a:t>+ промежуточное тестирование.</a:t>
            </a:r>
          </a:p>
          <a:p>
            <a:endParaRPr lang="ru-RU" dirty="0"/>
          </a:p>
          <a:p>
            <a:r>
              <a:rPr lang="ru-RU" dirty="0"/>
              <a:t>— недостаточная гибкость модели;</a:t>
            </a:r>
          </a:p>
          <a:p>
            <a:r>
              <a:rPr lang="ru-RU" dirty="0"/>
              <a:t>— собственно создание программы происходит на этапе написания кода, то есть уже в середине процесса разработки;</a:t>
            </a:r>
          </a:p>
          <a:p>
            <a:r>
              <a:rPr lang="ru-RU" dirty="0"/>
              <a:t>— недостаточный анализ рисков;</a:t>
            </a:r>
          </a:p>
          <a:p>
            <a:r>
              <a:rPr lang="ru-RU" dirty="0"/>
              <a:t>— нет работы с параллельными событиями и возможности динамического внесения изменений.</a:t>
            </a:r>
          </a:p>
          <a:p>
            <a:r>
              <a:rPr lang="ru-RU" dirty="0"/>
              <a:t>Когда использовать V-модель:</a:t>
            </a:r>
          </a:p>
          <a:p>
            <a:r>
              <a:rPr lang="ru-RU" dirty="0"/>
              <a:t>– В проектах, в которых существуют временные и финансовые ограничения;</a:t>
            </a:r>
          </a:p>
          <a:p>
            <a:r>
              <a:rPr lang="ru-RU" dirty="0"/>
              <a:t>– Для задач, которые предполагают более широкое, по сравнению с каскадной моделью, тестовое покрытие.</a:t>
            </a:r>
          </a:p>
          <a:p>
            <a:endParaRPr lang="ru-RU" dirty="0"/>
          </a:p>
        </p:txBody>
      </p:sp>
    </p:spTree>
    <p:extLst>
      <p:ext uri="{BB962C8B-B14F-4D97-AF65-F5344CB8AC3E}">
        <p14:creationId xmlns:p14="http://schemas.microsoft.com/office/powerpoint/2010/main" val="1251535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1464" y="-459432"/>
            <a:ext cx="9144000" cy="1143000"/>
          </a:xfrm>
        </p:spPr>
        <p:txBody>
          <a:bodyPr/>
          <a:lstStyle/>
          <a:p>
            <a:r>
              <a:rPr lang="ru-RU" b="1" dirty="0"/>
              <a:t>Сравнительная подытоживающая таблица</a:t>
            </a:r>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328978503"/>
              </p:ext>
            </p:extLst>
          </p:nvPr>
        </p:nvGraphicFramePr>
        <p:xfrm>
          <a:off x="1276550" y="695266"/>
          <a:ext cx="9283947" cy="5531794"/>
        </p:xfrm>
        <a:graphic>
          <a:graphicData uri="http://schemas.openxmlformats.org/drawingml/2006/table">
            <a:tbl>
              <a:tblPr firstRow="1" bandRow="1">
                <a:tableStyleId>{5C22544A-7EE6-4342-B048-85BDC9FD1C3A}</a:tableStyleId>
              </a:tblPr>
              <a:tblGrid>
                <a:gridCol w="1809474"/>
                <a:gridCol w="4019981"/>
                <a:gridCol w="3454492"/>
              </a:tblGrid>
              <a:tr h="10653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dirty="0" smtClean="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smtClean="0">
                          <a:solidFill>
                            <a:schemeClr val="bg1"/>
                          </a:solidFill>
                        </a:rPr>
                        <a:t>Тип модели</a:t>
                      </a:r>
                    </a:p>
                    <a:p>
                      <a:pPr algn="ctr"/>
                      <a:endParaRPr lang="ru-RU" dirty="0">
                        <a:solidFill>
                          <a:schemeClr val="bg1"/>
                        </a:solidFill>
                      </a:endParaRPr>
                    </a:p>
                  </a:txBody>
                  <a:tcPr anchor="ctr"/>
                </a:tc>
                <a:tc>
                  <a:txBody>
                    <a:bodyPr/>
                    <a:lstStyle/>
                    <a:p>
                      <a:pPr algn="ctr"/>
                      <a:r>
                        <a:rPr lang="ru-RU" dirty="0" smtClean="0">
                          <a:solidFill>
                            <a:schemeClr val="bg1"/>
                          </a:solidFill>
                        </a:rPr>
                        <a:t>Преимущества</a:t>
                      </a:r>
                      <a:endParaRPr lang="ru-RU" dirty="0">
                        <a:solidFill>
                          <a:schemeClr val="bg1"/>
                        </a:solidFill>
                      </a:endParaRPr>
                    </a:p>
                  </a:txBody>
                  <a:tcPr anchor="ctr"/>
                </a:tc>
                <a:tc>
                  <a:txBody>
                    <a:bodyPr/>
                    <a:lstStyle/>
                    <a:p>
                      <a:pPr algn="ctr"/>
                      <a:r>
                        <a:rPr lang="ru-RU" dirty="0" smtClean="0">
                          <a:solidFill>
                            <a:schemeClr val="bg1"/>
                          </a:solidFill>
                        </a:rPr>
                        <a:t>Недостатки</a:t>
                      </a:r>
                      <a:endParaRPr lang="ru-RU" dirty="0">
                        <a:solidFill>
                          <a:schemeClr val="bg1"/>
                        </a:solidFill>
                      </a:endParaRPr>
                    </a:p>
                  </a:txBody>
                  <a:tcPr anchor="ctr"/>
                </a:tc>
              </a:tr>
              <a:tr h="804254">
                <a:tc>
                  <a:txBody>
                    <a:bodyPr/>
                    <a:lstStyle/>
                    <a:p>
                      <a:pPr algn="l"/>
                      <a:r>
                        <a:rPr lang="ru-RU" b="1" dirty="0" smtClean="0"/>
                        <a:t>Каскадная модель</a:t>
                      </a:r>
                      <a:endParaRPr lang="ru-RU"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smtClean="0">
                          <a:solidFill>
                            <a:schemeClr val="dk1"/>
                          </a:solidFill>
                          <a:effectLst/>
                          <a:latin typeface="+mn-lt"/>
                          <a:ea typeface="+mn-ea"/>
                          <a:cs typeface="+mn-cs"/>
                        </a:rPr>
                        <a:t>Снижение </a:t>
                      </a:r>
                      <a:r>
                        <a:rPr lang="ru-RU" sz="1800" b="0" i="0" u="none" strike="noStrike" kern="1200" dirty="0" smtClean="0">
                          <a:solidFill>
                            <a:schemeClr val="dk1"/>
                          </a:solidFill>
                          <a:effectLst/>
                          <a:latin typeface="+mn-lt"/>
                          <a:ea typeface="+mn-ea"/>
                          <a:cs typeface="+mn-cs"/>
                        </a:rPr>
                        <a:t>рисков</a:t>
                      </a:r>
                      <a:r>
                        <a:rPr lang="ru-RU" sz="1800" b="0" i="0" kern="1200" dirty="0" smtClean="0">
                          <a:solidFill>
                            <a:schemeClr val="dk1"/>
                          </a:solidFill>
                          <a:effectLst/>
                          <a:latin typeface="+mn-lt"/>
                          <a:ea typeface="+mn-ea"/>
                          <a:cs typeface="+mn-cs"/>
                        </a:rPr>
                        <a:t> проекта и исполнение его более </a:t>
                      </a:r>
                      <a:r>
                        <a:rPr lang="ru-RU" sz="1800" b="0" i="0" u="none" strike="noStrike" kern="1200" dirty="0" smtClean="0">
                          <a:solidFill>
                            <a:schemeClr val="dk1"/>
                          </a:solidFill>
                          <a:effectLst/>
                          <a:latin typeface="+mn-lt"/>
                          <a:ea typeface="+mn-ea"/>
                          <a:cs typeface="+mn-cs"/>
                        </a:rPr>
                        <a:t>прозрачным</a:t>
                      </a:r>
                      <a:endParaRPr lang="ru-RU" dirty="0" smtClean="0"/>
                    </a:p>
                    <a:p>
                      <a:pPr algn="l"/>
                      <a:endParaRPr lang="ru-RU" dirty="0"/>
                    </a:p>
                  </a:txBody>
                  <a:tcPr/>
                </a:tc>
                <a:tc>
                  <a:txBody>
                    <a:bodyPr/>
                    <a:lstStyle/>
                    <a:p>
                      <a:r>
                        <a:rPr lang="ru-RU" sz="1800" b="0" i="0" kern="1200" dirty="0" smtClean="0">
                          <a:solidFill>
                            <a:schemeClr val="dk1"/>
                          </a:solidFill>
                          <a:effectLst/>
                          <a:latin typeface="+mn-lt"/>
                          <a:ea typeface="+mn-ea"/>
                          <a:cs typeface="+mn-cs"/>
                        </a:rPr>
                        <a:t>Недостаточная гибкость</a:t>
                      </a:r>
                    </a:p>
                    <a:p>
                      <a:r>
                        <a:rPr lang="ru-RU" sz="1800" b="0" i="0" kern="1200" dirty="0" smtClean="0">
                          <a:solidFill>
                            <a:schemeClr val="dk1"/>
                          </a:solidFill>
                          <a:effectLst/>
                          <a:latin typeface="+mn-lt"/>
                          <a:ea typeface="+mn-ea"/>
                          <a:cs typeface="+mn-cs"/>
                        </a:rPr>
                        <a:t>и повышение</a:t>
                      </a:r>
                      <a:r>
                        <a:rPr lang="ru-RU" sz="1800" b="0" i="0" kern="1200" baseline="0" dirty="0" smtClean="0">
                          <a:solidFill>
                            <a:schemeClr val="dk1"/>
                          </a:solidFill>
                          <a:effectLst/>
                          <a:latin typeface="+mn-lt"/>
                          <a:ea typeface="+mn-ea"/>
                          <a:cs typeface="+mn-cs"/>
                        </a:rPr>
                        <a:t> сроков и стоимости проекта</a:t>
                      </a:r>
                      <a:endParaRPr lang="ru-RU" dirty="0"/>
                    </a:p>
                  </a:txBody>
                  <a:tcPr/>
                </a:tc>
              </a:tr>
              <a:tr h="853820">
                <a:tc>
                  <a:txBody>
                    <a:bodyPr/>
                    <a:lstStyle/>
                    <a:p>
                      <a:pPr algn="l"/>
                      <a:r>
                        <a:rPr lang="ru-RU" b="1" dirty="0" smtClean="0"/>
                        <a:t>Итеративная модель</a:t>
                      </a:r>
                      <a:endParaRPr lang="ru-RU"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smtClean="0">
                          <a:solidFill>
                            <a:schemeClr val="dk1"/>
                          </a:solidFill>
                          <a:effectLst/>
                          <a:latin typeface="+mn-lt"/>
                          <a:ea typeface="+mn-ea"/>
                          <a:cs typeface="+mn-cs"/>
                        </a:rPr>
                        <a:t>Минимизация затрат, а также эффективное использование накопленного </a:t>
                      </a:r>
                      <a:r>
                        <a:rPr lang="ru-RU" sz="1800" b="0" i="0" u="none" strike="noStrike" kern="1200" dirty="0" smtClean="0">
                          <a:solidFill>
                            <a:schemeClr val="dk1"/>
                          </a:solidFill>
                          <a:effectLst/>
                          <a:latin typeface="+mn-lt"/>
                          <a:ea typeface="+mn-ea"/>
                          <a:cs typeface="+mn-cs"/>
                        </a:rPr>
                        <a:t>опыта</a:t>
                      </a:r>
                      <a:endParaRPr lang="ru-RU" sz="1800" b="0" i="0" kern="1200" dirty="0" smtClean="0">
                        <a:solidFill>
                          <a:schemeClr val="dk1"/>
                        </a:solidFill>
                        <a:effectLst/>
                        <a:latin typeface="+mn-lt"/>
                        <a:ea typeface="+mn-ea"/>
                        <a:cs typeface="+mn-cs"/>
                      </a:endParaRPr>
                    </a:p>
                    <a:p>
                      <a:endParaRPr lang="ru-RU" dirty="0"/>
                    </a:p>
                  </a:txBody>
                  <a:tcPr/>
                </a:tc>
                <a:tc>
                  <a:txBody>
                    <a:bodyPr/>
                    <a:lstStyle/>
                    <a:p>
                      <a:r>
                        <a:rPr lang="ru-RU" sz="1800" b="0" i="0" kern="1200" dirty="0" smtClean="0">
                          <a:solidFill>
                            <a:schemeClr val="dk1"/>
                          </a:solidFill>
                          <a:effectLst/>
                          <a:latin typeface="+mn-lt"/>
                          <a:ea typeface="+mn-ea"/>
                          <a:cs typeface="+mn-cs"/>
                        </a:rPr>
                        <a:t>Не все требования известны к началу проектирования</a:t>
                      </a:r>
                      <a:endParaRPr lang="ru-RU" dirty="0"/>
                    </a:p>
                  </a:txBody>
                  <a:tcPr/>
                </a:tc>
              </a:tr>
              <a:tr h="1174570">
                <a:tc>
                  <a:txBody>
                    <a:bodyPr/>
                    <a:lstStyle/>
                    <a:p>
                      <a:pPr algn="l"/>
                      <a:r>
                        <a:rPr lang="ru-RU" b="1" dirty="0" smtClean="0"/>
                        <a:t>Спиральная модель</a:t>
                      </a:r>
                      <a:endParaRPr lang="ru-RU" dirty="0"/>
                    </a:p>
                  </a:txBody>
                  <a:tcPr anchor="ctr"/>
                </a:tc>
                <a:tc>
                  <a:txBody>
                    <a:bodyPr/>
                    <a:lstStyle/>
                    <a:p>
                      <a:r>
                        <a:rPr lang="ru-RU" sz="1800" b="0" i="0" kern="1200" dirty="0" smtClean="0">
                          <a:solidFill>
                            <a:schemeClr val="dk1"/>
                          </a:solidFill>
                          <a:effectLst/>
                          <a:latin typeface="+mn-lt"/>
                          <a:ea typeface="+mn-ea"/>
                          <a:cs typeface="+mn-cs"/>
                        </a:rPr>
                        <a:t>Позволяет переходить на следующий этап, не дожидаясь полного завершения работы на текущем</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smtClean="0">
                          <a:solidFill>
                            <a:schemeClr val="dk1"/>
                          </a:solidFill>
                          <a:effectLst/>
                          <a:latin typeface="+mn-lt"/>
                          <a:ea typeface="+mn-ea"/>
                          <a:cs typeface="+mn-cs"/>
                        </a:rPr>
                        <a:t>Основная проблема спирального цикла — определение момента перехода на следующий этап</a:t>
                      </a:r>
                      <a:endParaRPr lang="ru-RU" dirty="0" smtClean="0"/>
                    </a:p>
                  </a:txBody>
                  <a:tcPr/>
                </a:tc>
              </a:tr>
              <a:tr h="1174570">
                <a:tc>
                  <a:txBody>
                    <a:bodyPr/>
                    <a:lstStyle/>
                    <a:p>
                      <a:pPr algn="l"/>
                      <a:r>
                        <a:rPr lang="en-US" b="1" dirty="0" smtClean="0"/>
                        <a:t>V- </a:t>
                      </a:r>
                      <a:r>
                        <a:rPr lang="ru-RU" b="1" dirty="0" smtClean="0"/>
                        <a:t>модель</a:t>
                      </a:r>
                      <a:endParaRPr lang="ru-RU" dirty="0"/>
                    </a:p>
                  </a:txBody>
                  <a:tcPr anchor="ctr"/>
                </a:tc>
                <a:tc>
                  <a:txBody>
                    <a:bodyPr/>
                    <a:lstStyle/>
                    <a:p>
                      <a:r>
                        <a:rPr lang="ru-RU" dirty="0" smtClean="0"/>
                        <a:t>Максимальная</a:t>
                      </a:r>
                      <a:r>
                        <a:rPr lang="ru-RU" baseline="0" dirty="0" smtClean="0"/>
                        <a:t> гибкость при разработке проекта, симбиоз самых лучших качеств предыдущих моделей </a:t>
                      </a:r>
                      <a:endParaRPr lang="ru-RU" dirty="0"/>
                    </a:p>
                  </a:txBody>
                  <a:tcPr/>
                </a:tc>
                <a:tc>
                  <a:txBody>
                    <a:bodyPr/>
                    <a:lstStyle/>
                    <a:p>
                      <a:r>
                        <a:rPr lang="ru-RU" dirty="0" smtClean="0"/>
                        <a:t>Иногда</a:t>
                      </a:r>
                      <a:r>
                        <a:rPr lang="ru-RU" baseline="0" dirty="0" smtClean="0"/>
                        <a:t> сбивается график выполнения проекта</a:t>
                      </a:r>
                      <a:endParaRPr lang="ru-RU" dirty="0"/>
                    </a:p>
                  </a:txBody>
                  <a:tcPr/>
                </a:tc>
              </a:tr>
            </a:tbl>
          </a:graphicData>
        </a:graphic>
      </p:graphicFrame>
    </p:spTree>
    <p:extLst>
      <p:ext uri="{BB962C8B-B14F-4D97-AF65-F5344CB8AC3E}">
        <p14:creationId xmlns:p14="http://schemas.microsoft.com/office/powerpoint/2010/main" val="1404430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7488" y="404664"/>
            <a:ext cx="9144000" cy="1143000"/>
          </a:xfrm>
        </p:spPr>
        <p:txBody>
          <a:bodyPr>
            <a:normAutofit/>
          </a:bodyPr>
          <a:lstStyle/>
          <a:p>
            <a:r>
              <a:rPr lang="ru-RU" sz="6000" dirty="0"/>
              <a:t>Спасибо за внимание!</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752" y="1628800"/>
            <a:ext cx="3741762" cy="4906290"/>
          </a:xfrm>
          <a:prstGeom prst="rect">
            <a:avLst/>
          </a:prstGeom>
        </p:spPr>
      </p:pic>
    </p:spTree>
    <p:extLst>
      <p:ext uri="{BB962C8B-B14F-4D97-AF65-F5344CB8AC3E}">
        <p14:creationId xmlns:p14="http://schemas.microsoft.com/office/powerpoint/2010/main" val="2854661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484" y="445652"/>
            <a:ext cx="9289032" cy="6299125"/>
          </a:xfrm>
        </p:spPr>
      </p:pic>
      <p:sp>
        <p:nvSpPr>
          <p:cNvPr id="5" name="Прямоугольник 4"/>
          <p:cNvSpPr/>
          <p:nvPr/>
        </p:nvSpPr>
        <p:spPr>
          <a:xfrm>
            <a:off x="3215680" y="4653136"/>
            <a:ext cx="5184576" cy="369332"/>
          </a:xfrm>
          <a:prstGeom prst="rect">
            <a:avLst/>
          </a:prstGeom>
        </p:spPr>
        <p:txBody>
          <a:bodyPr wrap="square">
            <a:spAutoFit/>
          </a:bodyPr>
          <a:lstStyle/>
          <a:p>
            <a:r>
              <a:rPr lang="ru-RU" b="1" dirty="0">
                <a:solidFill>
                  <a:srgbClr val="FFC000"/>
                </a:solidFill>
              </a:rPr>
              <a:t>Назовите лучшую </a:t>
            </a:r>
            <a:r>
              <a:rPr lang="ru-RU" b="1" dirty="0" smtClean="0">
                <a:solidFill>
                  <a:srgbClr val="FFC000"/>
                </a:solidFill>
              </a:rPr>
              <a:t>модель жизненного цикла ПО</a:t>
            </a:r>
            <a:endParaRPr lang="ru-RU" b="1" dirty="0">
              <a:solidFill>
                <a:srgbClr val="FFC000"/>
              </a:solidFill>
            </a:endParaRPr>
          </a:p>
        </p:txBody>
      </p:sp>
      <p:sp>
        <p:nvSpPr>
          <p:cNvPr id="6" name="Прямоугольник 5"/>
          <p:cNvSpPr/>
          <p:nvPr/>
        </p:nvSpPr>
        <p:spPr>
          <a:xfrm>
            <a:off x="3215680" y="5353015"/>
            <a:ext cx="2064989" cy="369332"/>
          </a:xfrm>
          <a:prstGeom prst="rect">
            <a:avLst/>
          </a:prstGeom>
        </p:spPr>
        <p:txBody>
          <a:bodyPr wrap="none">
            <a:spAutoFit/>
          </a:bodyPr>
          <a:lstStyle/>
          <a:p>
            <a:r>
              <a:rPr lang="ru-RU" b="1" dirty="0">
                <a:solidFill>
                  <a:srgbClr val="FFC000"/>
                </a:solidFill>
              </a:rPr>
              <a:t>Каскадная модель</a:t>
            </a:r>
          </a:p>
        </p:txBody>
      </p:sp>
      <p:sp>
        <p:nvSpPr>
          <p:cNvPr id="7" name="Прямоугольник 6"/>
          <p:cNvSpPr/>
          <p:nvPr/>
        </p:nvSpPr>
        <p:spPr>
          <a:xfrm>
            <a:off x="6744072" y="5382409"/>
            <a:ext cx="2326278" cy="369332"/>
          </a:xfrm>
          <a:prstGeom prst="rect">
            <a:avLst/>
          </a:prstGeom>
        </p:spPr>
        <p:txBody>
          <a:bodyPr wrap="none">
            <a:spAutoFit/>
          </a:bodyPr>
          <a:lstStyle/>
          <a:p>
            <a:r>
              <a:rPr lang="ru-RU" b="1" dirty="0">
                <a:solidFill>
                  <a:srgbClr val="FFC000"/>
                </a:solidFill>
              </a:rPr>
              <a:t>Итеративная</a:t>
            </a:r>
            <a:r>
              <a:rPr lang="ru-RU" b="1" dirty="0">
                <a:solidFill>
                  <a:schemeClr val="bg1"/>
                </a:solidFill>
              </a:rPr>
              <a:t> </a:t>
            </a:r>
            <a:r>
              <a:rPr lang="ru-RU" b="1" dirty="0">
                <a:solidFill>
                  <a:srgbClr val="FFC000"/>
                </a:solidFill>
              </a:rPr>
              <a:t>модель</a:t>
            </a:r>
          </a:p>
        </p:txBody>
      </p:sp>
      <p:sp>
        <p:nvSpPr>
          <p:cNvPr id="8" name="Прямоугольник 7"/>
          <p:cNvSpPr/>
          <p:nvPr/>
        </p:nvSpPr>
        <p:spPr>
          <a:xfrm>
            <a:off x="6888088" y="6056734"/>
            <a:ext cx="1226618" cy="369332"/>
          </a:xfrm>
          <a:prstGeom prst="rect">
            <a:avLst/>
          </a:prstGeom>
        </p:spPr>
        <p:txBody>
          <a:bodyPr wrap="none">
            <a:spAutoFit/>
          </a:bodyPr>
          <a:lstStyle/>
          <a:p>
            <a:r>
              <a:rPr lang="en-US" b="1" dirty="0">
                <a:solidFill>
                  <a:srgbClr val="FFC000"/>
                </a:solidFill>
              </a:rPr>
              <a:t>V-</a:t>
            </a:r>
            <a:r>
              <a:rPr lang="en-US" dirty="0">
                <a:solidFill>
                  <a:srgbClr val="FFC000"/>
                </a:solidFill>
              </a:rPr>
              <a:t> </a:t>
            </a:r>
            <a:r>
              <a:rPr lang="ru-RU" b="1" dirty="0">
                <a:solidFill>
                  <a:srgbClr val="FFC000"/>
                </a:solidFill>
              </a:rPr>
              <a:t>модель</a:t>
            </a:r>
            <a:r>
              <a:rPr lang="ru-RU" dirty="0">
                <a:solidFill>
                  <a:schemeClr val="bg1"/>
                </a:solidFill>
              </a:rPr>
              <a:t> </a:t>
            </a:r>
          </a:p>
        </p:txBody>
      </p:sp>
      <p:sp>
        <p:nvSpPr>
          <p:cNvPr id="9" name="Прямоугольник 8"/>
          <p:cNvSpPr/>
          <p:nvPr/>
        </p:nvSpPr>
        <p:spPr>
          <a:xfrm>
            <a:off x="3162780" y="6042037"/>
            <a:ext cx="2170787" cy="369332"/>
          </a:xfrm>
          <a:prstGeom prst="rect">
            <a:avLst/>
          </a:prstGeom>
        </p:spPr>
        <p:txBody>
          <a:bodyPr wrap="none">
            <a:spAutoFit/>
          </a:bodyPr>
          <a:lstStyle/>
          <a:p>
            <a:r>
              <a:rPr lang="ru-RU" b="1" dirty="0">
                <a:solidFill>
                  <a:srgbClr val="FFC000"/>
                </a:solidFill>
              </a:rPr>
              <a:t>Спиральная</a:t>
            </a:r>
            <a:r>
              <a:rPr lang="ru-RU" dirty="0">
                <a:solidFill>
                  <a:schemeClr val="bg1"/>
                </a:solidFill>
              </a:rPr>
              <a:t> </a:t>
            </a:r>
            <a:r>
              <a:rPr lang="ru-RU" b="1" dirty="0">
                <a:solidFill>
                  <a:srgbClr val="FFC000"/>
                </a:solidFill>
              </a:rPr>
              <a:t>модель</a:t>
            </a:r>
          </a:p>
        </p:txBody>
      </p:sp>
    </p:spTree>
    <p:extLst>
      <p:ext uri="{BB962C8B-B14F-4D97-AF65-F5344CB8AC3E}">
        <p14:creationId xmlns:p14="http://schemas.microsoft.com/office/powerpoint/2010/main" val="155657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1424" y="0"/>
            <a:ext cx="9144000" cy="1143000"/>
          </a:xfrm>
        </p:spPr>
        <p:txBody>
          <a:bodyPr/>
          <a:lstStyle/>
          <a:p>
            <a:r>
              <a:rPr lang="ru-RU" b="1" dirty="0"/>
              <a:t>Каскадная модель</a:t>
            </a:r>
            <a:endParaRPr lang="ru-RU" dirty="0"/>
          </a:p>
        </p:txBody>
      </p:sp>
      <p:sp>
        <p:nvSpPr>
          <p:cNvPr id="3" name="Объект 2"/>
          <p:cNvSpPr>
            <a:spLocks noGrp="1"/>
          </p:cNvSpPr>
          <p:nvPr>
            <p:ph idx="1"/>
          </p:nvPr>
        </p:nvSpPr>
        <p:spPr>
          <a:xfrm>
            <a:off x="767408" y="2564904"/>
            <a:ext cx="10945216" cy="2232248"/>
          </a:xfrm>
        </p:spPr>
        <p:txBody>
          <a:bodyPr>
            <a:normAutofit/>
          </a:bodyPr>
          <a:lstStyle/>
          <a:p>
            <a:pPr marL="0" indent="0">
              <a:buNone/>
            </a:pPr>
            <a:r>
              <a:rPr lang="ru-RU" b="1" dirty="0"/>
              <a:t>Каскадная модель</a:t>
            </a:r>
            <a:r>
              <a:rPr lang="ru-RU" dirty="0"/>
              <a:t> </a:t>
            </a:r>
            <a:r>
              <a:rPr lang="ru-RU" dirty="0" smtClean="0"/>
              <a:t>(иногда </a:t>
            </a:r>
            <a:r>
              <a:rPr lang="ru-RU" dirty="0"/>
              <a:t>переводят как </a:t>
            </a:r>
            <a:r>
              <a:rPr lang="ru-RU" b="1" dirty="0"/>
              <a:t>модель «Водопад»</a:t>
            </a:r>
            <a:r>
              <a:rPr lang="ru-RU" dirty="0"/>
              <a:t>) — </a:t>
            </a:r>
            <a:r>
              <a:rPr lang="ru-RU" dirty="0" smtClean="0"/>
              <a:t>модел</a:t>
            </a:r>
            <a:r>
              <a:rPr lang="ru-RU" dirty="0"/>
              <a:t>ь процесса </a:t>
            </a:r>
            <a:r>
              <a:rPr lang="ru-RU" dirty="0" smtClean="0"/>
              <a:t>разработки программного обеспечения, </a:t>
            </a:r>
            <a:r>
              <a:rPr lang="ru-RU" dirty="0"/>
              <a:t>в которой процесс разработки выглядит как поток, последовательно проходящий фазы анализа требований, проектирования, реализации, тестирования, интеграции и поддержки.</a:t>
            </a:r>
          </a:p>
          <a:p>
            <a:endParaRPr lang="ru-RU" dirty="0"/>
          </a:p>
        </p:txBody>
      </p:sp>
    </p:spTree>
    <p:extLst>
      <p:ext uri="{BB962C8B-B14F-4D97-AF65-F5344CB8AC3E}">
        <p14:creationId xmlns:p14="http://schemas.microsoft.com/office/powerpoint/2010/main" val="58272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3432" y="116632"/>
            <a:ext cx="9144000" cy="1143000"/>
          </a:xfrm>
        </p:spPr>
        <p:txBody>
          <a:bodyPr/>
          <a:lstStyle/>
          <a:p>
            <a:r>
              <a:rPr lang="ru-RU" b="1" dirty="0"/>
              <a:t>Каскадная модель</a:t>
            </a:r>
            <a:endParaRPr lang="ru-RU" dirty="0"/>
          </a:p>
        </p:txBody>
      </p:sp>
      <p:sp>
        <p:nvSpPr>
          <p:cNvPr id="3" name="Объект 2"/>
          <p:cNvSpPr>
            <a:spLocks noGrp="1"/>
          </p:cNvSpPr>
          <p:nvPr>
            <p:ph idx="1"/>
          </p:nvPr>
        </p:nvSpPr>
        <p:spPr>
          <a:xfrm>
            <a:off x="993510" y="1700808"/>
            <a:ext cx="9144000" cy="936104"/>
          </a:xfrm>
        </p:spPr>
        <p:txBody>
          <a:bodyPr/>
          <a:lstStyle/>
          <a:p>
            <a:pPr marL="0" indent="0">
              <a:buNone/>
            </a:pPr>
            <a:r>
              <a:rPr lang="ru-RU" dirty="0"/>
              <a:t>Переход от одной фазы к другой происходит только после полного и успешного завершения предыдущей</a:t>
            </a:r>
          </a:p>
        </p:txBody>
      </p:sp>
      <p:pic>
        <p:nvPicPr>
          <p:cNvPr id="4" name="Picture 2" descr="Waterfall_model.png (515×3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2492896"/>
            <a:ext cx="7380312" cy="4163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533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5440" y="260648"/>
            <a:ext cx="9144000" cy="763487"/>
          </a:xfrm>
        </p:spPr>
        <p:txBody>
          <a:bodyPr/>
          <a:lstStyle/>
          <a:p>
            <a:r>
              <a:rPr lang="ru-RU" b="1" dirty="0"/>
              <a:t>Каскадная модель</a:t>
            </a:r>
            <a:endParaRPr lang="ru-RU" dirty="0"/>
          </a:p>
        </p:txBody>
      </p:sp>
      <p:sp>
        <p:nvSpPr>
          <p:cNvPr id="3" name="Объект 2"/>
          <p:cNvSpPr>
            <a:spLocks noGrp="1"/>
          </p:cNvSpPr>
          <p:nvPr>
            <p:ph idx="1"/>
          </p:nvPr>
        </p:nvSpPr>
        <p:spPr>
          <a:xfrm>
            <a:off x="1028704" y="1340768"/>
            <a:ext cx="9144000" cy="4267200"/>
          </a:xfrm>
        </p:spPr>
        <p:txBody>
          <a:bodyPr>
            <a:normAutofit/>
          </a:bodyPr>
          <a:lstStyle/>
          <a:p>
            <a:pPr marL="0" indent="0">
              <a:buNone/>
            </a:pPr>
            <a:r>
              <a:rPr lang="ru-RU" sz="1800" dirty="0"/>
              <a:t>Следуя каскадной модели, разработчик переходит от одной стадии к другой строго последовательно. Сначала полностью завершается этап «определение требований», в результате чего получается список требований к ПО. После того как требования полностью определены, происходит переход к проектированию, в ходе которого создаются документы, подробно описывающие для программистов способ и план реализации указанных требований. После того, как проектирование полностью выполнено, программистами выполняется реализация полученного проекта. На следующей стадии процесса происходит интеграция отдельных компонентов, разрабатываемых различными командами программистов. После того, как реализация и интеграция завершены, производится тестирование и отладка продукта; на этой стадии устраняются все недочёты, появившиеся на предыдущих стадиях разработки. После этого программный продукт внедряется и обеспечивается его поддержка — внесение новой функциональности и устранение ошибок</a:t>
            </a:r>
            <a:r>
              <a:rPr lang="ru-RU" sz="1800" dirty="0" smtClean="0"/>
              <a:t>.</a:t>
            </a:r>
          </a:p>
          <a:p>
            <a:endParaRPr lang="ru-RU" dirty="0"/>
          </a:p>
          <a:p>
            <a:endParaRPr lang="ru-RU" dirty="0"/>
          </a:p>
        </p:txBody>
      </p:sp>
    </p:spTree>
    <p:extLst>
      <p:ext uri="{BB962C8B-B14F-4D97-AF65-F5344CB8AC3E}">
        <p14:creationId xmlns:p14="http://schemas.microsoft.com/office/powerpoint/2010/main" val="3480448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27448" y="-31941"/>
            <a:ext cx="9144000" cy="1143000"/>
          </a:xfrm>
        </p:spPr>
        <p:txBody>
          <a:bodyPr/>
          <a:lstStyle/>
          <a:p>
            <a:r>
              <a:rPr lang="ru-RU" b="1" dirty="0"/>
              <a:t>Каскадная модель</a:t>
            </a:r>
            <a:endParaRPr lang="ru-RU" dirty="0"/>
          </a:p>
        </p:txBody>
      </p:sp>
      <p:sp>
        <p:nvSpPr>
          <p:cNvPr id="3" name="Объект 2"/>
          <p:cNvSpPr>
            <a:spLocks noGrp="1"/>
          </p:cNvSpPr>
          <p:nvPr>
            <p:ph idx="1"/>
          </p:nvPr>
        </p:nvSpPr>
        <p:spPr>
          <a:xfrm>
            <a:off x="1055440" y="1700808"/>
            <a:ext cx="9144000" cy="4267200"/>
          </a:xfrm>
        </p:spPr>
        <p:txBody>
          <a:bodyPr>
            <a:normAutofit fontScale="92500" lnSpcReduction="20000"/>
          </a:bodyPr>
          <a:lstStyle/>
          <a:p>
            <a:pPr marL="0" indent="0">
              <a:buNone/>
            </a:pPr>
            <a:r>
              <a:rPr lang="ru-RU" sz="2200" dirty="0"/>
              <a:t>Плюсы и минусы каскадной модели</a:t>
            </a:r>
            <a:r>
              <a:rPr lang="ru-RU" sz="2200" dirty="0" smtClean="0"/>
              <a:t>:</a:t>
            </a:r>
          </a:p>
          <a:p>
            <a:pPr marL="0" indent="0">
              <a:buNone/>
            </a:pPr>
            <a:endParaRPr lang="ru-RU" sz="2200" dirty="0" smtClean="0"/>
          </a:p>
          <a:p>
            <a:pPr marL="0" indent="0">
              <a:buNone/>
            </a:pPr>
            <a:r>
              <a:rPr lang="ru-RU" sz="1900" dirty="0"/>
              <a:t>+ Полное документирование каждого этапа;</a:t>
            </a:r>
          </a:p>
          <a:p>
            <a:pPr marL="0" indent="0">
              <a:buNone/>
            </a:pPr>
            <a:r>
              <a:rPr lang="ru-RU" sz="1900" dirty="0"/>
              <a:t>+ Четкое планирование сроков и затрат;</a:t>
            </a:r>
          </a:p>
          <a:p>
            <a:pPr marL="0" indent="0">
              <a:buNone/>
            </a:pPr>
            <a:r>
              <a:rPr lang="ru-RU" sz="1900" dirty="0"/>
              <a:t>+ Прозрачность процессов для заказчика</a:t>
            </a:r>
            <a:r>
              <a:rPr lang="ru-RU" sz="1900" dirty="0" smtClean="0"/>
              <a:t>;</a:t>
            </a:r>
          </a:p>
          <a:p>
            <a:endParaRPr lang="ru-RU" sz="1900" dirty="0"/>
          </a:p>
          <a:p>
            <a:pPr marL="0" indent="0">
              <a:buNone/>
            </a:pPr>
            <a:r>
              <a:rPr lang="ru-RU" sz="1900" dirty="0"/>
              <a:t>— Необходимость утверждения полного объема требований к системе еще на первом этапе;</a:t>
            </a:r>
          </a:p>
          <a:p>
            <a:pPr marL="0" indent="0">
              <a:buNone/>
            </a:pPr>
            <a:r>
              <a:rPr lang="ru-RU" sz="1900" dirty="0"/>
              <a:t>— В случае необходимости внесения изменений требований позднее – возврат к первой стадии и переделка заново всей проделанной работы;</a:t>
            </a:r>
          </a:p>
          <a:p>
            <a:pPr marL="0" indent="0">
              <a:buNone/>
            </a:pPr>
            <a:r>
              <a:rPr lang="ru-RU" sz="1900" dirty="0"/>
              <a:t>— Увеличение затрат средств и времени в случае необходимости изменения требований.</a:t>
            </a:r>
          </a:p>
          <a:p>
            <a:pPr marL="0" indent="0">
              <a:buNone/>
            </a:pPr>
            <a:endParaRPr lang="ru-RU" dirty="0" smtClean="0"/>
          </a:p>
          <a:p>
            <a:endParaRPr lang="ru-RU" dirty="0"/>
          </a:p>
        </p:txBody>
      </p:sp>
    </p:spTree>
    <p:extLst>
      <p:ext uri="{BB962C8B-B14F-4D97-AF65-F5344CB8AC3E}">
        <p14:creationId xmlns:p14="http://schemas.microsoft.com/office/powerpoint/2010/main" val="322176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71400"/>
            <a:ext cx="9144000" cy="1143000"/>
          </a:xfrm>
        </p:spPr>
        <p:txBody>
          <a:bodyPr/>
          <a:lstStyle/>
          <a:p>
            <a:r>
              <a:rPr lang="ru-RU" b="1" dirty="0"/>
              <a:t>Итеративная модель</a:t>
            </a:r>
            <a:endParaRPr lang="ru-RU" dirty="0"/>
          </a:p>
        </p:txBody>
      </p:sp>
      <p:sp>
        <p:nvSpPr>
          <p:cNvPr id="3" name="Объект 2"/>
          <p:cNvSpPr>
            <a:spLocks noGrp="1"/>
          </p:cNvSpPr>
          <p:nvPr>
            <p:ph idx="1"/>
          </p:nvPr>
        </p:nvSpPr>
        <p:spPr>
          <a:xfrm>
            <a:off x="695400" y="2564904"/>
            <a:ext cx="9721080" cy="4608512"/>
          </a:xfrm>
        </p:spPr>
        <p:txBody>
          <a:bodyPr/>
          <a:lstStyle/>
          <a:p>
            <a:r>
              <a:rPr lang="ru-RU" sz="1800" dirty="0"/>
              <a:t>Итеративный подход (англ. </a:t>
            </a:r>
            <a:r>
              <a:rPr lang="ru-RU" sz="1800" i="1" dirty="0" err="1"/>
              <a:t>iteration</a:t>
            </a:r>
            <a:r>
              <a:rPr lang="ru-RU" sz="1800" dirty="0"/>
              <a:t> - «повторение») в разработке </a:t>
            </a:r>
            <a:r>
              <a:rPr lang="ru-RU" sz="1800" dirty="0" smtClean="0"/>
              <a:t>программного </a:t>
            </a:r>
            <a:r>
              <a:rPr lang="ru-RU" sz="1800" dirty="0"/>
              <a:t>обеспечения — это выполнение работ параллельно с непрерывным анализом полученных результатов и корректировкой предыдущих этапов работы. Проект при этом подходе в каждой фазе развития проходит повторяющийся цикл </a:t>
            </a:r>
            <a:r>
              <a:rPr lang="ru-RU" sz="1800" dirty="0" smtClean="0"/>
              <a:t>PDCA: </a:t>
            </a:r>
            <a:r>
              <a:rPr lang="ru-RU" sz="1800" i="1" dirty="0" smtClean="0"/>
              <a:t>Планирование</a:t>
            </a:r>
            <a:r>
              <a:rPr lang="ru-RU" sz="1800" i="1" dirty="0"/>
              <a:t> — Реализация — Проверка — Оценка</a:t>
            </a:r>
            <a:r>
              <a:rPr lang="ru-RU" sz="1800" dirty="0"/>
              <a:t> (англ. </a:t>
            </a:r>
            <a:r>
              <a:rPr lang="ru-RU" sz="1800" i="1" dirty="0" err="1"/>
              <a:t>plan-do-check-act</a:t>
            </a:r>
            <a:r>
              <a:rPr lang="ru-RU" sz="1800" i="1" dirty="0"/>
              <a:t> </a:t>
            </a:r>
            <a:r>
              <a:rPr lang="ru-RU" sz="1800" i="1" dirty="0" err="1"/>
              <a:t>cycle</a:t>
            </a:r>
            <a:r>
              <a:rPr lang="ru-RU" sz="1800" dirty="0"/>
              <a:t>).</a:t>
            </a:r>
          </a:p>
          <a:p>
            <a:endParaRPr lang="ru-RU" dirty="0"/>
          </a:p>
        </p:txBody>
      </p:sp>
    </p:spTree>
    <p:extLst>
      <p:ext uri="{BB962C8B-B14F-4D97-AF65-F5344CB8AC3E}">
        <p14:creationId xmlns:p14="http://schemas.microsoft.com/office/powerpoint/2010/main" val="4259585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392" y="116632"/>
            <a:ext cx="9144000" cy="1143000"/>
          </a:xfrm>
        </p:spPr>
        <p:txBody>
          <a:bodyPr rtlCol="0"/>
          <a:lstStyle/>
          <a:p>
            <a:r>
              <a:rPr lang="ru-RU" b="1" dirty="0"/>
              <a:t>Итеративная модель</a:t>
            </a:r>
            <a:endParaRPr lang="ru-RU" dirty="0"/>
          </a:p>
        </p:txBody>
      </p:sp>
      <p:pic>
        <p:nvPicPr>
          <p:cNvPr id="3" name="Объект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08" y="1628800"/>
            <a:ext cx="8064000" cy="4267200"/>
          </a:xfrm>
          <a:prstGeom prst="rect">
            <a:avLst/>
          </a:prstGeom>
        </p:spPr>
      </p:pic>
    </p:spTree>
    <p:extLst>
      <p:ext uri="{BB962C8B-B14F-4D97-AF65-F5344CB8AC3E}">
        <p14:creationId xmlns:p14="http://schemas.microsoft.com/office/powerpoint/2010/main" val="21598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Компьютерная техника (16 х 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79_TF02901026_TF02901026.potx" id="{7F70CF0D-9BDD-45E8-B6DB-31E8E2A91A4C}" vid="{2BCA5CE5-F1BC-40E7-B66B-51CE49DF7650}"/>
    </a:ext>
  </a:extLst>
</a:theme>
</file>

<file path=ppt/theme/theme2.xml><?xml version="1.0" encoding="utf-8"?>
<a:theme xmlns:a="http://schemas.openxmlformats.org/drawingml/2006/main" name="Тема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098515-0C12-46CF-BC7C-69B4A13CD5FA}">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Презентация бизнес-стратегии с изображением монтажной платы (широкоэкранный формат)</Template>
  <TotalTime>0</TotalTime>
  <Words>856</Words>
  <Application>Microsoft Office PowerPoint</Application>
  <PresentationFormat>Широкоэкранный</PresentationFormat>
  <Paragraphs>162</Paragraphs>
  <Slides>24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24</vt:i4>
      </vt:variant>
    </vt:vector>
  </HeadingPairs>
  <TitlesOfParts>
    <vt:vector size="28" baseType="lpstr">
      <vt:lpstr>Arial</vt:lpstr>
      <vt:lpstr>Candara</vt:lpstr>
      <vt:lpstr>Consolas</vt:lpstr>
      <vt:lpstr>Компьютерная техника (16 х 9)</vt:lpstr>
      <vt:lpstr>Модели жизненного цикла ПО </vt:lpstr>
      <vt:lpstr>Содержание:</vt:lpstr>
      <vt:lpstr>Презентация PowerPoint</vt:lpstr>
      <vt:lpstr>Каскадная модель</vt:lpstr>
      <vt:lpstr>Каскадная модель</vt:lpstr>
      <vt:lpstr>Каскадная модель</vt:lpstr>
      <vt:lpstr>Каскадная модель</vt:lpstr>
      <vt:lpstr>Итеративная модель</vt:lpstr>
      <vt:lpstr>Итеративная модель</vt:lpstr>
      <vt:lpstr>Итеративная модель</vt:lpstr>
      <vt:lpstr>Итеративная модель</vt:lpstr>
      <vt:lpstr>Итеративная модель</vt:lpstr>
      <vt:lpstr>Спиральная модель</vt:lpstr>
      <vt:lpstr>Спиральная модель</vt:lpstr>
      <vt:lpstr>Спиральная модель</vt:lpstr>
      <vt:lpstr>Спиральная модель</vt:lpstr>
      <vt:lpstr>Спиральная модель</vt:lpstr>
      <vt:lpstr>V- модель</vt:lpstr>
      <vt:lpstr>V- модель</vt:lpstr>
      <vt:lpstr>V- модель</vt:lpstr>
      <vt:lpstr>V- модель</vt:lpstr>
      <vt:lpstr>V- модель</vt:lpstr>
      <vt:lpstr>Сравнительная подытоживающая таблица</vt:lpstr>
      <vt:lpstr>Спасибо за внимание!</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2020-05-10T09:57:03Z</dcterms:created>
  <dcterms:modified xsi:type="dcterms:W3CDTF">2020-05-18T16:44:51Z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