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19"/>
  </p:notesMasterIdLst>
  <p:sldIdLst>
    <p:sldId id="1224" r:id="rId7"/>
    <p:sldId id="1225" r:id="rId8"/>
    <p:sldId id="1239" r:id="rId9"/>
    <p:sldId id="1228" r:id="rId10"/>
    <p:sldId id="1226" r:id="rId11"/>
    <p:sldId id="1253" r:id="rId12"/>
    <p:sldId id="1227" r:id="rId13"/>
    <p:sldId id="1229" r:id="rId14"/>
    <p:sldId id="1230" r:id="rId15"/>
    <p:sldId id="1232" r:id="rId16"/>
    <p:sldId id="1233" r:id="rId17"/>
    <p:sldId id="1206" r:id="rId1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25"/>
            <p14:sldId id="1239"/>
            <p14:sldId id="1228"/>
            <p14:sldId id="1226"/>
            <p14:sldId id="1253"/>
            <p14:sldId id="1227"/>
            <p14:sldId id="1229"/>
            <p14:sldId id="1230"/>
            <p14:sldId id="1232"/>
            <p14:sldId id="1233"/>
            <p14:sldId id="1206"/>
          </p14:sldIdLst>
        </p14:section>
      </p14:sectionLst>
    </p:ext>
    <p:ext uri="{EFAFB233-063F-42B5-8137-9DF3F51BA10A}">
      <p15:sldGuideLst xmlns:p15="http://schemas.microsoft.com/office/powerpoint/2012/main" xmlns="">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2585"/>
    <a:srgbClr val="F26D26"/>
    <a:srgbClr val="BA124A"/>
    <a:srgbClr val="E93BDD"/>
    <a:srgbClr val="F49EEE"/>
    <a:srgbClr val="42D109"/>
    <a:srgbClr val="159B3B"/>
    <a:srgbClr val="0F45B1"/>
    <a:srgbClr val="E3602B"/>
    <a:srgbClr val="F4A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259"/>
      </p:cViewPr>
      <p:guideLst>
        <p:guide orient="horz" pos="1979"/>
        <p:guide orient="horz" pos="1729"/>
        <p:guide orient="horz" pos="1298"/>
        <p:guide pos="688"/>
        <p:guide pos="724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34"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05/04/2021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xmlns=""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xmlns=""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xmlns=""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xmlns=""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xmlns=""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xmlns=""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xmlns=""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C6BFCD7C-0C79-467A-9369-0675D4B541D4}"/>
              </a:ext>
            </a:extLst>
          </p:cNvPr>
          <p:cNvSpPr>
            <a:spLocks noGrp="1"/>
          </p:cNvSpPr>
          <p:nvPr>
            <p:ph type="body" sz="quarter" idx="10"/>
          </p:nvPr>
        </p:nvSpPr>
        <p:spPr>
          <a:xfrm>
            <a:off x="9348090" y="4840526"/>
            <a:ext cx="2255520" cy="501015"/>
          </a:xfrm>
        </p:spPr>
        <p:txBody>
          <a:bodyPr/>
          <a:lstStyle/>
          <a:p>
            <a:r>
              <a:rPr lang="en-US" sz="2800" dirty="0" smtClean="0"/>
              <a:t>Kyrylo Abramov</a:t>
            </a:r>
            <a:endParaRPr lang="uk-UA" sz="2800" dirty="0"/>
          </a:p>
        </p:txBody>
      </p:sp>
      <p:sp>
        <p:nvSpPr>
          <p:cNvPr id="2" name="Title 1">
            <a:extLst>
              <a:ext uri="{FF2B5EF4-FFF2-40B4-BE49-F238E27FC236}">
                <a16:creationId xmlns:a16="http://schemas.microsoft.com/office/drawing/2014/main" xmlns="" id="{3F314A52-F715-4894-9739-384FC3085337}"/>
              </a:ext>
            </a:extLst>
          </p:cNvPr>
          <p:cNvSpPr>
            <a:spLocks noGrp="1"/>
          </p:cNvSpPr>
          <p:nvPr>
            <p:ph type="title"/>
          </p:nvPr>
        </p:nvSpPr>
        <p:spPr>
          <a:xfrm>
            <a:off x="126973" y="0"/>
            <a:ext cx="7233948" cy="6683071"/>
          </a:xfrm>
          <a:prstGeom prst="rect">
            <a:avLst/>
          </a:prstGeom>
        </p:spPr>
        <p:txBody>
          <a:bodyPr/>
          <a:lstStyle/>
          <a:p>
            <a:pPr lvl="0"/>
            <a:r>
              <a:rPr lang="en-US" sz="8000" dirty="0" smtClean="0"/>
              <a:t>OOP</a:t>
            </a:r>
            <a:br>
              <a:rPr lang="en-US" sz="8000" dirty="0" smtClean="0"/>
            </a:br>
            <a:r>
              <a:rPr lang="en-US" sz="8000" dirty="0" smtClean="0"/>
              <a:t>PRINCIPLES</a:t>
            </a:r>
            <a:r>
              <a:rPr lang="en-US" sz="8000" dirty="0" smtClean="0"/>
              <a:t/>
            </a:r>
            <a:br>
              <a:rPr lang="en-US" sz="8000" dirty="0" smtClean="0"/>
            </a:br>
            <a:r>
              <a:rPr lang="en-US" sz="8000" dirty="0" smtClean="0"/>
              <a:t>IN</a:t>
            </a:r>
            <a:br>
              <a:rPr lang="en-US" sz="8000" dirty="0" smtClean="0"/>
            </a:br>
            <a:r>
              <a:rPr lang="en-US" sz="8000" dirty="0" smtClean="0"/>
              <a:t>JAVASCRIPT</a:t>
            </a:r>
            <a:r>
              <a:rPr lang="en-US" sz="8000" dirty="0"/>
              <a:t/>
            </a:r>
            <a:br>
              <a:rPr lang="en-US" sz="8000" dirty="0"/>
            </a:br>
            <a:r>
              <a:rPr lang="en-US" sz="8000" dirty="0" smtClean="0"/>
              <a:t/>
            </a:r>
            <a:br>
              <a:rPr lang="en-US" sz="8000" dirty="0" smtClean="0"/>
            </a:br>
            <a:endParaRPr lang="en-US" sz="8000" dirty="0"/>
          </a:p>
        </p:txBody>
      </p:sp>
    </p:spTree>
    <p:extLst>
      <p:ext uri="{BB962C8B-B14F-4D97-AF65-F5344CB8AC3E}">
        <p14:creationId xmlns:p14="http://schemas.microsoft.com/office/powerpoint/2010/main" val="4001193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xmlns="" id="{AAFA0E05-D6A3-44DB-8E1F-AE9104489031}"/>
              </a:ext>
            </a:extLst>
          </p:cNvPr>
          <p:cNvSpPr>
            <a:spLocks noGrp="1"/>
          </p:cNvSpPr>
          <p:nvPr>
            <p:ph type="title"/>
          </p:nvPr>
        </p:nvSpPr>
        <p:spPr>
          <a:xfrm>
            <a:off x="657520" y="261595"/>
            <a:ext cx="10820400" cy="685800"/>
          </a:xfrm>
        </p:spPr>
        <p:txBody>
          <a:bodyPr/>
          <a:lstStyle/>
          <a:p>
            <a:r>
              <a:rPr lang="en-US" sz="4000" dirty="0" smtClean="0"/>
              <a:t>POLYMORPHYSM</a:t>
            </a:r>
            <a:endParaRPr lang="uk-UA" sz="4000" dirty="0"/>
          </a:p>
        </p:txBody>
      </p:sp>
      <p:sp>
        <p:nvSpPr>
          <p:cNvPr id="2" name="Місце для тексту 1"/>
          <p:cNvSpPr>
            <a:spLocks noGrp="1"/>
          </p:cNvSpPr>
          <p:nvPr>
            <p:ph type="body" sz="quarter" idx="12"/>
          </p:nvPr>
        </p:nvSpPr>
        <p:spPr>
          <a:xfrm>
            <a:off x="622300" y="1148080"/>
            <a:ext cx="10878820" cy="4917440"/>
          </a:xfrm>
        </p:spPr>
        <p:txBody>
          <a:bodyPr/>
          <a:lstStyle/>
          <a:p>
            <a:r>
              <a:rPr lang="en-US" sz="2400" dirty="0" smtClean="0"/>
              <a:t>Polymorphism </a:t>
            </a:r>
            <a:r>
              <a:rPr lang="en-US" sz="2400" dirty="0"/>
              <a:t>gives a way to use a class exactly like its parent so there’s no confusion with mixing types.</a:t>
            </a:r>
            <a:r>
              <a:rPr lang="en-US" sz="2400" b="1" dirty="0"/>
              <a:t> </a:t>
            </a:r>
            <a:r>
              <a:rPr lang="en-US" sz="2400" dirty="0"/>
              <a:t>But each child class keeps its own methods as they are.</a:t>
            </a:r>
            <a:endParaRPr lang="uk-UA" sz="2400" dirty="0"/>
          </a:p>
        </p:txBody>
      </p:sp>
      <p:pic>
        <p:nvPicPr>
          <p:cNvPr id="7170" name="Picture 2" descr="https://cdn-media-1.freecodecamp.org/images/8GySv1U8Kh9nVVyiTqv5cDuWZC7p0uARVeF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5255" y="1664017"/>
            <a:ext cx="7620000" cy="570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64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7F232F8-3DCC-42F6-918D-253C12D87F55}"/>
              </a:ext>
            </a:extLst>
          </p:cNvPr>
          <p:cNvSpPr>
            <a:spLocks noGrp="1"/>
          </p:cNvSpPr>
          <p:nvPr>
            <p:ph type="title"/>
          </p:nvPr>
        </p:nvSpPr>
        <p:spPr>
          <a:xfrm>
            <a:off x="599440" y="375920"/>
            <a:ext cx="10820400" cy="685800"/>
          </a:xfrm>
        </p:spPr>
        <p:txBody>
          <a:bodyPr/>
          <a:lstStyle/>
          <a:p>
            <a:r>
              <a:rPr lang="en-US" dirty="0" smtClean="0"/>
              <a:t>SUMMARY</a:t>
            </a:r>
            <a:endParaRPr lang="uk-UA" dirty="0"/>
          </a:p>
        </p:txBody>
      </p:sp>
      <p:sp>
        <p:nvSpPr>
          <p:cNvPr id="7" name="Місце для тексту 1"/>
          <p:cNvSpPr>
            <a:spLocks noGrp="1"/>
          </p:cNvSpPr>
          <p:nvPr>
            <p:ph type="body" sz="quarter" idx="4294967295"/>
          </p:nvPr>
        </p:nvSpPr>
        <p:spPr>
          <a:xfrm>
            <a:off x="246196" y="1492366"/>
            <a:ext cx="11945804" cy="4542673"/>
          </a:xfrm>
          <a:prstGeom prst="rect">
            <a:avLst/>
          </a:prstGeom>
        </p:spPr>
        <p:txBody>
          <a:bodyPr/>
          <a:lstStyle/>
          <a:p>
            <a:pPr fontAlgn="base"/>
            <a:r>
              <a:rPr lang="en-US" sz="2400" dirty="0"/>
              <a:t>Objects modeled on real-world things are the centerpiece of any OOP-based application.</a:t>
            </a:r>
          </a:p>
          <a:p>
            <a:pPr fontAlgn="base"/>
            <a:r>
              <a:rPr lang="en-US" sz="2400" dirty="0"/>
              <a:t>Encapsulation protects data from uncontrolled access.</a:t>
            </a:r>
          </a:p>
          <a:p>
            <a:pPr fontAlgn="base"/>
            <a:r>
              <a:rPr lang="en-US" sz="2400" dirty="0"/>
              <a:t>Objects have functions that operate on the data the objects contain.</a:t>
            </a:r>
          </a:p>
          <a:p>
            <a:pPr fontAlgn="base"/>
            <a:r>
              <a:rPr lang="en-US" sz="2400" dirty="0"/>
              <a:t>Classes are the templates used to instantiate objects.</a:t>
            </a:r>
          </a:p>
          <a:p>
            <a:pPr fontAlgn="base"/>
            <a:r>
              <a:rPr lang="en-US" sz="2400" dirty="0"/>
              <a:t>Inheritance is a powerful tool for avoiding redundancy.</a:t>
            </a:r>
          </a:p>
          <a:p>
            <a:pPr fontAlgn="base"/>
            <a:r>
              <a:rPr lang="en-US" sz="2400" dirty="0"/>
              <a:t>OOP is more verbose but easier to read than other coding paradigms.</a:t>
            </a:r>
          </a:p>
          <a:p>
            <a:pPr fontAlgn="base"/>
            <a:r>
              <a:rPr lang="en-US" sz="2400" dirty="0"/>
              <a:t>Since OOP came later in JavaScript’s development, you may come across older code that uses prototype or functional programming techniques.</a:t>
            </a:r>
          </a:p>
          <a:p>
            <a:endParaRPr lang="uk-UA" sz="2400" dirty="0"/>
          </a:p>
        </p:txBody>
      </p:sp>
    </p:spTree>
    <p:extLst>
      <p:ext uri="{BB962C8B-B14F-4D97-AF65-F5344CB8AC3E}">
        <p14:creationId xmlns:p14="http://schemas.microsoft.com/office/powerpoint/2010/main" val="2206258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C26BA086-93B2-44A2-8B1B-22E693D2ABB6}"/>
              </a:ext>
            </a:extLst>
          </p:cNvPr>
          <p:cNvSpPr>
            <a:spLocks noGrp="1"/>
          </p:cNvSpPr>
          <p:nvPr>
            <p:ph type="title"/>
          </p:nvPr>
        </p:nvSpPr>
        <p:spPr/>
        <p:txBody>
          <a:bodyPr/>
          <a:lstStyle/>
          <a:p>
            <a:r>
              <a:rPr lang="en-US" dirty="0" smtClean="0"/>
              <a:t>OOP IN JAVASCRIPT</a:t>
            </a:r>
            <a:endParaRPr lang="uk-UA" dirty="0"/>
          </a:p>
        </p:txBody>
      </p:sp>
      <p:sp>
        <p:nvSpPr>
          <p:cNvPr id="2" name="Місце для тексту 1"/>
          <p:cNvSpPr>
            <a:spLocks noGrp="1"/>
          </p:cNvSpPr>
          <p:nvPr>
            <p:ph type="body" sz="quarter" idx="10"/>
          </p:nvPr>
        </p:nvSpPr>
        <p:spPr>
          <a:xfrm>
            <a:off x="157899" y="2795309"/>
            <a:ext cx="5488758" cy="2472336"/>
          </a:xfrm>
        </p:spPr>
        <p:txBody>
          <a:bodyPr/>
          <a:lstStyle/>
          <a:p>
            <a:pPr marL="342900" indent="-342900">
              <a:buFont typeface="Wingdings" panose="05000000000000000000" pitchFamily="2" charset="2"/>
              <a:buChar char="Ø"/>
            </a:pPr>
            <a:r>
              <a:rPr lang="uk-UA" sz="4000" dirty="0"/>
              <a:t> </a:t>
            </a:r>
            <a:r>
              <a:rPr lang="en-US" sz="3200" dirty="0" smtClean="0"/>
              <a:t>WHAT IS </a:t>
            </a:r>
            <a:r>
              <a:rPr lang="en-US" sz="3200" dirty="0" smtClean="0"/>
              <a:t>OOP</a:t>
            </a:r>
            <a:r>
              <a:rPr lang="en-US" sz="3200" dirty="0" smtClean="0"/>
              <a:t>?</a:t>
            </a:r>
            <a:endParaRPr lang="ru-RU" sz="3200" dirty="0" smtClean="0"/>
          </a:p>
          <a:p>
            <a:pPr marL="342900" indent="-342900">
              <a:buFont typeface="Wingdings" panose="05000000000000000000" pitchFamily="2" charset="2"/>
              <a:buChar char="Ø"/>
            </a:pPr>
            <a:r>
              <a:rPr lang="en-US" sz="3200" dirty="0" smtClean="0"/>
              <a:t>OOP PRINCIPLES</a:t>
            </a:r>
            <a:endParaRPr lang="en-US" sz="3200" dirty="0" smtClean="0"/>
          </a:p>
          <a:p>
            <a:pPr marL="342900" indent="-342900">
              <a:buFont typeface="Wingdings" panose="05000000000000000000" pitchFamily="2" charset="2"/>
              <a:buChar char="Ø"/>
            </a:pPr>
            <a:endParaRPr lang="ru-RU" sz="3200" dirty="0" smtClean="0"/>
          </a:p>
          <a:p>
            <a:pPr marL="342900" indent="-342900">
              <a:buFont typeface="Wingdings" panose="05000000000000000000" pitchFamily="2" charset="2"/>
              <a:buChar char="Ø"/>
            </a:pPr>
            <a:endParaRPr lang="uk-UA" dirty="0"/>
          </a:p>
        </p:txBody>
      </p:sp>
      <p:pic>
        <p:nvPicPr>
          <p:cNvPr id="1026" name="Picture 2" descr="An introduction to Object-Oriented Programming in JavaScri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8880" y="2107946"/>
            <a:ext cx="6241414" cy="3744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5340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FE6F92B3-0A64-344F-AACB-4E6E187DC37E}"/>
              </a:ext>
            </a:extLst>
          </p:cNvPr>
          <p:cNvSpPr>
            <a:spLocks noGrp="1"/>
          </p:cNvSpPr>
          <p:nvPr>
            <p:ph type="title"/>
          </p:nvPr>
        </p:nvSpPr>
        <p:spPr>
          <a:xfrm>
            <a:off x="695228" y="329938"/>
            <a:ext cx="10820400" cy="685800"/>
          </a:xfrm>
        </p:spPr>
        <p:txBody>
          <a:bodyPr/>
          <a:lstStyle/>
          <a:p>
            <a:r>
              <a:rPr lang="en-US" dirty="0" smtClean="0"/>
              <a:t>OBJECT ORIENTED PARADIGM</a:t>
            </a:r>
            <a:endParaRPr lang="en-US" dirty="0"/>
          </a:p>
        </p:txBody>
      </p:sp>
      <p:sp>
        <p:nvSpPr>
          <p:cNvPr id="6" name="Text Placeholder 4">
            <a:extLst>
              <a:ext uri="{FF2B5EF4-FFF2-40B4-BE49-F238E27FC236}">
                <a16:creationId xmlns:a16="http://schemas.microsoft.com/office/drawing/2014/main" xmlns="" id="{9C6E0AE2-DB35-40C9-B9A1-25494B29AECD}"/>
              </a:ext>
            </a:extLst>
          </p:cNvPr>
          <p:cNvSpPr txBox="1">
            <a:spLocks/>
          </p:cNvSpPr>
          <p:nvPr/>
        </p:nvSpPr>
        <p:spPr>
          <a:xfrm>
            <a:off x="579118" y="1513408"/>
            <a:ext cx="10872875" cy="3190672"/>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800" dirty="0"/>
              <a:t>Object Oriented Programming is one of the most widely used programming </a:t>
            </a:r>
            <a:r>
              <a:rPr lang="en-US" sz="2800" dirty="0" smtClean="0"/>
              <a:t>paradigms.</a:t>
            </a:r>
          </a:p>
          <a:p>
            <a:pPr fontAlgn="auto">
              <a:spcAft>
                <a:spcPts val="0"/>
              </a:spcAft>
            </a:pPr>
            <a:r>
              <a:rPr lang="en-US" sz="2800" dirty="0" smtClean="0"/>
              <a:t>From </a:t>
            </a:r>
            <a:r>
              <a:rPr lang="en-US" sz="2800" dirty="0"/>
              <a:t>the OOP perspective, an application is a collection of “objects” that communicate with each other. We base these objects on things in the real world, like products in inventory or employee records</a:t>
            </a:r>
            <a:r>
              <a:rPr lang="en-US" sz="2800" dirty="0" smtClean="0"/>
              <a:t>.</a:t>
            </a:r>
          </a:p>
          <a:p>
            <a:pPr fontAlgn="auto">
              <a:spcAft>
                <a:spcPts val="0"/>
              </a:spcAft>
            </a:pPr>
            <a:r>
              <a:rPr lang="en-US" sz="2800" dirty="0" smtClean="0"/>
              <a:t>Objects </a:t>
            </a:r>
            <a:r>
              <a:rPr lang="en-US" sz="2800" dirty="0"/>
              <a:t>contain data and perform some logic based on their data. As a result, OOP code is very easy to understand</a:t>
            </a:r>
            <a:r>
              <a:rPr lang="en-US" sz="2800" dirty="0" smtClean="0"/>
              <a:t>.</a:t>
            </a:r>
          </a:p>
          <a:p>
            <a:pPr fontAlgn="auto">
              <a:spcAft>
                <a:spcPts val="0"/>
              </a:spcAft>
            </a:pPr>
            <a:r>
              <a:rPr lang="en-US" sz="2800" dirty="0"/>
              <a:t>OOP based on real-world objects lets anyone read your code and understand what’s going on.</a:t>
            </a:r>
          </a:p>
          <a:p>
            <a:pPr fontAlgn="auto">
              <a:spcAft>
                <a:spcPts val="0"/>
              </a:spcAft>
            </a:pPr>
            <a:r>
              <a:rPr lang="en-US" sz="2800" dirty="0"/>
              <a:t> </a:t>
            </a:r>
            <a:endParaRPr lang="en-US" sz="2800" dirty="0" smtClean="0"/>
          </a:p>
          <a:p>
            <a:pPr fontAlgn="auto">
              <a:spcAft>
                <a:spcPts val="0"/>
              </a:spcAft>
            </a:pPr>
            <a:endParaRPr lang="en-US" dirty="0"/>
          </a:p>
          <a:p>
            <a:pPr fontAlgn="auto">
              <a:spcAft>
                <a:spcPts val="0"/>
              </a:spcAft>
            </a:pPr>
            <a:endParaRPr lang="uk-UA" dirty="0" smtClean="0"/>
          </a:p>
          <a:p>
            <a:pPr fontAlgn="auto">
              <a:spcAft>
                <a:spcPts val="0"/>
              </a:spcAft>
            </a:pPr>
            <a:endParaRPr lang="en-US" dirty="0" smtClean="0"/>
          </a:p>
        </p:txBody>
      </p:sp>
      <p:sp>
        <p:nvSpPr>
          <p:cNvPr id="5" name="Text Placeholder 4">
            <a:extLst>
              <a:ext uri="{FF2B5EF4-FFF2-40B4-BE49-F238E27FC236}">
                <a16:creationId xmlns:a16="http://schemas.microsoft.com/office/drawing/2014/main" xmlns="" id="{9C6E0AE2-DB35-40C9-B9A1-25494B29AECD}"/>
              </a:ext>
            </a:extLst>
          </p:cNvPr>
          <p:cNvSpPr txBox="1">
            <a:spLocks/>
          </p:cNvSpPr>
          <p:nvPr/>
        </p:nvSpPr>
        <p:spPr>
          <a:xfrm>
            <a:off x="487679" y="5521888"/>
            <a:ext cx="10810240" cy="1493664"/>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endParaRPr lang="uk-UA" sz="2800" dirty="0" smtClean="0"/>
          </a:p>
          <a:p>
            <a:pPr fontAlgn="auto">
              <a:spcAft>
                <a:spcPts val="0"/>
              </a:spcAft>
            </a:pPr>
            <a:endParaRPr lang="en-US" dirty="0" smtClean="0"/>
          </a:p>
        </p:txBody>
      </p:sp>
    </p:spTree>
    <p:extLst>
      <p:ext uri="{BB962C8B-B14F-4D97-AF65-F5344CB8AC3E}">
        <p14:creationId xmlns:p14="http://schemas.microsoft.com/office/powerpoint/2010/main" val="801574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CA236E6E-CCA1-48F4-8FC1-2690E5DA5F74}"/>
              </a:ext>
            </a:extLst>
          </p:cNvPr>
          <p:cNvSpPr>
            <a:spLocks noGrp="1"/>
          </p:cNvSpPr>
          <p:nvPr>
            <p:ph type="title"/>
          </p:nvPr>
        </p:nvSpPr>
        <p:spPr>
          <a:xfrm>
            <a:off x="657520" y="129619"/>
            <a:ext cx="10820400" cy="685800"/>
          </a:xfrm>
        </p:spPr>
        <p:txBody>
          <a:bodyPr/>
          <a:lstStyle/>
          <a:p>
            <a:r>
              <a:rPr lang="en-US" dirty="0" smtClean="0"/>
              <a:t>OBJECT AS CENTERPIECE</a:t>
            </a:r>
            <a:endParaRPr lang="uk-UA" dirty="0"/>
          </a:p>
        </p:txBody>
      </p:sp>
      <p:pic>
        <p:nvPicPr>
          <p:cNvPr id="2050" name="Picture 2" descr="https://cdn-media-1.freecodecamp.org/images/E-8djcwlqdOvRJ0Dl9kHAlUINOI1ooUBnjA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9466" y="0"/>
            <a:ext cx="3772534" cy="2801107"/>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7750" t="33778" r="28750" b="18518"/>
          <a:stretch/>
        </p:blipFill>
        <p:spPr bwMode="auto">
          <a:xfrm>
            <a:off x="375920" y="1303638"/>
            <a:ext cx="5560370" cy="3429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26917" t="44741" r="33167" b="33630"/>
          <a:stretch/>
        </p:blipFill>
        <p:spPr bwMode="auto">
          <a:xfrm>
            <a:off x="6760202" y="2900648"/>
            <a:ext cx="5069840" cy="1545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27000" t="56296" r="31417" b="33764"/>
          <a:stretch/>
        </p:blipFill>
        <p:spPr bwMode="auto">
          <a:xfrm>
            <a:off x="6777029" y="4733598"/>
            <a:ext cx="5069840" cy="681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l="56500" t="57185" r="28333" b="33764"/>
          <a:stretch/>
        </p:blipFill>
        <p:spPr bwMode="auto">
          <a:xfrm>
            <a:off x="9394816" y="5652591"/>
            <a:ext cx="2458720" cy="825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Прямокутник 2"/>
          <p:cNvSpPr/>
          <p:nvPr/>
        </p:nvSpPr>
        <p:spPr>
          <a:xfrm>
            <a:off x="3156105" y="5588213"/>
            <a:ext cx="6001376" cy="1384995"/>
          </a:xfrm>
          <a:prstGeom prst="rect">
            <a:avLst/>
          </a:prstGeom>
        </p:spPr>
        <p:txBody>
          <a:bodyPr wrap="square">
            <a:spAutoFit/>
          </a:bodyPr>
          <a:lstStyle/>
          <a:p>
            <a:r>
              <a:rPr lang="en-US" sz="2800" dirty="0"/>
              <a:t>An object modeled on real-world things consists of data and </a:t>
            </a:r>
            <a:r>
              <a:rPr lang="en-US" sz="2800" dirty="0" smtClean="0"/>
              <a:t>functions</a:t>
            </a:r>
            <a:endParaRPr lang="uk-UA" sz="2800" dirty="0"/>
          </a:p>
        </p:txBody>
      </p:sp>
    </p:spTree>
    <p:extLst>
      <p:ext uri="{BB962C8B-B14F-4D97-AF65-F5344CB8AC3E}">
        <p14:creationId xmlns:p14="http://schemas.microsoft.com/office/powerpoint/2010/main" val="19430364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9B3B0FC-3F87-4318-A857-A0F462CAFFEA}"/>
              </a:ext>
            </a:extLst>
          </p:cNvPr>
          <p:cNvSpPr>
            <a:spLocks noGrp="1"/>
          </p:cNvSpPr>
          <p:nvPr>
            <p:ph type="title"/>
          </p:nvPr>
        </p:nvSpPr>
        <p:spPr>
          <a:xfrm>
            <a:off x="685800" y="139047"/>
            <a:ext cx="10820400" cy="685800"/>
          </a:xfrm>
        </p:spPr>
        <p:txBody>
          <a:bodyPr/>
          <a:lstStyle/>
          <a:p>
            <a:r>
              <a:rPr lang="en-US" dirty="0" smtClean="0"/>
              <a:t>CLASS AS A TEMPLATE</a:t>
            </a:r>
            <a:endParaRPr lang="uk-UA" dirty="0"/>
          </a:p>
        </p:txBody>
      </p:sp>
      <p:pic>
        <p:nvPicPr>
          <p:cNvPr id="3076" name="Picture 4" descr="https://cdn-media-1.freecodecamp.org/images/auocIypgaJDNSym46KgEptmlE6FW3xFaxLP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8879" y="204081"/>
            <a:ext cx="5042535" cy="3176798"/>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a:extLst>
              <a:ext uri="{FF2B5EF4-FFF2-40B4-BE49-F238E27FC236}">
                <a16:creationId xmlns:a16="http://schemas.microsoft.com/office/drawing/2014/main" xmlns="" id="{9C6E0AE2-DB35-40C9-B9A1-25494B29AECD}"/>
              </a:ext>
            </a:extLst>
          </p:cNvPr>
          <p:cNvSpPr txBox="1">
            <a:spLocks/>
          </p:cNvSpPr>
          <p:nvPr/>
        </p:nvSpPr>
        <p:spPr>
          <a:xfrm>
            <a:off x="436879" y="1361296"/>
            <a:ext cx="7650481" cy="2143904"/>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800" dirty="0"/>
              <a:t>We use classes in OOP as templates for creating objects. An object is an “instance of a class” and “instantiation” is the creation of an object based on a class. The code is defined in the class but can’t execute unless it is in a live object.</a:t>
            </a:r>
            <a:endParaRPr lang="en-US" dirty="0" smtClean="0"/>
          </a:p>
        </p:txBody>
      </p:sp>
      <p:pic>
        <p:nvPicPr>
          <p:cNvPr id="3077"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27334" t="35481" r="28250" b="55999"/>
          <a:stretch/>
        </p:blipFill>
        <p:spPr bwMode="auto">
          <a:xfrm>
            <a:off x="2204720" y="3505200"/>
            <a:ext cx="6591702" cy="71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27250" t="48445" r="28500" b="43703"/>
          <a:stretch/>
        </p:blipFill>
        <p:spPr bwMode="auto">
          <a:xfrm>
            <a:off x="2204720" y="4582159"/>
            <a:ext cx="6591702" cy="657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l="27167" t="61481" r="27851" b="30519"/>
          <a:stretch/>
        </p:blipFill>
        <p:spPr bwMode="auto">
          <a:xfrm>
            <a:off x="2204720" y="5638799"/>
            <a:ext cx="6591702" cy="659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61049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9B3B0FC-3F87-4318-A857-A0F462CAFFEA}"/>
              </a:ext>
            </a:extLst>
          </p:cNvPr>
          <p:cNvSpPr>
            <a:spLocks noGrp="1"/>
          </p:cNvSpPr>
          <p:nvPr>
            <p:ph type="title"/>
          </p:nvPr>
        </p:nvSpPr>
        <p:spPr>
          <a:xfrm>
            <a:off x="685800" y="139047"/>
            <a:ext cx="10820400" cy="685800"/>
          </a:xfrm>
        </p:spPr>
        <p:txBody>
          <a:bodyPr/>
          <a:lstStyle/>
          <a:p>
            <a:r>
              <a:rPr lang="en-US" dirty="0" smtClean="0"/>
              <a:t>OOP</a:t>
            </a:r>
            <a:endParaRPr lang="uk-UA" dirty="0"/>
          </a:p>
        </p:txBody>
      </p:sp>
      <p:sp>
        <p:nvSpPr>
          <p:cNvPr id="10" name="Прямокутник 9"/>
          <p:cNvSpPr/>
          <p:nvPr/>
        </p:nvSpPr>
        <p:spPr>
          <a:xfrm>
            <a:off x="424205" y="1038311"/>
            <a:ext cx="10396195" cy="4708981"/>
          </a:xfrm>
          <a:prstGeom prst="rect">
            <a:avLst/>
          </a:prstGeom>
        </p:spPr>
        <p:txBody>
          <a:bodyPr wrap="square">
            <a:spAutoFit/>
          </a:bodyPr>
          <a:lstStyle/>
          <a:p>
            <a:r>
              <a:rPr lang="en-US" sz="2400" dirty="0"/>
              <a:t>A class in JavaScript looks like a function, but you use it differently. The name of the function is the class’s name and is capitalized</a:t>
            </a:r>
            <a:r>
              <a:rPr lang="en-US" sz="2400" dirty="0" smtClean="0"/>
              <a:t>.</a:t>
            </a:r>
            <a:endParaRPr lang="en-US" sz="2400" dirty="0"/>
          </a:p>
          <a:p>
            <a:r>
              <a:rPr lang="en-US" sz="2400" dirty="0" smtClean="0"/>
              <a:t>Since </a:t>
            </a:r>
            <a:r>
              <a:rPr lang="en-US" sz="2400" dirty="0"/>
              <a:t>it doesn’t return anything, we don’t call the function in the usual way like </a:t>
            </a:r>
            <a:r>
              <a:rPr lang="en-US" sz="2400" dirty="0" err="1"/>
              <a:t>const</a:t>
            </a:r>
            <a:r>
              <a:rPr lang="en-US" sz="2400" dirty="0"/>
              <a:t> basket = Product('bread', 1</a:t>
            </a:r>
            <a:r>
              <a:rPr lang="en-US" sz="2400" dirty="0" smtClean="0"/>
              <a:t>);</a:t>
            </a:r>
          </a:p>
          <a:p>
            <a:endParaRPr lang="en-US" sz="2400" dirty="0"/>
          </a:p>
          <a:p>
            <a:r>
              <a:rPr lang="en-US" sz="2400" dirty="0" smtClean="0"/>
              <a:t>Instead</a:t>
            </a:r>
            <a:r>
              <a:rPr lang="en-US" sz="2400" dirty="0"/>
              <a:t>, we add the keyword new like </a:t>
            </a:r>
            <a:endParaRPr lang="en-US" sz="2400" dirty="0" smtClean="0"/>
          </a:p>
          <a:p>
            <a:r>
              <a:rPr lang="en-US" sz="2400" dirty="0" err="1" smtClean="0"/>
              <a:t>const</a:t>
            </a:r>
            <a:r>
              <a:rPr lang="en-US" sz="2400" dirty="0" smtClean="0"/>
              <a:t> </a:t>
            </a:r>
            <a:r>
              <a:rPr lang="en-US" sz="2400" dirty="0"/>
              <a:t>basket = new Product('bread', 1</a:t>
            </a:r>
            <a:r>
              <a:rPr lang="en-US" sz="2400" dirty="0" smtClean="0"/>
              <a:t>);</a:t>
            </a:r>
          </a:p>
          <a:p>
            <a:endParaRPr lang="en-US" sz="3600" dirty="0" smtClean="0"/>
          </a:p>
          <a:p>
            <a:r>
              <a:rPr lang="en-US" sz="2400" dirty="0"/>
              <a:t>The code inside the function is the constructor. This code executes each time an object is instantiated. Product has the parameters </a:t>
            </a:r>
            <a:r>
              <a:rPr lang="en-US" sz="2400" dirty="0"/>
              <a:t>_name</a:t>
            </a:r>
            <a:r>
              <a:rPr lang="en-US" sz="2400" dirty="0"/>
              <a:t> and </a:t>
            </a:r>
            <a:r>
              <a:rPr lang="en-US" sz="2400" dirty="0"/>
              <a:t>_price</a:t>
            </a:r>
            <a:r>
              <a:rPr lang="en-US" sz="2400" dirty="0"/>
              <a:t>. Each new object stores these values inside it.</a:t>
            </a:r>
            <a:endParaRPr lang="en-US" sz="2400" b="1" dirty="0"/>
          </a:p>
        </p:txBody>
      </p:sp>
    </p:spTree>
    <p:extLst>
      <p:ext uri="{BB962C8B-B14F-4D97-AF65-F5344CB8AC3E}">
        <p14:creationId xmlns:p14="http://schemas.microsoft.com/office/powerpoint/2010/main" val="27859931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1C879ED0-FB0F-496C-A28D-E63CA7ACFAFF}"/>
              </a:ext>
            </a:extLst>
          </p:cNvPr>
          <p:cNvSpPr>
            <a:spLocks noGrp="1"/>
          </p:cNvSpPr>
          <p:nvPr>
            <p:ph type="title"/>
          </p:nvPr>
        </p:nvSpPr>
        <p:spPr>
          <a:xfrm>
            <a:off x="743343" y="270393"/>
            <a:ext cx="10820400" cy="685800"/>
          </a:xfrm>
        </p:spPr>
        <p:txBody>
          <a:bodyPr/>
          <a:lstStyle/>
          <a:p>
            <a:r>
              <a:rPr lang="en-US" dirty="0" smtClean="0"/>
              <a:t>ENCAPSULATION</a:t>
            </a:r>
            <a:endParaRPr lang="uk-UA" dirty="0"/>
          </a:p>
        </p:txBody>
      </p:sp>
      <p:sp>
        <p:nvSpPr>
          <p:cNvPr id="7" name="Прямокутник 6"/>
          <p:cNvSpPr/>
          <p:nvPr/>
        </p:nvSpPr>
        <p:spPr>
          <a:xfrm>
            <a:off x="391853" y="1474664"/>
            <a:ext cx="7715827" cy="4585871"/>
          </a:xfrm>
          <a:prstGeom prst="rect">
            <a:avLst/>
          </a:prstGeom>
        </p:spPr>
        <p:txBody>
          <a:bodyPr wrap="square">
            <a:spAutoFit/>
          </a:bodyPr>
          <a:lstStyle/>
          <a:p>
            <a:r>
              <a:rPr lang="en-US" sz="2400" dirty="0"/>
              <a:t>Encapsulation is achieved when each object keeps its state </a:t>
            </a:r>
            <a:r>
              <a:rPr lang="en-US" sz="2400" b="1" dirty="0"/>
              <a:t>private</a:t>
            </a:r>
            <a:r>
              <a:rPr lang="en-US" sz="2400" dirty="0"/>
              <a:t>, inside a class. Other objects don’t have direct access to this state. Instead, they can only call a list of public functions — called methods</a:t>
            </a:r>
            <a:r>
              <a:rPr lang="en-US" sz="2400" dirty="0" smtClean="0"/>
              <a:t>.</a:t>
            </a:r>
          </a:p>
          <a:p>
            <a:endParaRPr lang="en-US" sz="2400" dirty="0"/>
          </a:p>
          <a:p>
            <a:r>
              <a:rPr lang="en-US" sz="2400" dirty="0"/>
              <a:t>So, the object manages its own state via methods — and no other class can touch it unless explicitly allowed. If you want to communicate with the object, you should use the methods provided. But (by default), you can’t change the state.</a:t>
            </a:r>
          </a:p>
          <a:p>
            <a:endParaRPr lang="en-US" sz="2800" dirty="0" smtClean="0"/>
          </a:p>
        </p:txBody>
      </p:sp>
      <p:pic>
        <p:nvPicPr>
          <p:cNvPr id="4098" name="Picture 2" descr="https://cdn-media-1.freecodecamp.org/images/mZ820W4kli-j2xEfcLDh6iCenZ6llKyD1eG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5292" y="98807"/>
            <a:ext cx="4884041" cy="3253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859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xmlns="" id="{9C6E0AE2-DB35-40C9-B9A1-25494B29AECD}"/>
              </a:ext>
            </a:extLst>
          </p:cNvPr>
          <p:cNvSpPr txBox="1">
            <a:spLocks/>
          </p:cNvSpPr>
          <p:nvPr/>
        </p:nvSpPr>
        <p:spPr>
          <a:xfrm>
            <a:off x="468827" y="1102804"/>
            <a:ext cx="8157013" cy="4024072"/>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3200" b="1" dirty="0"/>
          </a:p>
          <a:p>
            <a:r>
              <a:rPr lang="en-US" sz="2400" dirty="0"/>
              <a:t>Inheritance lets one object acquire the properties and methods of another object. </a:t>
            </a:r>
            <a:endParaRPr lang="en-US" sz="2400" dirty="0" smtClean="0"/>
          </a:p>
          <a:p>
            <a:r>
              <a:rPr lang="en-US" sz="2400" dirty="0" smtClean="0"/>
              <a:t>Inheritance </a:t>
            </a:r>
            <a:r>
              <a:rPr lang="en-US" sz="2400" dirty="0"/>
              <a:t>lets you create a new class by extending an existing class with additional properties and functions. </a:t>
            </a:r>
            <a:endParaRPr lang="en-US" sz="2400" dirty="0" smtClean="0"/>
          </a:p>
          <a:p>
            <a:r>
              <a:rPr lang="en-US" sz="2400" dirty="0" smtClean="0"/>
              <a:t>The </a:t>
            </a:r>
            <a:r>
              <a:rPr lang="en-US" sz="2400" dirty="0"/>
              <a:t>new class “inherits” all of the features of its parent, avoiding the creation of new code from scratch</a:t>
            </a:r>
            <a:r>
              <a:rPr lang="en-US" sz="2400" dirty="0" smtClean="0"/>
              <a:t>.</a:t>
            </a:r>
          </a:p>
          <a:p>
            <a:endParaRPr lang="en-US" sz="2400" dirty="0" smtClean="0"/>
          </a:p>
          <a:p>
            <a:r>
              <a:rPr lang="en-US" sz="2400" dirty="0" smtClean="0"/>
              <a:t> </a:t>
            </a:r>
            <a:r>
              <a:rPr lang="en-US" sz="2400" dirty="0"/>
              <a:t>Furthermore, any changes made to the parent class will automatically be available to the child class. This makes updates much easier.</a:t>
            </a:r>
            <a:endParaRPr lang="ru-RU" sz="2400" dirty="0" smtClean="0"/>
          </a:p>
        </p:txBody>
      </p:sp>
      <p:sp>
        <p:nvSpPr>
          <p:cNvPr id="5" name="Title 7">
            <a:extLst>
              <a:ext uri="{FF2B5EF4-FFF2-40B4-BE49-F238E27FC236}">
                <a16:creationId xmlns:a16="http://schemas.microsoft.com/office/drawing/2014/main" xmlns="" id="{1C879ED0-FB0F-496C-A28D-E63CA7ACFAFF}"/>
              </a:ext>
            </a:extLst>
          </p:cNvPr>
          <p:cNvSpPr>
            <a:spLocks noGrp="1"/>
          </p:cNvSpPr>
          <p:nvPr>
            <p:ph type="title"/>
          </p:nvPr>
        </p:nvSpPr>
        <p:spPr>
          <a:xfrm>
            <a:off x="743343" y="-424205"/>
            <a:ext cx="10820400" cy="685800"/>
          </a:xfrm>
        </p:spPr>
        <p:txBody>
          <a:bodyPr/>
          <a:lstStyle/>
          <a:p>
            <a:r>
              <a:rPr lang="en-US" sz="4400" dirty="0" smtClean="0"/>
              <a:t>INHERITANCE</a:t>
            </a:r>
            <a:endParaRPr lang="uk-UA" sz="4400" dirty="0"/>
          </a:p>
        </p:txBody>
      </p:sp>
      <p:pic>
        <p:nvPicPr>
          <p:cNvPr id="5122" name="Picture 2" descr="https://cdn-media-1.freecodecamp.org/images/5tlMVYYAPXe7tTT4qhcQY9iwRKAT2PSPKOO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0"/>
            <a:ext cx="5022214" cy="3653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952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AFA0E05-D6A3-44DB-8E1F-AE9104489031}"/>
              </a:ext>
            </a:extLst>
          </p:cNvPr>
          <p:cNvSpPr>
            <a:spLocks noGrp="1"/>
          </p:cNvSpPr>
          <p:nvPr>
            <p:ph type="title"/>
          </p:nvPr>
        </p:nvSpPr>
        <p:spPr>
          <a:xfrm>
            <a:off x="657520" y="261595"/>
            <a:ext cx="10820400" cy="685800"/>
          </a:xfrm>
        </p:spPr>
        <p:txBody>
          <a:bodyPr/>
          <a:lstStyle/>
          <a:p>
            <a:r>
              <a:rPr lang="en-US" dirty="0" smtClean="0"/>
              <a:t>ABSTRACTION</a:t>
            </a:r>
            <a:endParaRPr lang="en-US" dirty="0"/>
          </a:p>
        </p:txBody>
      </p:sp>
      <p:sp>
        <p:nvSpPr>
          <p:cNvPr id="6" name="Місце для тексту 1"/>
          <p:cNvSpPr>
            <a:spLocks noGrp="1"/>
          </p:cNvSpPr>
          <p:nvPr>
            <p:ph type="body" sz="quarter" idx="10"/>
          </p:nvPr>
        </p:nvSpPr>
        <p:spPr>
          <a:xfrm>
            <a:off x="246196" y="1116446"/>
            <a:ext cx="11945804" cy="4542673"/>
          </a:xfrm>
        </p:spPr>
        <p:txBody>
          <a:bodyPr/>
          <a:lstStyle/>
          <a:p>
            <a:r>
              <a:rPr lang="en-US" sz="2400" dirty="0"/>
              <a:t>Abstraction can be thought of as a natural extension of encapsulation</a:t>
            </a:r>
            <a:r>
              <a:rPr lang="en-US" sz="2400" dirty="0" smtClean="0"/>
              <a:t>.</a:t>
            </a:r>
          </a:p>
          <a:p>
            <a:pPr fontAlgn="base"/>
            <a:r>
              <a:rPr lang="en-US" sz="2400" dirty="0"/>
              <a:t>Applying abstraction means that each object should </a:t>
            </a:r>
            <a:r>
              <a:rPr lang="en-US" sz="2400" b="1" dirty="0"/>
              <a:t>only</a:t>
            </a:r>
            <a:r>
              <a:rPr lang="en-US" sz="2400" dirty="0"/>
              <a:t> expose a high-level mechanism for using it.</a:t>
            </a:r>
          </a:p>
          <a:p>
            <a:pPr fontAlgn="base"/>
            <a:r>
              <a:rPr lang="en-US" sz="2400" dirty="0"/>
              <a:t>This mechanism should hide internal implementation details. It should only reveal operations relevant for the other objects.</a:t>
            </a:r>
          </a:p>
          <a:p>
            <a:endParaRPr lang="uk-UA" sz="2400" dirty="0"/>
          </a:p>
        </p:txBody>
      </p:sp>
      <p:pic>
        <p:nvPicPr>
          <p:cNvPr id="6146" name="Picture 2" descr="https://cdn-media-1.freecodecamp.org/images/hiX0NQOcZFShroq-a3FM5pFP2LV4UUI5mL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9655" y="2717800"/>
            <a:ext cx="7581900" cy="429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649265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Класична">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9033E08-7FE9-4F6D-B155-A8777B4A5A57}">
  <ds:schemaRefs>
    <ds:schemaRef ds:uri="http://purl.org/dc/elements/1.1/"/>
    <ds:schemaRef ds:uri="http://schemas.microsoft.com/office/2006/metadata/properties"/>
    <ds:schemaRef ds:uri="835f28f2-30f1-4728-84d2-86d96e143488"/>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341e6018-ac0a-4dfb-8409-db9e0d25502e"/>
    <ds:schemaRef ds:uri="http://www.w3.org/XML/1998/namespace"/>
    <ds:schemaRef ds:uri="http://purl.org/dc/dcmitype/"/>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6908</TotalTime>
  <Words>377</Words>
  <Application>Microsoft Office PowerPoint</Application>
  <PresentationFormat>Довільний</PresentationFormat>
  <Paragraphs>50</Paragraphs>
  <Slides>12</Slides>
  <Notes>1</Notes>
  <HiddenSlides>0</HiddenSlides>
  <MMClips>0</MMClips>
  <ScaleCrop>false</ScaleCrop>
  <HeadingPairs>
    <vt:vector size="4" baseType="variant">
      <vt:variant>
        <vt:lpstr>Тема</vt:lpstr>
      </vt:variant>
      <vt:variant>
        <vt:i4>3</vt:i4>
      </vt:variant>
      <vt:variant>
        <vt:lpstr>Заголовки слайдів</vt:lpstr>
      </vt:variant>
      <vt:variant>
        <vt:i4>12</vt:i4>
      </vt:variant>
    </vt:vector>
  </HeadingPairs>
  <TitlesOfParts>
    <vt:vector size="15" baseType="lpstr">
      <vt:lpstr>1_GRADIENT THEME</vt:lpstr>
      <vt:lpstr>2_GRADIENT THEME</vt:lpstr>
      <vt:lpstr>2_DARK THEME</vt:lpstr>
      <vt:lpstr>OOP PRINCIPLES IN JAVASCRIPT  </vt:lpstr>
      <vt:lpstr>OOP IN JAVASCRIPT</vt:lpstr>
      <vt:lpstr>OBJECT ORIENTED PARADIGM</vt:lpstr>
      <vt:lpstr>OBJECT AS CENTERPIECE</vt:lpstr>
      <vt:lpstr>CLASS AS A TEMPLATE</vt:lpstr>
      <vt:lpstr>OOP</vt:lpstr>
      <vt:lpstr>ENCAPSULATION</vt:lpstr>
      <vt:lpstr>INHERITANCE</vt:lpstr>
      <vt:lpstr>ABSTRACTION</vt:lpstr>
      <vt:lpstr>POLYMORPHYSM</vt:lpstr>
      <vt:lpstr>SUMMARY</vt:lpstr>
      <vt:lpstr>Презентація PowerPoint</vt:lpstr>
    </vt:vector>
  </TitlesOfParts>
  <Company>Verint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Христина Митулінська</cp:lastModifiedBy>
  <cp:revision>127</cp:revision>
  <dcterms:created xsi:type="dcterms:W3CDTF">2018-11-02T13:55:27Z</dcterms:created>
  <dcterms:modified xsi:type="dcterms:W3CDTF">2021-04-05T06:58:26Z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