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8"/>
  </p:notesMasterIdLst>
  <p:sldIdLst>
    <p:sldId id="1224" r:id="rId7"/>
    <p:sldId id="1225" r:id="rId8"/>
    <p:sldId id="1239" r:id="rId9"/>
    <p:sldId id="1228" r:id="rId10"/>
    <p:sldId id="1226" r:id="rId11"/>
    <p:sldId id="1253" r:id="rId12"/>
    <p:sldId id="1227" r:id="rId13"/>
    <p:sldId id="1229" r:id="rId14"/>
    <p:sldId id="1230" r:id="rId15"/>
    <p:sldId id="1232" r:id="rId16"/>
    <p:sldId id="120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28"/>
            <p14:sldId id="1226"/>
            <p14:sldId id="1253"/>
            <p14:sldId id="1227"/>
            <p14:sldId id="1229"/>
            <p14:sldId id="1230"/>
            <p14:sldId id="123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07/05/2021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a:xfrm>
            <a:off x="9348090" y="4840526"/>
            <a:ext cx="2255520" cy="501015"/>
          </a:xfrm>
        </p:spPr>
        <p:txBody>
          <a:bodyPr/>
          <a:lstStyle/>
          <a:p>
            <a:r>
              <a:rPr lang="en-US" sz="2800" dirty="0"/>
              <a:t>Kyrylo Abramov</a:t>
            </a:r>
            <a:endParaRPr lang="uk-UA" sz="2800"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126973" y="0"/>
            <a:ext cx="7233948" cy="6683071"/>
          </a:xfrm>
          <a:prstGeom prst="rect">
            <a:avLst/>
          </a:prstGeom>
        </p:spPr>
        <p:txBody>
          <a:bodyPr/>
          <a:lstStyle/>
          <a:p>
            <a:pPr lvl="0"/>
            <a:r>
              <a:rPr lang="en-US" sz="8000" dirty="0"/>
              <a:t>ANGULAR</a:t>
            </a:r>
            <a:br>
              <a:rPr lang="en-US" sz="8000" dirty="0"/>
            </a:br>
            <a:r>
              <a:rPr lang="en-US" sz="8000" dirty="0"/>
              <a:t>FORMS</a:t>
            </a:r>
            <a:br>
              <a:rPr lang="en-US" sz="8000" dirty="0"/>
            </a:br>
            <a:br>
              <a:rPr lang="en-US" sz="8000" dirty="0"/>
            </a:br>
            <a:endParaRPr lang="en-US" sz="8000"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FA0E05-D6A3-44DB-8E1F-AE9104489031}"/>
              </a:ext>
            </a:extLst>
          </p:cNvPr>
          <p:cNvSpPr>
            <a:spLocks noGrp="1"/>
          </p:cNvSpPr>
          <p:nvPr>
            <p:ph type="title"/>
          </p:nvPr>
        </p:nvSpPr>
        <p:spPr>
          <a:xfrm>
            <a:off x="657520" y="261595"/>
            <a:ext cx="10820400" cy="685800"/>
          </a:xfrm>
        </p:spPr>
        <p:txBody>
          <a:bodyPr/>
          <a:lstStyle/>
          <a:p>
            <a:r>
              <a:rPr lang="en-US" sz="4000" dirty="0"/>
              <a:t>SUMMARY</a:t>
            </a:r>
            <a:endParaRPr lang="uk-UA" sz="4000" dirty="0"/>
          </a:p>
        </p:txBody>
      </p:sp>
      <p:sp>
        <p:nvSpPr>
          <p:cNvPr id="2" name="Місце для тексту 1"/>
          <p:cNvSpPr>
            <a:spLocks noGrp="1"/>
          </p:cNvSpPr>
          <p:nvPr>
            <p:ph type="body" sz="quarter" idx="12"/>
          </p:nvPr>
        </p:nvSpPr>
        <p:spPr>
          <a:xfrm>
            <a:off x="622300" y="1148080"/>
            <a:ext cx="10878820" cy="4917440"/>
          </a:xfrm>
        </p:spPr>
        <p:txBody>
          <a:bodyPr/>
          <a:lstStyle/>
          <a:p>
            <a:pPr algn="l">
              <a:buFont typeface="Arial" panose="020B0604020202020204" pitchFamily="34" charset="0"/>
              <a:buChar char="•"/>
            </a:pPr>
            <a:r>
              <a:rPr lang="en-US" sz="2800" b="1" i="1" dirty="0">
                <a:effectLst/>
                <a:latin typeface="Helvetica" panose="020B0604020202020204" pitchFamily="34" charset="0"/>
              </a:rPr>
              <a:t>Reactive forms</a:t>
            </a:r>
            <a:r>
              <a:rPr lang="en-US" sz="2800" b="0" i="1" dirty="0">
                <a:effectLst/>
                <a:latin typeface="Helvetica" panose="020B0604020202020204" pitchFamily="34" charset="0"/>
              </a:rPr>
              <a:t> are more robust: they’re more scalable, reusable, and testable. If forms are a key part of your application, or you’re already using reactive patterns for building your application, use reactive forms.</a:t>
            </a:r>
          </a:p>
          <a:p>
            <a:pPr algn="l">
              <a:buFont typeface="Arial" panose="020B0604020202020204" pitchFamily="34" charset="0"/>
              <a:buChar char="•"/>
            </a:pPr>
            <a:r>
              <a:rPr lang="en-US" sz="2800" b="1" i="1" dirty="0">
                <a:effectLst/>
                <a:latin typeface="Helvetica" panose="020B0604020202020204" pitchFamily="34" charset="0"/>
              </a:rPr>
              <a:t>Template-driven forms</a:t>
            </a:r>
            <a:r>
              <a:rPr lang="en-US" sz="2800" b="0" i="1" dirty="0">
                <a:effectLst/>
                <a:latin typeface="Helvetica" panose="020B0604020202020204" pitchFamily="34" charset="0"/>
              </a:rPr>
              <a:t> are useful for adding a simple form to an app, such as an email list signup form. They’re easy to add to an app, but they don’t scale as well as reactive forms. If you have very basic form requirements and logic that can be managed solely in the template, use template-driven forms.</a:t>
            </a:r>
          </a:p>
        </p:txBody>
      </p:sp>
    </p:spTree>
    <p:extLst>
      <p:ext uri="{BB962C8B-B14F-4D97-AF65-F5344CB8AC3E}">
        <p14:creationId xmlns:p14="http://schemas.microsoft.com/office/powerpoint/2010/main" val="37016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ANGULAR FORMS</a:t>
            </a:r>
            <a:endParaRPr lang="uk-UA" dirty="0"/>
          </a:p>
        </p:txBody>
      </p:sp>
      <p:sp>
        <p:nvSpPr>
          <p:cNvPr id="2" name="Місце для тексту 1"/>
          <p:cNvSpPr>
            <a:spLocks noGrp="1"/>
          </p:cNvSpPr>
          <p:nvPr>
            <p:ph type="body" sz="quarter" idx="10"/>
          </p:nvPr>
        </p:nvSpPr>
        <p:spPr>
          <a:xfrm>
            <a:off x="157899" y="2795309"/>
            <a:ext cx="5488758" cy="2472336"/>
          </a:xfrm>
        </p:spPr>
        <p:txBody>
          <a:bodyPr/>
          <a:lstStyle/>
          <a:p>
            <a:pPr marL="342900" indent="-342900">
              <a:buFont typeface="Wingdings" panose="05000000000000000000" pitchFamily="2" charset="2"/>
              <a:buChar char="Ø"/>
            </a:pPr>
            <a:r>
              <a:rPr lang="en-US" sz="4000" dirty="0"/>
              <a:t>Template driven</a:t>
            </a:r>
          </a:p>
          <a:p>
            <a:r>
              <a:rPr lang="en-US" sz="4000" dirty="0"/>
              <a:t>   forms</a:t>
            </a:r>
            <a:endParaRPr lang="ru-RU" sz="3200" dirty="0"/>
          </a:p>
          <a:p>
            <a:pPr marL="342900" indent="-342900">
              <a:buFont typeface="Wingdings" panose="05000000000000000000" pitchFamily="2" charset="2"/>
              <a:buChar char="Ø"/>
            </a:pPr>
            <a:r>
              <a:rPr lang="en-US" sz="4000" dirty="0"/>
              <a:t>Reactive forms</a:t>
            </a:r>
          </a:p>
          <a:p>
            <a:pPr marL="342900" indent="-342900">
              <a:buFont typeface="Wingdings" panose="05000000000000000000" pitchFamily="2" charset="2"/>
              <a:buChar char="Ø"/>
            </a:pPr>
            <a:endParaRPr lang="ru-RU" sz="3200" dirty="0"/>
          </a:p>
          <a:p>
            <a:pPr marL="342900" indent="-342900">
              <a:buFont typeface="Wingdings" panose="05000000000000000000" pitchFamily="2" charset="2"/>
              <a:buChar char="Ø"/>
            </a:pPr>
            <a:endParaRPr lang="uk-UA" dirty="0"/>
          </a:p>
        </p:txBody>
      </p:sp>
      <p:pic>
        <p:nvPicPr>
          <p:cNvPr id="4" name="Picture 3" descr="Graphical user interface, application&#10;&#10;Description automatically generated">
            <a:extLst>
              <a:ext uri="{FF2B5EF4-FFF2-40B4-BE49-F238E27FC236}">
                <a16:creationId xmlns:a16="http://schemas.microsoft.com/office/drawing/2014/main" id="{451B1930-2808-4B9E-8918-4FF982035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393" y="2411644"/>
            <a:ext cx="5671068" cy="3029496"/>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95228" y="329938"/>
            <a:ext cx="10820400" cy="685800"/>
          </a:xfrm>
        </p:spPr>
        <p:txBody>
          <a:bodyPr/>
          <a:lstStyle/>
          <a:p>
            <a:r>
              <a:rPr lang="en-US" dirty="0"/>
              <a:t>ANGULAR FORMS</a:t>
            </a:r>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642753" y="1246280"/>
            <a:ext cx="10872875" cy="319067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400" b="1" i="0" dirty="0">
                <a:effectLst/>
                <a:latin typeface="verdana" panose="020B0604030504040204" pitchFamily="34" charset="0"/>
              </a:rPr>
              <a:t>Angular forms </a:t>
            </a:r>
            <a:r>
              <a:rPr lang="en-US" sz="2400" b="0" i="0" dirty="0">
                <a:effectLst/>
                <a:latin typeface="verdana" panose="020B0604030504040204" pitchFamily="34" charset="0"/>
              </a:rPr>
              <a:t>are used to handle user's input. We can use Angular form in our application to enable users to log in, to update profile, to enter information, and to perform many other data-entry tasks.</a:t>
            </a:r>
          </a:p>
          <a:p>
            <a:pPr fontAlgn="auto">
              <a:spcAft>
                <a:spcPts val="0"/>
              </a:spcAft>
            </a:pPr>
            <a:endParaRPr lang="en-US" sz="2400" b="0" i="0" dirty="0">
              <a:effectLst/>
              <a:latin typeface="verdana" panose="020B0604030504040204" pitchFamily="34" charset="0"/>
            </a:endParaRPr>
          </a:p>
          <a:p>
            <a:pPr algn="l"/>
            <a:r>
              <a:rPr lang="en-US" sz="2400" b="1" i="0" dirty="0">
                <a:effectLst/>
                <a:latin typeface="verdana" panose="020B0604030504040204" pitchFamily="34" charset="0"/>
              </a:rPr>
              <a:t>In Angular</a:t>
            </a:r>
            <a:r>
              <a:rPr lang="en-US" sz="2400" b="0" i="0" dirty="0">
                <a:effectLst/>
                <a:latin typeface="verdana" panose="020B0604030504040204" pitchFamily="34" charset="0"/>
              </a:rPr>
              <a:t>, there are 2 approaches to handle user's input through forms:</a:t>
            </a:r>
          </a:p>
          <a:p>
            <a:pPr algn="l">
              <a:buFont typeface="Arial" panose="020B0604020202020204" pitchFamily="34" charset="0"/>
              <a:buChar char="•"/>
            </a:pPr>
            <a:r>
              <a:rPr lang="en-US" sz="2400" b="0" dirty="0">
                <a:effectLst/>
                <a:latin typeface="verdana" panose="020B0604030504040204" pitchFamily="34" charset="0"/>
              </a:rPr>
              <a:t>Reactive forms</a:t>
            </a:r>
          </a:p>
          <a:p>
            <a:pPr algn="l">
              <a:buFont typeface="Arial" panose="020B0604020202020204" pitchFamily="34" charset="0"/>
              <a:buChar char="•"/>
            </a:pPr>
            <a:r>
              <a:rPr lang="en-US" sz="2400" b="0" dirty="0">
                <a:effectLst/>
                <a:latin typeface="verdana" panose="020B0604030504040204" pitchFamily="34" charset="0"/>
              </a:rPr>
              <a:t>Template-driven forms</a:t>
            </a:r>
          </a:p>
          <a:p>
            <a:pPr algn="l"/>
            <a:r>
              <a:rPr lang="en-US" sz="2400" b="0" i="0" dirty="0">
                <a:effectLst/>
                <a:latin typeface="verdana" panose="020B0604030504040204" pitchFamily="34" charset="0"/>
              </a:rPr>
              <a:t>Both approaches are used to collect user input events from the view, validate the user input, create a form model and data model to update, and provide a way to track changes.</a:t>
            </a:r>
          </a:p>
          <a:p>
            <a:pPr fontAlgn="auto">
              <a:spcAft>
                <a:spcPts val="0"/>
              </a:spcAft>
            </a:pPr>
            <a:endParaRPr lang="en-US" sz="2800" dirty="0"/>
          </a:p>
          <a:p>
            <a:pPr fontAlgn="auto">
              <a:spcAft>
                <a:spcPts val="0"/>
              </a:spcAft>
            </a:pPr>
            <a:r>
              <a:rPr lang="en-US" sz="2800" dirty="0"/>
              <a:t> </a:t>
            </a:r>
          </a:p>
          <a:p>
            <a:pPr fontAlgn="auto">
              <a:spcAft>
                <a:spcPts val="0"/>
              </a:spcAft>
            </a:pPr>
            <a:endParaRPr lang="en-US" dirty="0"/>
          </a:p>
          <a:p>
            <a:pPr fontAlgn="auto">
              <a:spcAft>
                <a:spcPts val="0"/>
              </a:spcAft>
            </a:pPr>
            <a:endParaRPr lang="uk-UA" dirty="0"/>
          </a:p>
          <a:p>
            <a:pPr fontAlgn="auto">
              <a:spcAft>
                <a:spcPts val="0"/>
              </a:spcAft>
            </a:pPr>
            <a:endParaRPr lang="en-US" dirty="0"/>
          </a:p>
        </p:txBody>
      </p:sp>
      <p:sp>
        <p:nvSpPr>
          <p:cNvPr id="5" name="Text Placeholder 4">
            <a:extLst>
              <a:ext uri="{FF2B5EF4-FFF2-40B4-BE49-F238E27FC236}">
                <a16:creationId xmlns:a16="http://schemas.microsoft.com/office/drawing/2014/main" id="{9C6E0AE2-DB35-40C9-B9A1-25494B29AECD}"/>
              </a:ext>
            </a:extLst>
          </p:cNvPr>
          <p:cNvSpPr txBox="1">
            <a:spLocks/>
          </p:cNvSpPr>
          <p:nvPr/>
        </p:nvSpPr>
        <p:spPr>
          <a:xfrm>
            <a:off x="487679" y="5521888"/>
            <a:ext cx="10810240" cy="149366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uk-UA" sz="2800" dirty="0"/>
          </a:p>
          <a:p>
            <a:pPr fontAlgn="auto">
              <a:spcAft>
                <a:spcPts val="0"/>
              </a:spcAft>
            </a:pPr>
            <a:endParaRPr lang="en-US" dirty="0"/>
          </a:p>
        </p:txBody>
      </p:sp>
    </p:spTree>
    <p:extLst>
      <p:ext uri="{BB962C8B-B14F-4D97-AF65-F5344CB8AC3E}">
        <p14:creationId xmlns:p14="http://schemas.microsoft.com/office/powerpoint/2010/main" val="80157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272621"/>
            <a:ext cx="10820400" cy="685800"/>
          </a:xfrm>
        </p:spPr>
        <p:txBody>
          <a:bodyPr/>
          <a:lstStyle/>
          <a:p>
            <a:r>
              <a:rPr lang="en-US" dirty="0"/>
              <a:t>REACTIVE FORMS</a:t>
            </a:r>
            <a:endParaRPr lang="uk-UA" dirty="0"/>
          </a:p>
        </p:txBody>
      </p:sp>
      <p:sp>
        <p:nvSpPr>
          <p:cNvPr id="3" name="Прямокутник 2"/>
          <p:cNvSpPr/>
          <p:nvPr/>
        </p:nvSpPr>
        <p:spPr>
          <a:xfrm>
            <a:off x="546216" y="656618"/>
            <a:ext cx="10931704" cy="4647426"/>
          </a:xfrm>
          <a:prstGeom prst="rect">
            <a:avLst/>
          </a:prstGeom>
        </p:spPr>
        <p:txBody>
          <a:bodyPr wrap="square">
            <a:spAutoFit/>
          </a:bodyPr>
          <a:lstStyle/>
          <a:p>
            <a:pPr algn="l"/>
            <a:endParaRPr lang="en-US" sz="4400" b="0" i="0" dirty="0">
              <a:effectLst/>
              <a:latin typeface="erdana"/>
            </a:endParaRPr>
          </a:p>
          <a:p>
            <a:pPr algn="l"/>
            <a:endParaRPr lang="en-US" sz="2800" b="0" i="0" dirty="0">
              <a:effectLst/>
              <a:latin typeface="erdana"/>
            </a:endParaRPr>
          </a:p>
          <a:p>
            <a:pPr algn="l">
              <a:buFont typeface="Arial" panose="020B0604020202020204" pitchFamily="34" charset="0"/>
              <a:buChar char="•"/>
            </a:pPr>
            <a:r>
              <a:rPr lang="en-US" sz="2800" b="0" dirty="0">
                <a:effectLst/>
                <a:latin typeface="verdana" panose="020B0604030504040204" pitchFamily="34" charset="0"/>
              </a:rPr>
              <a:t> </a:t>
            </a:r>
            <a:r>
              <a:rPr lang="en-US" sz="3200" b="0" dirty="0">
                <a:effectLst/>
                <a:latin typeface="verdana" panose="020B0604030504040204" pitchFamily="34" charset="0"/>
              </a:rPr>
              <a:t>Reactive forms are more robust.</a:t>
            </a:r>
          </a:p>
          <a:p>
            <a:pPr algn="l">
              <a:buFont typeface="Arial" panose="020B0604020202020204" pitchFamily="34" charset="0"/>
              <a:buChar char="•"/>
            </a:pPr>
            <a:r>
              <a:rPr lang="en-US" sz="3200" b="0" dirty="0">
                <a:effectLst/>
                <a:latin typeface="verdana" panose="020B0604030504040204" pitchFamily="34" charset="0"/>
              </a:rPr>
              <a:t> Reactive forms are more scalable, reusable, and testable.</a:t>
            </a:r>
          </a:p>
          <a:p>
            <a:pPr algn="l">
              <a:buFont typeface="Arial" panose="020B0604020202020204" pitchFamily="34" charset="0"/>
              <a:buChar char="•"/>
            </a:pPr>
            <a:r>
              <a:rPr lang="en-US" sz="3200" b="0" dirty="0">
                <a:effectLst/>
                <a:latin typeface="verdana" panose="020B0604030504040204" pitchFamily="34" charset="0"/>
              </a:rPr>
              <a:t> They are most preferred to use if forms are a key part of        your application, or your application is already built using reactive patterns. In both cases, reactive forms are best to use.</a:t>
            </a:r>
          </a:p>
        </p:txBody>
      </p:sp>
    </p:spTree>
    <p:extLst>
      <p:ext uri="{BB962C8B-B14F-4D97-AF65-F5344CB8AC3E}">
        <p14:creationId xmlns:p14="http://schemas.microsoft.com/office/powerpoint/2010/main" val="194303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799" y="313707"/>
            <a:ext cx="10820400" cy="685800"/>
          </a:xfrm>
        </p:spPr>
        <p:txBody>
          <a:bodyPr/>
          <a:lstStyle/>
          <a:p>
            <a:r>
              <a:rPr lang="en-US" dirty="0"/>
              <a:t>TEMPLATE DRIVEN FORMS</a:t>
            </a:r>
            <a:endParaRPr lang="uk-UA" dirty="0"/>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766394" y="1094168"/>
            <a:ext cx="10659211" cy="214390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b="0" i="0" dirty="0">
              <a:solidFill>
                <a:srgbClr val="610B4B"/>
              </a:solidFill>
              <a:effectLst/>
              <a:latin typeface="erdana"/>
            </a:endParaRPr>
          </a:p>
          <a:p>
            <a:pPr algn="l">
              <a:buFont typeface="Arial" panose="020B0604020202020204" pitchFamily="34" charset="0"/>
              <a:buChar char="•"/>
            </a:pPr>
            <a:r>
              <a:rPr lang="en-US" sz="2400" b="0" dirty="0">
                <a:effectLst/>
                <a:latin typeface="verdana" panose="020B0604030504040204" pitchFamily="34" charset="0"/>
              </a:rPr>
              <a:t> </a:t>
            </a:r>
            <a:r>
              <a:rPr lang="en-US" sz="2800" b="0" dirty="0">
                <a:effectLst/>
                <a:latin typeface="verdana" panose="020B0604030504040204" pitchFamily="34" charset="0"/>
              </a:rPr>
              <a:t>Template-driven forms are best if you want to add a simple form to your application. For example: email list signup form.</a:t>
            </a:r>
          </a:p>
          <a:p>
            <a:pPr algn="l">
              <a:buFont typeface="Arial" panose="020B0604020202020204" pitchFamily="34" charset="0"/>
              <a:buChar char="•"/>
            </a:pPr>
            <a:r>
              <a:rPr lang="en-US" sz="2800" b="0" dirty="0">
                <a:effectLst/>
                <a:latin typeface="verdana" panose="020B0604030504040204" pitchFamily="34" charset="0"/>
              </a:rPr>
              <a:t> Template-driven forms are easy to use in the application but they are not as scalable as Reactive forms.</a:t>
            </a:r>
          </a:p>
          <a:p>
            <a:pPr algn="l">
              <a:buFont typeface="Arial" panose="020B0604020202020204" pitchFamily="34" charset="0"/>
              <a:buChar char="•"/>
            </a:pPr>
            <a:r>
              <a:rPr lang="en-US" sz="2800" b="0" dirty="0">
                <a:effectLst/>
                <a:latin typeface="verdana" panose="020B0604030504040204" pitchFamily="34" charset="0"/>
              </a:rPr>
              <a:t> Template-driven forms are mainly used if your application's requires a very basic form and logic. It can easily be managed in a template.</a:t>
            </a:r>
          </a:p>
        </p:txBody>
      </p:sp>
    </p:spTree>
    <p:extLst>
      <p:ext uri="{BB962C8B-B14F-4D97-AF65-F5344CB8AC3E}">
        <p14:creationId xmlns:p14="http://schemas.microsoft.com/office/powerpoint/2010/main" val="273610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139047"/>
            <a:ext cx="10820400" cy="685800"/>
          </a:xfrm>
        </p:spPr>
        <p:txBody>
          <a:bodyPr/>
          <a:lstStyle/>
          <a:p>
            <a:r>
              <a:rPr lang="en-US" dirty="0"/>
              <a:t>FORM MODEL SETUP REACTIVE</a:t>
            </a:r>
            <a:endParaRPr lang="uk-UA" dirty="0"/>
          </a:p>
        </p:txBody>
      </p:sp>
      <p:sp>
        <p:nvSpPr>
          <p:cNvPr id="10" name="Прямокутник 9"/>
          <p:cNvSpPr/>
          <p:nvPr/>
        </p:nvSpPr>
        <p:spPr>
          <a:xfrm>
            <a:off x="424205" y="1038311"/>
            <a:ext cx="10396195" cy="1200329"/>
          </a:xfrm>
          <a:prstGeom prst="rect">
            <a:avLst/>
          </a:prstGeom>
        </p:spPr>
        <p:txBody>
          <a:bodyPr wrap="square">
            <a:spAutoFit/>
          </a:bodyPr>
          <a:lstStyle/>
          <a:p>
            <a:r>
              <a:rPr lang="en-US" sz="2400" b="0" i="0" dirty="0">
                <a:effectLst/>
                <a:latin typeface="verdana" panose="020B0604030504040204" pitchFamily="34" charset="0"/>
              </a:rPr>
              <a:t>Form model setup is used to track value changes between Angular forms and form input elements. Let's take an example to see how the form model is defined and created.</a:t>
            </a:r>
            <a:endParaRPr lang="en-US" sz="2400" dirty="0"/>
          </a:p>
        </p:txBody>
      </p:sp>
      <p:pic>
        <p:nvPicPr>
          <p:cNvPr id="3" name="Picture 2">
            <a:extLst>
              <a:ext uri="{FF2B5EF4-FFF2-40B4-BE49-F238E27FC236}">
                <a16:creationId xmlns:a16="http://schemas.microsoft.com/office/drawing/2014/main" id="{6FDA7B2A-F651-4E16-8B29-3D3C7323E31D}"/>
              </a:ext>
            </a:extLst>
          </p:cNvPr>
          <p:cNvPicPr>
            <a:picLocks noChangeAspect="1"/>
          </p:cNvPicPr>
          <p:nvPr/>
        </p:nvPicPr>
        <p:blipFill rotWithShape="1">
          <a:blip r:embed="rId2"/>
          <a:srcRect l="17359" t="31012" r="17752" b="30786"/>
          <a:stretch/>
        </p:blipFill>
        <p:spPr>
          <a:xfrm>
            <a:off x="523982" y="2452104"/>
            <a:ext cx="7911102" cy="2619911"/>
          </a:xfrm>
          <a:prstGeom prst="rect">
            <a:avLst/>
          </a:prstGeom>
        </p:spPr>
      </p:pic>
      <p:sp>
        <p:nvSpPr>
          <p:cNvPr id="6" name="Прямокутник 9">
            <a:extLst>
              <a:ext uri="{FF2B5EF4-FFF2-40B4-BE49-F238E27FC236}">
                <a16:creationId xmlns:a16="http://schemas.microsoft.com/office/drawing/2014/main" id="{75B1AE21-F5B6-4E34-A7D0-61E02BB74E28}"/>
              </a:ext>
            </a:extLst>
          </p:cNvPr>
          <p:cNvSpPr/>
          <p:nvPr/>
        </p:nvSpPr>
        <p:spPr>
          <a:xfrm>
            <a:off x="424204" y="5219524"/>
            <a:ext cx="10396195" cy="1200329"/>
          </a:xfrm>
          <a:prstGeom prst="rect">
            <a:avLst/>
          </a:prstGeom>
        </p:spPr>
        <p:txBody>
          <a:bodyPr wrap="square">
            <a:spAutoFit/>
          </a:bodyPr>
          <a:lstStyle/>
          <a:p>
            <a:r>
              <a:rPr lang="en-US" sz="2400" b="0" i="0" dirty="0">
                <a:effectLst/>
                <a:latin typeface="verdana" panose="020B0604030504040204" pitchFamily="34" charset="0"/>
              </a:rPr>
              <a:t>In reactive forms, the form model is the source of truth. The source of truth provides the value and status of the form element at a given point in time.</a:t>
            </a:r>
            <a:endParaRPr lang="en-US" sz="2400" dirty="0"/>
          </a:p>
        </p:txBody>
      </p:sp>
    </p:spTree>
    <p:extLst>
      <p:ext uri="{BB962C8B-B14F-4D97-AF65-F5344CB8AC3E}">
        <p14:creationId xmlns:p14="http://schemas.microsoft.com/office/powerpoint/2010/main" val="278599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4988" y="147103"/>
            <a:ext cx="10820400" cy="685800"/>
          </a:xfrm>
        </p:spPr>
        <p:txBody>
          <a:bodyPr/>
          <a:lstStyle/>
          <a:p>
            <a:r>
              <a:rPr lang="en-US" dirty="0"/>
              <a:t>REACTIVE MODEL</a:t>
            </a:r>
            <a:endParaRPr lang="uk-UA" dirty="0"/>
          </a:p>
        </p:txBody>
      </p:sp>
      <p:sp>
        <p:nvSpPr>
          <p:cNvPr id="7" name="Прямокутник 6"/>
          <p:cNvSpPr/>
          <p:nvPr/>
        </p:nvSpPr>
        <p:spPr>
          <a:xfrm>
            <a:off x="647312" y="5226784"/>
            <a:ext cx="11670008" cy="1631216"/>
          </a:xfrm>
          <a:prstGeom prst="rect">
            <a:avLst/>
          </a:prstGeom>
        </p:spPr>
        <p:txBody>
          <a:bodyPr wrap="square">
            <a:spAutoFit/>
          </a:bodyPr>
          <a:lstStyle/>
          <a:p>
            <a:r>
              <a:rPr lang="en-US" sz="2400" b="0" i="0" dirty="0">
                <a:effectLst/>
                <a:latin typeface="verdana" panose="020B0604030504040204" pitchFamily="34" charset="0"/>
              </a:rPr>
              <a:t>In reactive forms, the form model is explicitly defined in component class. After that the reactive form directive (here, it is: </a:t>
            </a:r>
            <a:r>
              <a:rPr lang="en-US" sz="2400" b="0" i="0" dirty="0" err="1">
                <a:effectLst/>
                <a:latin typeface="verdana" panose="020B0604030504040204" pitchFamily="34" charset="0"/>
              </a:rPr>
              <a:t>FormControlDirective</a:t>
            </a:r>
            <a:r>
              <a:rPr lang="en-US" sz="2400" b="0" i="0" dirty="0">
                <a:effectLst/>
                <a:latin typeface="verdana" panose="020B0604030504040204" pitchFamily="34" charset="0"/>
              </a:rPr>
              <a:t>) links the existing </a:t>
            </a:r>
            <a:r>
              <a:rPr lang="en-US" sz="2400" b="0" i="0" dirty="0" err="1">
                <a:effectLst/>
                <a:latin typeface="verdana" panose="020B0604030504040204" pitchFamily="34" charset="0"/>
              </a:rPr>
              <a:t>FormControl</a:t>
            </a:r>
            <a:r>
              <a:rPr lang="en-US" sz="2400" b="0" i="0" dirty="0">
                <a:effectLst/>
                <a:latin typeface="verdana" panose="020B0604030504040204" pitchFamily="34" charset="0"/>
              </a:rPr>
              <a:t> instance to a specific form element in the view using a value accessor (</a:t>
            </a:r>
            <a:r>
              <a:rPr lang="en-US" sz="2400" b="0" i="0" dirty="0" err="1">
                <a:effectLst/>
                <a:latin typeface="verdana" panose="020B0604030504040204" pitchFamily="34" charset="0"/>
              </a:rPr>
              <a:t>ControlValueAccessor</a:t>
            </a:r>
            <a:r>
              <a:rPr lang="en-US" sz="2400" b="0" i="0" dirty="0">
                <a:effectLst/>
                <a:latin typeface="verdana" panose="020B0604030504040204" pitchFamily="34" charset="0"/>
              </a:rPr>
              <a:t> instance).</a:t>
            </a:r>
            <a:endParaRPr lang="en-US" sz="2800" dirty="0"/>
          </a:p>
        </p:txBody>
      </p:sp>
      <p:pic>
        <p:nvPicPr>
          <p:cNvPr id="3" name="Picture 2">
            <a:extLst>
              <a:ext uri="{FF2B5EF4-FFF2-40B4-BE49-F238E27FC236}">
                <a16:creationId xmlns:a16="http://schemas.microsoft.com/office/drawing/2014/main" id="{7F29D29F-A9D0-456E-B1AF-8407EC35EA79}"/>
              </a:ext>
            </a:extLst>
          </p:cNvPr>
          <p:cNvPicPr>
            <a:picLocks noChangeAspect="1"/>
          </p:cNvPicPr>
          <p:nvPr/>
        </p:nvPicPr>
        <p:blipFill rotWithShape="1">
          <a:blip r:embed="rId2"/>
          <a:srcRect l="16263" t="21123" r="37810" b="25843"/>
          <a:stretch/>
        </p:blipFill>
        <p:spPr>
          <a:xfrm>
            <a:off x="2815118" y="1049400"/>
            <a:ext cx="6287785" cy="4084176"/>
          </a:xfrm>
          <a:prstGeom prst="rect">
            <a:avLst/>
          </a:prstGeom>
        </p:spPr>
      </p:pic>
    </p:spTree>
    <p:extLst>
      <p:ext uri="{BB962C8B-B14F-4D97-AF65-F5344CB8AC3E}">
        <p14:creationId xmlns:p14="http://schemas.microsoft.com/office/powerpoint/2010/main" val="1754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743343" y="713287"/>
            <a:ext cx="10820400" cy="1075317"/>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p>
          <a:p>
            <a:r>
              <a:rPr lang="en-US" sz="2400" b="0" i="0" dirty="0">
                <a:effectLst/>
                <a:latin typeface="verdana" panose="020B0604030504040204" pitchFamily="34" charset="0"/>
              </a:rPr>
              <a:t>In template-driven forms, the source of truth is template itself.</a:t>
            </a:r>
            <a:endParaRPr lang="ru-RU" sz="2400" dirty="0"/>
          </a:p>
        </p:txBody>
      </p:sp>
      <p:sp>
        <p:nvSpPr>
          <p:cNvPr id="5" name="Title 7">
            <a:extLst>
              <a:ext uri="{FF2B5EF4-FFF2-40B4-BE49-F238E27FC236}">
                <a16:creationId xmlns:a16="http://schemas.microsoft.com/office/drawing/2014/main" id="{1C879ED0-FB0F-496C-A28D-E63CA7ACFAFF}"/>
              </a:ext>
            </a:extLst>
          </p:cNvPr>
          <p:cNvSpPr>
            <a:spLocks noGrp="1"/>
          </p:cNvSpPr>
          <p:nvPr>
            <p:ph type="title"/>
          </p:nvPr>
        </p:nvSpPr>
        <p:spPr>
          <a:xfrm>
            <a:off x="743343" y="-424205"/>
            <a:ext cx="10820400" cy="685800"/>
          </a:xfrm>
        </p:spPr>
        <p:txBody>
          <a:bodyPr/>
          <a:lstStyle/>
          <a:p>
            <a:r>
              <a:rPr lang="en-US" sz="4400" dirty="0"/>
              <a:t>FORM MODEL SETUP TEMPLATE</a:t>
            </a:r>
            <a:endParaRPr lang="uk-UA" sz="4400" dirty="0"/>
          </a:p>
        </p:txBody>
      </p:sp>
      <p:pic>
        <p:nvPicPr>
          <p:cNvPr id="3" name="Picture 2">
            <a:extLst>
              <a:ext uri="{FF2B5EF4-FFF2-40B4-BE49-F238E27FC236}">
                <a16:creationId xmlns:a16="http://schemas.microsoft.com/office/drawing/2014/main" id="{A8EA2FB2-52B3-4397-89A6-C17C61C0AC08}"/>
              </a:ext>
            </a:extLst>
          </p:cNvPr>
          <p:cNvPicPr>
            <a:picLocks noChangeAspect="1"/>
          </p:cNvPicPr>
          <p:nvPr/>
        </p:nvPicPr>
        <p:blipFill rotWithShape="1">
          <a:blip r:embed="rId2"/>
          <a:srcRect l="18202" t="31012" r="17837" b="34681"/>
          <a:stretch/>
        </p:blipFill>
        <p:spPr>
          <a:xfrm>
            <a:off x="743343" y="2346745"/>
            <a:ext cx="9023982" cy="2722652"/>
          </a:xfrm>
          <a:prstGeom prst="rect">
            <a:avLst/>
          </a:prstGeom>
        </p:spPr>
      </p:pic>
    </p:spTree>
    <p:extLst>
      <p:ext uri="{BB962C8B-B14F-4D97-AF65-F5344CB8AC3E}">
        <p14:creationId xmlns:p14="http://schemas.microsoft.com/office/powerpoint/2010/main" val="79695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A0E05-D6A3-44DB-8E1F-AE9104489031}"/>
              </a:ext>
            </a:extLst>
          </p:cNvPr>
          <p:cNvSpPr>
            <a:spLocks noGrp="1"/>
          </p:cNvSpPr>
          <p:nvPr>
            <p:ph type="title"/>
          </p:nvPr>
        </p:nvSpPr>
        <p:spPr>
          <a:xfrm>
            <a:off x="657520" y="261595"/>
            <a:ext cx="10820400" cy="685800"/>
          </a:xfrm>
        </p:spPr>
        <p:txBody>
          <a:bodyPr/>
          <a:lstStyle/>
          <a:p>
            <a:r>
              <a:rPr lang="en-US" dirty="0"/>
              <a:t>TEMPLATE MODEL</a:t>
            </a:r>
          </a:p>
        </p:txBody>
      </p:sp>
      <p:sp>
        <p:nvSpPr>
          <p:cNvPr id="6" name="Місце для тексту 1"/>
          <p:cNvSpPr>
            <a:spLocks noGrp="1"/>
          </p:cNvSpPr>
          <p:nvPr>
            <p:ph type="body" sz="quarter" idx="10"/>
          </p:nvPr>
        </p:nvSpPr>
        <p:spPr>
          <a:xfrm>
            <a:off x="657520" y="1157663"/>
            <a:ext cx="11137570" cy="4542673"/>
          </a:xfrm>
        </p:spPr>
        <p:txBody>
          <a:bodyPr/>
          <a:lstStyle/>
          <a:p>
            <a:r>
              <a:rPr lang="en-US" sz="2000" b="0" i="0" dirty="0">
                <a:effectLst/>
                <a:latin typeface="verdana" panose="020B0604030504040204" pitchFamily="34" charset="0"/>
              </a:rPr>
              <a:t>The form model abstraction promotes simplicity over structure. The template-driven form directive </a:t>
            </a:r>
            <a:r>
              <a:rPr lang="en-US" sz="2000" b="0" i="0" dirty="0" err="1">
                <a:effectLst/>
                <a:latin typeface="verdana" panose="020B0604030504040204" pitchFamily="34" charset="0"/>
              </a:rPr>
              <a:t>NgModel</a:t>
            </a:r>
            <a:r>
              <a:rPr lang="en-US" sz="2000" b="0" i="0" dirty="0">
                <a:effectLst/>
                <a:latin typeface="verdana" panose="020B0604030504040204" pitchFamily="34" charset="0"/>
              </a:rPr>
              <a:t> creates and manages the </a:t>
            </a:r>
            <a:r>
              <a:rPr lang="en-US" sz="2000" b="0" i="0" dirty="0" err="1">
                <a:effectLst/>
                <a:latin typeface="verdana" panose="020B0604030504040204" pitchFamily="34" charset="0"/>
              </a:rPr>
              <a:t>FormControl</a:t>
            </a:r>
            <a:r>
              <a:rPr lang="en-US" sz="2000" b="0" i="0" dirty="0">
                <a:effectLst/>
                <a:latin typeface="verdana" panose="020B0604030504040204" pitchFamily="34" charset="0"/>
              </a:rPr>
              <a:t> instance for a given form element. It's less explicit, but it removes the direct control over the form model.</a:t>
            </a:r>
            <a:endParaRPr lang="uk-UA" sz="2400" dirty="0"/>
          </a:p>
        </p:txBody>
      </p:sp>
      <p:pic>
        <p:nvPicPr>
          <p:cNvPr id="3" name="Picture 2">
            <a:extLst>
              <a:ext uri="{FF2B5EF4-FFF2-40B4-BE49-F238E27FC236}">
                <a16:creationId xmlns:a16="http://schemas.microsoft.com/office/drawing/2014/main" id="{D7AA1582-A673-41AA-B98C-A6C4670099C4}"/>
              </a:ext>
            </a:extLst>
          </p:cNvPr>
          <p:cNvPicPr>
            <a:picLocks noChangeAspect="1"/>
          </p:cNvPicPr>
          <p:nvPr/>
        </p:nvPicPr>
        <p:blipFill rotWithShape="1">
          <a:blip r:embed="rId2"/>
          <a:srcRect l="17022" t="16280" r="17753" b="30936"/>
          <a:stretch/>
        </p:blipFill>
        <p:spPr>
          <a:xfrm>
            <a:off x="1249140" y="2588373"/>
            <a:ext cx="7952198" cy="3619941"/>
          </a:xfrm>
          <a:prstGeom prst="rect">
            <a:avLst/>
          </a:prstGeom>
        </p:spPr>
      </p:pic>
    </p:spTree>
    <p:extLst>
      <p:ext uri="{BB962C8B-B14F-4D97-AF65-F5344CB8AC3E}">
        <p14:creationId xmlns:p14="http://schemas.microsoft.com/office/powerpoint/2010/main" val="1856492653"/>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Класична">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41e6018-ac0a-4dfb-8409-db9e0d2550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6975</TotalTime>
  <Words>527</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Arial</vt:lpstr>
      <vt:lpstr>Calibri</vt:lpstr>
      <vt:lpstr>erdana</vt:lpstr>
      <vt:lpstr>Helvetica</vt:lpstr>
      <vt:lpstr>Open Sans</vt:lpstr>
      <vt:lpstr>Open Sans Regular</vt:lpstr>
      <vt:lpstr>Proxima Nova Black</vt:lpstr>
      <vt:lpstr>Times New Roman</vt:lpstr>
      <vt:lpstr>verdana</vt:lpstr>
      <vt:lpstr>Wingdings</vt:lpstr>
      <vt:lpstr>1_GRADIENT THEME</vt:lpstr>
      <vt:lpstr>2_GRADIENT THEME</vt:lpstr>
      <vt:lpstr>2_DARK THEME</vt:lpstr>
      <vt:lpstr>ANGULAR FORMS  </vt:lpstr>
      <vt:lpstr>ANGULAR FORMS</vt:lpstr>
      <vt:lpstr>ANGULAR FORMS</vt:lpstr>
      <vt:lpstr>REACTIVE FORMS</vt:lpstr>
      <vt:lpstr>TEMPLATE DRIVEN FORMS</vt:lpstr>
      <vt:lpstr>FORM MODEL SETUP REACTIVE</vt:lpstr>
      <vt:lpstr>REACTIVE MODEL</vt:lpstr>
      <vt:lpstr>FORM MODEL SETUP TEMPLATE</vt:lpstr>
      <vt:lpstr>TEMPLATE MODEL</vt:lpstr>
      <vt:lpstr>SUMMARY</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Kyrylo</cp:lastModifiedBy>
  <cp:revision>134</cp:revision>
  <dcterms:created xsi:type="dcterms:W3CDTF">2018-11-02T13:55:27Z</dcterms:created>
  <dcterms:modified xsi:type="dcterms:W3CDTF">2021-05-07T05:08:32Z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