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9"/>
  </p:notesMasterIdLst>
  <p:sldIdLst>
    <p:sldId id="1224" r:id="rId7"/>
    <p:sldId id="1225" r:id="rId8"/>
    <p:sldId id="1239" r:id="rId9"/>
    <p:sldId id="1228" r:id="rId10"/>
    <p:sldId id="1226" r:id="rId11"/>
    <p:sldId id="1253" r:id="rId12"/>
    <p:sldId id="1254" r:id="rId13"/>
    <p:sldId id="1227" r:id="rId14"/>
    <p:sldId id="1229" r:id="rId15"/>
    <p:sldId id="1230" r:id="rId16"/>
    <p:sldId id="1232" r:id="rId17"/>
    <p:sldId id="1206"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39"/>
            <p14:sldId id="1228"/>
            <p14:sldId id="1226"/>
            <p14:sldId id="1253"/>
            <p14:sldId id="1254"/>
            <p14:sldId id="1227"/>
            <p14:sldId id="1229"/>
            <p14:sldId id="1230"/>
            <p14:sldId id="123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04/05/2021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teacher.com/javascript/javascript-tutorials" TargetMode="External"/><Relationship Id="rId2" Type="http://schemas.openxmlformats.org/officeDocument/2006/relationships/hyperlink" Target="https://www.tutorialsteacher.com/typescript"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a:xfrm>
            <a:off x="9348090" y="4840526"/>
            <a:ext cx="2255520" cy="501015"/>
          </a:xfrm>
        </p:spPr>
        <p:txBody>
          <a:bodyPr/>
          <a:lstStyle/>
          <a:p>
            <a:r>
              <a:rPr lang="en-US" sz="2800" dirty="0"/>
              <a:t>Kyrylo Abramov</a:t>
            </a:r>
            <a:endParaRPr lang="uk-UA" sz="2800"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126973" y="0"/>
            <a:ext cx="7233948" cy="6683071"/>
          </a:xfrm>
          <a:prstGeom prst="rect">
            <a:avLst/>
          </a:prstGeom>
        </p:spPr>
        <p:txBody>
          <a:bodyPr/>
          <a:lstStyle/>
          <a:p>
            <a:pPr lvl="0"/>
            <a:r>
              <a:rPr lang="en-US" sz="8000" dirty="0"/>
              <a:t>ANGULAR</a:t>
            </a:r>
            <a:br>
              <a:rPr lang="en-US" sz="8000" dirty="0"/>
            </a:br>
            <a:r>
              <a:rPr lang="en-US" sz="8000" dirty="0"/>
              <a:t>COMPONENT</a:t>
            </a:r>
            <a:br>
              <a:rPr lang="en-US" sz="8000" dirty="0"/>
            </a:br>
            <a:r>
              <a:rPr lang="en-US" sz="8000" dirty="0"/>
              <a:t>&amp;</a:t>
            </a:r>
            <a:br>
              <a:rPr lang="en-US" sz="8000" dirty="0"/>
            </a:br>
            <a:r>
              <a:rPr lang="en-US" sz="8000" dirty="0"/>
              <a:t>DATA</a:t>
            </a:r>
            <a:br>
              <a:rPr lang="en-US" sz="8000" dirty="0"/>
            </a:br>
            <a:r>
              <a:rPr lang="en-US" sz="8000" dirty="0"/>
              <a:t>BINDING</a:t>
            </a:r>
            <a:br>
              <a:rPr lang="en-US" sz="8000" dirty="0"/>
            </a:br>
            <a:br>
              <a:rPr lang="en-US" sz="8000" dirty="0"/>
            </a:br>
            <a:endParaRPr lang="en-US" sz="8000"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FA0E05-D6A3-44DB-8E1F-AE9104489031}"/>
              </a:ext>
            </a:extLst>
          </p:cNvPr>
          <p:cNvSpPr>
            <a:spLocks noGrp="1"/>
          </p:cNvSpPr>
          <p:nvPr>
            <p:ph type="title"/>
          </p:nvPr>
        </p:nvSpPr>
        <p:spPr>
          <a:xfrm>
            <a:off x="657520" y="261595"/>
            <a:ext cx="10820400" cy="685800"/>
          </a:xfrm>
        </p:spPr>
        <p:txBody>
          <a:bodyPr/>
          <a:lstStyle/>
          <a:p>
            <a:r>
              <a:rPr lang="en-US" dirty="0"/>
              <a:t>EVENT BINDING</a:t>
            </a:r>
          </a:p>
        </p:txBody>
      </p:sp>
      <p:sp>
        <p:nvSpPr>
          <p:cNvPr id="6" name="Місце для тексту 1"/>
          <p:cNvSpPr>
            <a:spLocks noGrp="1"/>
          </p:cNvSpPr>
          <p:nvPr>
            <p:ph type="body" sz="quarter" idx="10"/>
          </p:nvPr>
        </p:nvSpPr>
        <p:spPr>
          <a:xfrm>
            <a:off x="246196" y="1116446"/>
            <a:ext cx="11945804" cy="2497087"/>
          </a:xfrm>
        </p:spPr>
        <p:txBody>
          <a:bodyPr/>
          <a:lstStyle/>
          <a:p>
            <a:r>
              <a:rPr lang="en-US" sz="2400" b="0" i="0" dirty="0">
                <a:effectLst/>
                <a:latin typeface="Metric"/>
              </a:rPr>
              <a:t>This data binding type is when information flows from the view to the component when an event is triggered. The view sends the data from an event like the click of a button to be used to update the component. It is the exact opposite of property binding, where the data goes from the component to the view.</a:t>
            </a:r>
            <a:endParaRPr lang="uk-UA" sz="2400" dirty="0"/>
          </a:p>
        </p:txBody>
      </p:sp>
      <p:pic>
        <p:nvPicPr>
          <p:cNvPr id="5" name="Picture 4">
            <a:extLst>
              <a:ext uri="{FF2B5EF4-FFF2-40B4-BE49-F238E27FC236}">
                <a16:creationId xmlns:a16="http://schemas.microsoft.com/office/drawing/2014/main" id="{71C8327F-FC8D-4C5C-9440-214705F87175}"/>
              </a:ext>
            </a:extLst>
          </p:cNvPr>
          <p:cNvPicPr>
            <a:picLocks noChangeAspect="1"/>
          </p:cNvPicPr>
          <p:nvPr/>
        </p:nvPicPr>
        <p:blipFill rotWithShape="1">
          <a:blip r:embed="rId2"/>
          <a:srcRect l="25301" t="18474" r="30603" b="65623"/>
          <a:stretch/>
        </p:blipFill>
        <p:spPr>
          <a:xfrm>
            <a:off x="246196" y="2883665"/>
            <a:ext cx="5376232" cy="1090670"/>
          </a:xfrm>
          <a:prstGeom prst="rect">
            <a:avLst/>
          </a:prstGeom>
        </p:spPr>
      </p:pic>
      <p:pic>
        <p:nvPicPr>
          <p:cNvPr id="9" name="Picture 8">
            <a:extLst>
              <a:ext uri="{FF2B5EF4-FFF2-40B4-BE49-F238E27FC236}">
                <a16:creationId xmlns:a16="http://schemas.microsoft.com/office/drawing/2014/main" id="{4F800116-A20E-4CBB-AAAA-F48927B8E7D2}"/>
              </a:ext>
            </a:extLst>
          </p:cNvPr>
          <p:cNvPicPr>
            <a:picLocks noChangeAspect="1"/>
          </p:cNvPicPr>
          <p:nvPr/>
        </p:nvPicPr>
        <p:blipFill rotWithShape="1">
          <a:blip r:embed="rId2"/>
          <a:srcRect l="24397" t="42048" r="28615" b="9397"/>
          <a:stretch/>
        </p:blipFill>
        <p:spPr>
          <a:xfrm>
            <a:off x="6096000" y="2883665"/>
            <a:ext cx="5728771" cy="3329849"/>
          </a:xfrm>
          <a:prstGeom prst="rect">
            <a:avLst/>
          </a:prstGeom>
        </p:spPr>
      </p:pic>
    </p:spTree>
    <p:extLst>
      <p:ext uri="{BB962C8B-B14F-4D97-AF65-F5344CB8AC3E}">
        <p14:creationId xmlns:p14="http://schemas.microsoft.com/office/powerpoint/2010/main" val="185649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AFA0E05-D6A3-44DB-8E1F-AE9104489031}"/>
              </a:ext>
            </a:extLst>
          </p:cNvPr>
          <p:cNvSpPr>
            <a:spLocks noGrp="1"/>
          </p:cNvSpPr>
          <p:nvPr>
            <p:ph type="title"/>
          </p:nvPr>
        </p:nvSpPr>
        <p:spPr>
          <a:xfrm>
            <a:off x="657520" y="261595"/>
            <a:ext cx="10820400" cy="685800"/>
          </a:xfrm>
        </p:spPr>
        <p:txBody>
          <a:bodyPr/>
          <a:lstStyle/>
          <a:p>
            <a:r>
              <a:rPr lang="en-US" sz="4000" dirty="0"/>
              <a:t>TWO-WAY BINDING</a:t>
            </a:r>
            <a:endParaRPr lang="uk-UA" sz="4000" dirty="0"/>
          </a:p>
        </p:txBody>
      </p:sp>
      <p:sp>
        <p:nvSpPr>
          <p:cNvPr id="2" name="Місце для тексту 1"/>
          <p:cNvSpPr>
            <a:spLocks noGrp="1"/>
          </p:cNvSpPr>
          <p:nvPr>
            <p:ph type="body" sz="quarter" idx="12"/>
          </p:nvPr>
        </p:nvSpPr>
        <p:spPr>
          <a:xfrm>
            <a:off x="599100" y="947395"/>
            <a:ext cx="10878820" cy="1374783"/>
          </a:xfrm>
        </p:spPr>
        <p:txBody>
          <a:bodyPr/>
          <a:lstStyle/>
          <a:p>
            <a:r>
              <a:rPr lang="en-US" sz="2400" b="0" i="0" dirty="0">
                <a:effectLst/>
                <a:latin typeface="Metric"/>
              </a:rPr>
              <a:t>Two-way binding is a mechanism where data flows both ways from the component to the view and back. The component and view are always in sync, and changes made on either end are immediately updated both ways. Two-way binding is commonly used when dealing with forms where the user input is used to update the component’s state and vice versa.</a:t>
            </a:r>
          </a:p>
          <a:p>
            <a:endParaRPr lang="en-US" sz="2400" b="0" i="0" dirty="0">
              <a:effectLst/>
              <a:latin typeface="Metric"/>
            </a:endParaRPr>
          </a:p>
          <a:p>
            <a:endParaRPr lang="en-US" sz="2400" b="0" i="0" dirty="0">
              <a:effectLst/>
              <a:latin typeface="Metric"/>
            </a:endParaRPr>
          </a:p>
          <a:p>
            <a:endParaRPr lang="uk-UA" sz="2400" dirty="0"/>
          </a:p>
        </p:txBody>
      </p:sp>
      <p:sp>
        <p:nvSpPr>
          <p:cNvPr id="11" name="Місце для тексту 1">
            <a:extLst>
              <a:ext uri="{FF2B5EF4-FFF2-40B4-BE49-F238E27FC236}">
                <a16:creationId xmlns:a16="http://schemas.microsoft.com/office/drawing/2014/main" id="{68639007-E4D2-498E-B8FD-17031052AED1}"/>
              </a:ext>
            </a:extLst>
          </p:cNvPr>
          <p:cNvSpPr txBox="1">
            <a:spLocks/>
          </p:cNvSpPr>
          <p:nvPr/>
        </p:nvSpPr>
        <p:spPr>
          <a:xfrm>
            <a:off x="628310" y="3007978"/>
            <a:ext cx="10878820" cy="1374783"/>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400" dirty="0">
                <a:latin typeface="Metric"/>
              </a:rPr>
              <a:t>Angular uses the combination of Property binding and event binding to implement two-way data binding with the help of the </a:t>
            </a:r>
            <a:r>
              <a:rPr lang="en-US" sz="2400" b="1" dirty="0" err="1">
                <a:latin typeface="Metric"/>
              </a:rPr>
              <a:t>ngModel</a:t>
            </a:r>
            <a:r>
              <a:rPr lang="en-US" sz="2400" b="1" dirty="0">
                <a:latin typeface="Metric"/>
              </a:rPr>
              <a:t> directive.</a:t>
            </a:r>
          </a:p>
          <a:p>
            <a:pPr fontAlgn="auto">
              <a:spcAft>
                <a:spcPts val="0"/>
              </a:spcAft>
            </a:pPr>
            <a:endParaRPr lang="uk-UA" sz="2400" dirty="0"/>
          </a:p>
        </p:txBody>
      </p:sp>
      <p:pic>
        <p:nvPicPr>
          <p:cNvPr id="13" name="Picture 12">
            <a:extLst>
              <a:ext uri="{FF2B5EF4-FFF2-40B4-BE49-F238E27FC236}">
                <a16:creationId xmlns:a16="http://schemas.microsoft.com/office/drawing/2014/main" id="{2B61BB4E-6A2A-4E95-87BA-29A6B37B9DCF}"/>
              </a:ext>
            </a:extLst>
          </p:cNvPr>
          <p:cNvPicPr>
            <a:picLocks noChangeAspect="1"/>
          </p:cNvPicPr>
          <p:nvPr/>
        </p:nvPicPr>
        <p:blipFill rotWithShape="1">
          <a:blip r:embed="rId2"/>
          <a:srcRect l="3344" t="31165" r="62771" b="54538"/>
          <a:stretch/>
        </p:blipFill>
        <p:spPr>
          <a:xfrm>
            <a:off x="599100" y="4088060"/>
            <a:ext cx="4592141" cy="1089868"/>
          </a:xfrm>
          <a:prstGeom prst="rect">
            <a:avLst/>
          </a:prstGeom>
        </p:spPr>
      </p:pic>
      <p:pic>
        <p:nvPicPr>
          <p:cNvPr id="15" name="Picture 14">
            <a:extLst>
              <a:ext uri="{FF2B5EF4-FFF2-40B4-BE49-F238E27FC236}">
                <a16:creationId xmlns:a16="http://schemas.microsoft.com/office/drawing/2014/main" id="{13331233-1E5A-424D-960E-A2F188CF41E8}"/>
              </a:ext>
            </a:extLst>
          </p:cNvPr>
          <p:cNvPicPr>
            <a:picLocks noChangeAspect="1"/>
          </p:cNvPicPr>
          <p:nvPr/>
        </p:nvPicPr>
        <p:blipFill rotWithShape="1">
          <a:blip r:embed="rId2"/>
          <a:srcRect l="2892" t="50000" r="43343" b="18072"/>
          <a:stretch/>
        </p:blipFill>
        <p:spPr>
          <a:xfrm>
            <a:off x="5343181" y="4088060"/>
            <a:ext cx="6555036" cy="2189602"/>
          </a:xfrm>
          <a:prstGeom prst="rect">
            <a:avLst/>
          </a:prstGeom>
        </p:spPr>
      </p:pic>
    </p:spTree>
    <p:extLst>
      <p:ext uri="{BB962C8B-B14F-4D97-AF65-F5344CB8AC3E}">
        <p14:creationId xmlns:p14="http://schemas.microsoft.com/office/powerpoint/2010/main" val="370164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AGENDA</a:t>
            </a:r>
            <a:endParaRPr lang="uk-UA" dirty="0"/>
          </a:p>
        </p:txBody>
      </p:sp>
      <p:sp>
        <p:nvSpPr>
          <p:cNvPr id="2" name="Місце для тексту 1"/>
          <p:cNvSpPr>
            <a:spLocks noGrp="1"/>
          </p:cNvSpPr>
          <p:nvPr>
            <p:ph type="body" sz="quarter" idx="10"/>
          </p:nvPr>
        </p:nvSpPr>
        <p:spPr>
          <a:xfrm>
            <a:off x="157899" y="2795309"/>
            <a:ext cx="5488758" cy="2472336"/>
          </a:xfrm>
        </p:spPr>
        <p:txBody>
          <a:bodyPr/>
          <a:lstStyle/>
          <a:p>
            <a:pPr marL="342900" indent="-342900">
              <a:buFont typeface="Wingdings" panose="05000000000000000000" pitchFamily="2" charset="2"/>
              <a:buChar char="Ø"/>
            </a:pPr>
            <a:r>
              <a:rPr lang="en-US" sz="4000" dirty="0"/>
              <a:t>Angular component</a:t>
            </a:r>
            <a:endParaRPr lang="ru-RU" sz="3200" dirty="0"/>
          </a:p>
          <a:p>
            <a:pPr marL="342900" indent="-342900">
              <a:buFont typeface="Wingdings" panose="05000000000000000000" pitchFamily="2" charset="2"/>
              <a:buChar char="Ø"/>
            </a:pPr>
            <a:r>
              <a:rPr lang="en-US" sz="4000" dirty="0"/>
              <a:t>Data binding</a:t>
            </a:r>
          </a:p>
          <a:p>
            <a:pPr marL="342900" indent="-342900">
              <a:buFont typeface="Wingdings" panose="05000000000000000000" pitchFamily="2" charset="2"/>
              <a:buChar char="Ø"/>
            </a:pPr>
            <a:endParaRPr lang="ru-RU" sz="3200" dirty="0"/>
          </a:p>
          <a:p>
            <a:pPr marL="342900" indent="-342900">
              <a:buFont typeface="Wingdings" panose="05000000000000000000" pitchFamily="2" charset="2"/>
              <a:buChar char="Ø"/>
            </a:pPr>
            <a:endParaRPr lang="uk-UA" dirty="0"/>
          </a:p>
        </p:txBody>
      </p:sp>
      <p:pic>
        <p:nvPicPr>
          <p:cNvPr id="4" name="Picture 3" descr="A red and white logo&#10;&#10;Description automatically generated with low confidence">
            <a:extLst>
              <a:ext uri="{FF2B5EF4-FFF2-40B4-BE49-F238E27FC236}">
                <a16:creationId xmlns:a16="http://schemas.microsoft.com/office/drawing/2014/main" id="{69D9393E-A49D-460E-BE8E-ADCE7E5A6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702" y="2790823"/>
            <a:ext cx="6937298" cy="2472335"/>
          </a:xfrm>
          <a:prstGeom prst="rect">
            <a:avLst/>
          </a:prstGeom>
        </p:spPr>
      </p:pic>
    </p:spTree>
    <p:extLst>
      <p:ext uri="{BB962C8B-B14F-4D97-AF65-F5344CB8AC3E}">
        <p14:creationId xmlns:p14="http://schemas.microsoft.com/office/powerpoint/2010/main" val="7595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95228" y="329938"/>
            <a:ext cx="10820400" cy="685800"/>
          </a:xfrm>
        </p:spPr>
        <p:txBody>
          <a:bodyPr/>
          <a:lstStyle/>
          <a:p>
            <a:r>
              <a:rPr lang="en-US" dirty="0"/>
              <a:t>ANGULAR COMPONENT</a:t>
            </a:r>
          </a:p>
        </p:txBody>
      </p:sp>
      <p:sp>
        <p:nvSpPr>
          <p:cNvPr id="6" name="Text Placeholder 4">
            <a:extLst>
              <a:ext uri="{FF2B5EF4-FFF2-40B4-BE49-F238E27FC236}">
                <a16:creationId xmlns:a16="http://schemas.microsoft.com/office/drawing/2014/main" id="{9C6E0AE2-DB35-40C9-B9A1-25494B29AECD}"/>
              </a:ext>
            </a:extLst>
          </p:cNvPr>
          <p:cNvSpPr txBox="1">
            <a:spLocks/>
          </p:cNvSpPr>
          <p:nvPr/>
        </p:nvSpPr>
        <p:spPr>
          <a:xfrm>
            <a:off x="579119" y="1513408"/>
            <a:ext cx="10547918" cy="149366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3200" b="0" i="0" dirty="0">
                <a:effectLst/>
                <a:latin typeface="Verdana" panose="020B0604030504040204" pitchFamily="34" charset="0"/>
              </a:rPr>
              <a:t>Angular Component = HTML Template + Component Class + Component Metadata</a:t>
            </a:r>
            <a:endParaRPr lang="en-US" sz="3200" dirty="0"/>
          </a:p>
          <a:p>
            <a:pPr fontAlgn="auto">
              <a:spcAft>
                <a:spcPts val="0"/>
              </a:spcAft>
            </a:pPr>
            <a:r>
              <a:rPr lang="en-US" sz="2800" dirty="0"/>
              <a:t> </a:t>
            </a:r>
          </a:p>
          <a:p>
            <a:pPr fontAlgn="auto">
              <a:spcAft>
                <a:spcPts val="0"/>
              </a:spcAft>
            </a:pPr>
            <a:endParaRPr lang="en-US" dirty="0"/>
          </a:p>
          <a:p>
            <a:pPr fontAlgn="auto">
              <a:spcAft>
                <a:spcPts val="0"/>
              </a:spcAft>
            </a:pPr>
            <a:endParaRPr lang="uk-UA" dirty="0"/>
          </a:p>
          <a:p>
            <a:pPr fontAlgn="auto">
              <a:spcAft>
                <a:spcPts val="0"/>
              </a:spcAft>
            </a:pPr>
            <a:endParaRPr lang="en-US" dirty="0"/>
          </a:p>
        </p:txBody>
      </p:sp>
      <p:sp>
        <p:nvSpPr>
          <p:cNvPr id="5" name="Text Placeholder 4">
            <a:extLst>
              <a:ext uri="{FF2B5EF4-FFF2-40B4-BE49-F238E27FC236}">
                <a16:creationId xmlns:a16="http://schemas.microsoft.com/office/drawing/2014/main" id="{9C6E0AE2-DB35-40C9-B9A1-25494B29AECD}"/>
              </a:ext>
            </a:extLst>
          </p:cNvPr>
          <p:cNvSpPr txBox="1">
            <a:spLocks/>
          </p:cNvSpPr>
          <p:nvPr/>
        </p:nvSpPr>
        <p:spPr>
          <a:xfrm>
            <a:off x="487679" y="5521888"/>
            <a:ext cx="10810240" cy="149366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uk-UA" sz="2800" dirty="0"/>
          </a:p>
          <a:p>
            <a:pPr fontAlgn="auto">
              <a:spcAft>
                <a:spcPts val="0"/>
              </a:spcAft>
            </a:pPr>
            <a:endParaRPr lang="en-US" dirty="0"/>
          </a:p>
        </p:txBody>
      </p:sp>
      <p:pic>
        <p:nvPicPr>
          <p:cNvPr id="3" name="Picture 2" descr="A screenshot of a computer&#10;&#10;Description automatically generated with low confidence">
            <a:extLst>
              <a:ext uri="{FF2B5EF4-FFF2-40B4-BE49-F238E27FC236}">
                <a16:creationId xmlns:a16="http://schemas.microsoft.com/office/drawing/2014/main" id="{055608C0-E415-4BD4-A994-90A3946C8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431" y="3007071"/>
            <a:ext cx="4252855" cy="3092985"/>
          </a:xfrm>
          <a:prstGeom prst="rect">
            <a:avLst/>
          </a:prstGeom>
        </p:spPr>
      </p:pic>
    </p:spTree>
    <p:extLst>
      <p:ext uri="{BB962C8B-B14F-4D97-AF65-F5344CB8AC3E}">
        <p14:creationId xmlns:p14="http://schemas.microsoft.com/office/powerpoint/2010/main" val="80157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85800" y="0"/>
            <a:ext cx="10820400" cy="685800"/>
          </a:xfrm>
        </p:spPr>
        <p:txBody>
          <a:bodyPr/>
          <a:lstStyle/>
          <a:p>
            <a:r>
              <a:rPr lang="en-US" dirty="0"/>
              <a:t>ANGULAR COMPONENT</a:t>
            </a:r>
            <a:endParaRPr lang="uk-UA" dirty="0"/>
          </a:p>
        </p:txBody>
      </p:sp>
      <p:sp>
        <p:nvSpPr>
          <p:cNvPr id="3" name="Прямокутник 2"/>
          <p:cNvSpPr/>
          <p:nvPr/>
        </p:nvSpPr>
        <p:spPr>
          <a:xfrm>
            <a:off x="685800" y="784859"/>
            <a:ext cx="10989553" cy="6986528"/>
          </a:xfrm>
          <a:prstGeom prst="rect">
            <a:avLst/>
          </a:prstGeom>
        </p:spPr>
        <p:txBody>
          <a:bodyPr wrap="square">
            <a:spAutoFit/>
          </a:bodyPr>
          <a:lstStyle/>
          <a:p>
            <a:pPr marL="457200" indent="-457200" algn="just">
              <a:buFont typeface="Wingdings" panose="05000000000000000000" pitchFamily="2" charset="2"/>
              <a:buChar char="Ø"/>
            </a:pPr>
            <a:r>
              <a:rPr lang="en-US" sz="2800" b="1" i="0" dirty="0">
                <a:effectLst/>
                <a:latin typeface="Verdana" panose="020B0604030504040204" pitchFamily="34" charset="0"/>
              </a:rPr>
              <a:t>HTML template</a:t>
            </a:r>
            <a:r>
              <a:rPr lang="en-US" sz="2800" b="0" i="0" dirty="0">
                <a:effectLst/>
                <a:latin typeface="Verdana" panose="020B0604030504040204" pitchFamily="34" charset="0"/>
              </a:rPr>
              <a:t> is a regular HTML code with additional Angular specific syntax to communicate with the component class.</a:t>
            </a:r>
          </a:p>
          <a:p>
            <a:pPr marL="457200" indent="-457200" algn="just">
              <a:buFont typeface="Wingdings" panose="05000000000000000000" pitchFamily="2" charset="2"/>
              <a:buChar char="Ø"/>
            </a:pPr>
            <a:endParaRPr lang="en-US" sz="2800" b="0" i="0" dirty="0">
              <a:effectLst/>
              <a:latin typeface="Verdana" panose="020B0604030504040204" pitchFamily="34" charset="0"/>
            </a:endParaRPr>
          </a:p>
          <a:p>
            <a:pPr marL="457200" indent="-457200" algn="just">
              <a:buFont typeface="Wingdings" panose="05000000000000000000" pitchFamily="2" charset="2"/>
              <a:buChar char="Ø"/>
            </a:pPr>
            <a:r>
              <a:rPr lang="en-US" sz="2800" b="1" i="0" dirty="0">
                <a:effectLst/>
                <a:latin typeface="Segoe UI" panose="020B0502040204020203" pitchFamily="34" charset="0"/>
              </a:rPr>
              <a:t>Class</a:t>
            </a:r>
            <a:r>
              <a:rPr lang="en-US" sz="2800" b="0" i="0" dirty="0">
                <a:effectLst/>
                <a:latin typeface="Verdana" panose="020B0604030504040204" pitchFamily="34" charset="0"/>
              </a:rPr>
              <a:t> is a </a:t>
            </a:r>
            <a:r>
              <a:rPr lang="en-US" sz="2800" b="0" i="0" u="none" strike="noStrike" dirty="0">
                <a:effectLst/>
                <a:latin typeface="Verdana" panose="020B0604030504040204" pitchFamily="34" charset="0"/>
                <a:hlinkClick r:id="rId2">
                  <a:extLst>
                    <a:ext uri="{A12FA001-AC4F-418D-AE19-62706E023703}">
                      <ahyp:hlinkClr xmlns:ahyp="http://schemas.microsoft.com/office/drawing/2018/hyperlinkcolor" val="tx"/>
                    </a:ext>
                  </a:extLst>
                </a:hlinkClick>
              </a:rPr>
              <a:t>TypeScript</a:t>
            </a:r>
            <a:r>
              <a:rPr lang="en-US" sz="2800" b="0" i="0" dirty="0">
                <a:effectLst/>
                <a:latin typeface="Verdana" panose="020B0604030504040204" pitchFamily="34" charset="0"/>
              </a:rPr>
              <a:t> class that includes properties and methods. Properties store data and methods include the logic for the component. Eventually, this class will be compiled into </a:t>
            </a:r>
            <a:r>
              <a:rPr lang="en-US" sz="2800" b="0" i="0" u="none" strike="noStrike" dirty="0">
                <a:effectLst/>
                <a:latin typeface="Verdana" panose="020B0604030504040204" pitchFamily="34" charset="0"/>
                <a:hlinkClick r:id="rId3">
                  <a:extLst>
                    <a:ext uri="{A12FA001-AC4F-418D-AE19-62706E023703}">
                      <ahyp:hlinkClr xmlns:ahyp="http://schemas.microsoft.com/office/drawing/2018/hyperlinkcolor" val="tx"/>
                    </a:ext>
                  </a:extLst>
                </a:hlinkClick>
              </a:rPr>
              <a:t>JavaScript</a:t>
            </a:r>
            <a:r>
              <a:rPr lang="en-US" sz="2800" b="0" i="0" dirty="0">
                <a:effectLst/>
                <a:latin typeface="Verdana" panose="020B0604030504040204" pitchFamily="34" charset="0"/>
              </a:rPr>
              <a:t>.</a:t>
            </a:r>
          </a:p>
          <a:p>
            <a:pPr algn="just"/>
            <a:endParaRPr lang="en-US" sz="2800" b="0" i="0" dirty="0">
              <a:solidFill>
                <a:srgbClr val="181717"/>
              </a:solidFill>
              <a:effectLst/>
              <a:latin typeface="Segoe UI" panose="020B0502040204020203" pitchFamily="34" charset="0"/>
            </a:endParaRPr>
          </a:p>
          <a:p>
            <a:pPr marL="457200" indent="-457200" algn="just">
              <a:buFont typeface="Wingdings" panose="05000000000000000000" pitchFamily="2" charset="2"/>
              <a:buChar char="Ø"/>
            </a:pPr>
            <a:r>
              <a:rPr lang="en-US" sz="2800" b="1" i="0" dirty="0">
                <a:effectLst/>
                <a:latin typeface="Verdana" panose="020B0604030504040204" pitchFamily="34" charset="0"/>
              </a:rPr>
              <a:t>Metadata</a:t>
            </a:r>
            <a:r>
              <a:rPr lang="en-US" sz="2800" b="0" i="0" dirty="0">
                <a:effectLst/>
                <a:latin typeface="Verdana" panose="020B0604030504040204" pitchFamily="34" charset="0"/>
              </a:rPr>
              <a:t> is some extra data for a component used by Angular API to execute the component, such as the location of HTML and CSS files of the component, selector, providers, etc.</a:t>
            </a:r>
          </a:p>
          <a:p>
            <a:pPr marL="457200" indent="-457200" algn="just">
              <a:buFont typeface="Wingdings" panose="05000000000000000000" pitchFamily="2" charset="2"/>
              <a:buChar char="Ø"/>
            </a:pPr>
            <a:endParaRPr lang="en-US" sz="2800" b="0" i="0" dirty="0">
              <a:effectLst/>
              <a:latin typeface="Verdana" panose="020B0604030504040204" pitchFamily="34" charset="0"/>
            </a:endParaRPr>
          </a:p>
          <a:p>
            <a:pPr marL="457200" indent="-457200" algn="just">
              <a:buFont typeface="Wingdings" panose="05000000000000000000" pitchFamily="2" charset="2"/>
              <a:buChar char="Ø"/>
            </a:pPr>
            <a:endParaRPr lang="en-US" sz="2800" b="0" i="0" dirty="0">
              <a:effectLst/>
              <a:latin typeface="Verdana" panose="020B0604030504040204" pitchFamily="34" charset="0"/>
            </a:endParaRPr>
          </a:p>
          <a:p>
            <a:pPr marL="457200" indent="-457200" algn="just">
              <a:buFont typeface="Wingdings" panose="05000000000000000000" pitchFamily="2" charset="2"/>
              <a:buChar char="Ø"/>
            </a:pPr>
            <a:endParaRPr lang="en-US" sz="2800" b="0" i="0" dirty="0">
              <a:effectLst/>
              <a:latin typeface="Verdana" panose="020B0604030504040204" pitchFamily="34" charset="0"/>
            </a:endParaRPr>
          </a:p>
        </p:txBody>
      </p:sp>
    </p:spTree>
    <p:extLst>
      <p:ext uri="{BB962C8B-B14F-4D97-AF65-F5344CB8AC3E}">
        <p14:creationId xmlns:p14="http://schemas.microsoft.com/office/powerpoint/2010/main" val="194303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85800" y="139047"/>
            <a:ext cx="10820400" cy="685800"/>
          </a:xfrm>
        </p:spPr>
        <p:txBody>
          <a:bodyPr/>
          <a:lstStyle/>
          <a:p>
            <a:r>
              <a:rPr lang="en-US" dirty="0"/>
              <a:t>ANGULAR COMPONENT</a:t>
            </a:r>
            <a:endParaRPr lang="uk-UA" dirty="0"/>
          </a:p>
        </p:txBody>
      </p:sp>
      <p:sp>
        <p:nvSpPr>
          <p:cNvPr id="6" name="Text Placeholder 4">
            <a:extLst>
              <a:ext uri="{FF2B5EF4-FFF2-40B4-BE49-F238E27FC236}">
                <a16:creationId xmlns:a16="http://schemas.microsoft.com/office/drawing/2014/main" id="{9C6E0AE2-DB35-40C9-B9A1-25494B29AECD}"/>
              </a:ext>
            </a:extLst>
          </p:cNvPr>
          <p:cNvSpPr txBox="1">
            <a:spLocks/>
          </p:cNvSpPr>
          <p:nvPr/>
        </p:nvSpPr>
        <p:spPr>
          <a:xfrm>
            <a:off x="436879" y="824847"/>
            <a:ext cx="10337617" cy="827683"/>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600" b="0" i="0" dirty="0">
                <a:effectLst/>
                <a:latin typeface="Segoe UI" panose="020B0502040204020203" pitchFamily="34" charset="0"/>
              </a:rPr>
              <a:t>Generate Angular Component using Angular CLI</a:t>
            </a:r>
          </a:p>
        </p:txBody>
      </p:sp>
      <p:pic>
        <p:nvPicPr>
          <p:cNvPr id="3" name="Picture 2">
            <a:extLst>
              <a:ext uri="{FF2B5EF4-FFF2-40B4-BE49-F238E27FC236}">
                <a16:creationId xmlns:a16="http://schemas.microsoft.com/office/drawing/2014/main" id="{4E2361DC-C949-4DD2-81A5-8D039259D20E}"/>
              </a:ext>
            </a:extLst>
          </p:cNvPr>
          <p:cNvPicPr>
            <a:picLocks noChangeAspect="1"/>
          </p:cNvPicPr>
          <p:nvPr/>
        </p:nvPicPr>
        <p:blipFill rotWithShape="1">
          <a:blip r:embed="rId2"/>
          <a:srcRect l="19157" t="60222" r="26085" b="27709"/>
          <a:stretch/>
        </p:blipFill>
        <p:spPr>
          <a:xfrm>
            <a:off x="436879" y="1510646"/>
            <a:ext cx="6676222" cy="827684"/>
          </a:xfrm>
          <a:prstGeom prst="rect">
            <a:avLst/>
          </a:prstGeom>
        </p:spPr>
      </p:pic>
      <p:pic>
        <p:nvPicPr>
          <p:cNvPr id="7" name="Picture 6" descr="Text&#10;&#10;Description automatically generated">
            <a:extLst>
              <a:ext uri="{FF2B5EF4-FFF2-40B4-BE49-F238E27FC236}">
                <a16:creationId xmlns:a16="http://schemas.microsoft.com/office/drawing/2014/main" id="{D1F56A87-46EB-4917-9603-C59C5FD31F19}"/>
              </a:ext>
            </a:extLst>
          </p:cNvPr>
          <p:cNvPicPr>
            <a:picLocks noChangeAspect="1"/>
          </p:cNvPicPr>
          <p:nvPr/>
        </p:nvPicPr>
        <p:blipFill rotWithShape="1">
          <a:blip r:embed="rId3">
            <a:extLst>
              <a:ext uri="{28A0092B-C50C-407E-A947-70E740481C1C}">
                <a14:useLocalDpi xmlns:a14="http://schemas.microsoft.com/office/drawing/2010/main" val="0"/>
              </a:ext>
            </a:extLst>
          </a:blip>
          <a:srcRect t="7450"/>
          <a:stretch/>
        </p:blipFill>
        <p:spPr>
          <a:xfrm>
            <a:off x="436879" y="2519077"/>
            <a:ext cx="8115759" cy="4173752"/>
          </a:xfrm>
          <a:prstGeom prst="rect">
            <a:avLst/>
          </a:prstGeom>
        </p:spPr>
      </p:pic>
    </p:spTree>
    <p:extLst>
      <p:ext uri="{BB962C8B-B14F-4D97-AF65-F5344CB8AC3E}">
        <p14:creationId xmlns:p14="http://schemas.microsoft.com/office/powerpoint/2010/main" val="273610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85800" y="139047"/>
            <a:ext cx="10820400" cy="685800"/>
          </a:xfrm>
        </p:spPr>
        <p:txBody>
          <a:bodyPr/>
          <a:lstStyle/>
          <a:p>
            <a:r>
              <a:rPr lang="en-US" dirty="0"/>
              <a:t>ANGULAR DATA BINDING</a:t>
            </a:r>
            <a:endParaRPr lang="uk-UA" dirty="0"/>
          </a:p>
        </p:txBody>
      </p:sp>
      <p:sp>
        <p:nvSpPr>
          <p:cNvPr id="10" name="Прямокутник 9"/>
          <p:cNvSpPr/>
          <p:nvPr/>
        </p:nvSpPr>
        <p:spPr>
          <a:xfrm>
            <a:off x="425095" y="906108"/>
            <a:ext cx="11341809" cy="3046988"/>
          </a:xfrm>
          <a:prstGeom prst="rect">
            <a:avLst/>
          </a:prstGeom>
        </p:spPr>
        <p:txBody>
          <a:bodyPr wrap="square">
            <a:spAutoFit/>
          </a:bodyPr>
          <a:lstStyle/>
          <a:p>
            <a:r>
              <a:rPr lang="en-US" sz="3200" b="0" i="0" dirty="0">
                <a:effectLst/>
                <a:latin typeface="charter"/>
              </a:rPr>
              <a:t>Data binding is one of the most important concepts in a JS framework. </a:t>
            </a:r>
          </a:p>
          <a:p>
            <a:r>
              <a:rPr lang="en-US" sz="3200" b="0" i="0" dirty="0">
                <a:effectLst/>
                <a:latin typeface="charter"/>
              </a:rPr>
              <a:t>Data binding is the reflection of logic or variable in a model to the view of an app.</a:t>
            </a:r>
          </a:p>
          <a:p>
            <a:r>
              <a:rPr lang="en-US" sz="3200" b="0" i="0" dirty="0">
                <a:effectLst/>
                <a:latin typeface="charter"/>
              </a:rPr>
              <a:t>Whenever the variable changes the view must update the DOM to reflect the new changes.</a:t>
            </a:r>
            <a:endParaRPr lang="en-US" sz="3200" b="1" dirty="0"/>
          </a:p>
        </p:txBody>
      </p:sp>
      <p:pic>
        <p:nvPicPr>
          <p:cNvPr id="3" name="Picture 2" descr="Diagram&#10;&#10;Description automatically generated">
            <a:extLst>
              <a:ext uri="{FF2B5EF4-FFF2-40B4-BE49-F238E27FC236}">
                <a16:creationId xmlns:a16="http://schemas.microsoft.com/office/drawing/2014/main" id="{ED7BA109-BAA8-454E-90C0-E89798DA7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170" y="4202475"/>
            <a:ext cx="5971659" cy="2189072"/>
          </a:xfrm>
          <a:prstGeom prst="rect">
            <a:avLst/>
          </a:prstGeom>
        </p:spPr>
      </p:pic>
    </p:spTree>
    <p:extLst>
      <p:ext uri="{BB962C8B-B14F-4D97-AF65-F5344CB8AC3E}">
        <p14:creationId xmlns:p14="http://schemas.microsoft.com/office/powerpoint/2010/main" val="278599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85800" y="139047"/>
            <a:ext cx="10820400" cy="685800"/>
          </a:xfrm>
        </p:spPr>
        <p:txBody>
          <a:bodyPr/>
          <a:lstStyle/>
          <a:p>
            <a:r>
              <a:rPr lang="en-US" dirty="0"/>
              <a:t>ANGULAR DATA BINDING</a:t>
            </a:r>
            <a:endParaRPr lang="uk-UA" dirty="0"/>
          </a:p>
        </p:txBody>
      </p:sp>
      <p:sp>
        <p:nvSpPr>
          <p:cNvPr id="10" name="Прямокутник 9"/>
          <p:cNvSpPr/>
          <p:nvPr/>
        </p:nvSpPr>
        <p:spPr>
          <a:xfrm>
            <a:off x="424205" y="1038311"/>
            <a:ext cx="11341809" cy="1077218"/>
          </a:xfrm>
          <a:prstGeom prst="rect">
            <a:avLst/>
          </a:prstGeom>
        </p:spPr>
        <p:txBody>
          <a:bodyPr wrap="square">
            <a:spAutoFit/>
          </a:bodyPr>
          <a:lstStyle/>
          <a:p>
            <a:r>
              <a:rPr lang="en-US" sz="3200" b="1" i="0" dirty="0">
                <a:effectLst/>
                <a:latin typeface="Metric"/>
              </a:rPr>
              <a:t>Data binding </a:t>
            </a:r>
            <a:r>
              <a:rPr lang="en-US" sz="3200" b="0" i="0" dirty="0">
                <a:effectLst/>
                <a:latin typeface="Metric"/>
              </a:rPr>
              <a:t>involves the concept of defining the communication between a component and its respective views.</a:t>
            </a:r>
            <a:endParaRPr lang="en-US" sz="3200" b="1" dirty="0"/>
          </a:p>
        </p:txBody>
      </p:sp>
      <p:sp>
        <p:nvSpPr>
          <p:cNvPr id="5" name="Прямокутник 9">
            <a:extLst>
              <a:ext uri="{FF2B5EF4-FFF2-40B4-BE49-F238E27FC236}">
                <a16:creationId xmlns:a16="http://schemas.microsoft.com/office/drawing/2014/main" id="{6B171915-BDA5-4C1E-B899-6B3090B2F966}"/>
              </a:ext>
            </a:extLst>
          </p:cNvPr>
          <p:cNvSpPr/>
          <p:nvPr/>
        </p:nvSpPr>
        <p:spPr>
          <a:xfrm>
            <a:off x="424204" y="2141997"/>
            <a:ext cx="11341809" cy="4524315"/>
          </a:xfrm>
          <a:prstGeom prst="rect">
            <a:avLst/>
          </a:prstGeom>
        </p:spPr>
        <p:txBody>
          <a:bodyPr wrap="square">
            <a:spAutoFit/>
          </a:bodyPr>
          <a:lstStyle/>
          <a:p>
            <a:r>
              <a:rPr lang="en-US" sz="3200" b="1" i="0" dirty="0">
                <a:effectLst/>
                <a:latin typeface="Metric"/>
              </a:rPr>
              <a:t>There are about four types of data binding available in Angular:</a:t>
            </a:r>
          </a:p>
          <a:p>
            <a:pPr marL="514350" indent="-514350">
              <a:buFont typeface="+mj-lt"/>
              <a:buAutoNum type="arabicPeriod"/>
            </a:pPr>
            <a:r>
              <a:rPr lang="en-US" sz="2800" b="1" i="0" dirty="0">
                <a:effectLst/>
                <a:latin typeface="Metric"/>
              </a:rPr>
              <a:t>Event binding:</a:t>
            </a:r>
            <a:r>
              <a:rPr lang="en-US" sz="2800" b="0" i="0" dirty="0">
                <a:effectLst/>
                <a:latin typeface="Metric"/>
              </a:rPr>
              <a:t> This data binding type is when information flows from the view to the component when an event is triggered. </a:t>
            </a:r>
            <a:endParaRPr lang="en-US" sz="2800" dirty="0">
              <a:latin typeface="Metric"/>
            </a:endParaRPr>
          </a:p>
          <a:p>
            <a:pPr marL="514350" indent="-514350">
              <a:buFont typeface="+mj-lt"/>
              <a:buAutoNum type="arabicPeriod"/>
            </a:pPr>
            <a:r>
              <a:rPr lang="en-US" sz="2800" b="1" i="0" dirty="0">
                <a:effectLst/>
                <a:latin typeface="Metric"/>
              </a:rPr>
              <a:t>Two-way data binding:</a:t>
            </a:r>
            <a:r>
              <a:rPr lang="en-US" sz="2800" b="0" i="0" dirty="0">
                <a:effectLst/>
                <a:latin typeface="Metric"/>
              </a:rPr>
              <a:t> is a mechanism where data flows both ways from the component to the view and back.</a:t>
            </a:r>
          </a:p>
          <a:p>
            <a:pPr marL="514350" indent="-514350">
              <a:buFont typeface="+mj-lt"/>
              <a:buAutoNum type="arabicPeriod"/>
            </a:pPr>
            <a:r>
              <a:rPr lang="en-US" sz="2800" b="1" i="0" dirty="0">
                <a:effectLst/>
                <a:latin typeface="Metric"/>
              </a:rPr>
              <a:t>Interpolation:</a:t>
            </a:r>
            <a:r>
              <a:rPr lang="en-US" sz="2800" b="0" i="0" dirty="0">
                <a:effectLst/>
                <a:latin typeface="Metric"/>
              </a:rPr>
              <a:t> text representing variables in components are placed in between double curly braces in the template.</a:t>
            </a:r>
          </a:p>
          <a:p>
            <a:pPr marL="514350" indent="-514350">
              <a:buFont typeface="+mj-lt"/>
              <a:buAutoNum type="arabicPeriod"/>
            </a:pPr>
            <a:r>
              <a:rPr lang="en-US" sz="2800" b="1" i="0" dirty="0">
                <a:effectLst/>
                <a:latin typeface="Metric"/>
              </a:rPr>
              <a:t>Property binding:</a:t>
            </a:r>
            <a:r>
              <a:rPr lang="en-US" sz="2800" b="0" i="0" dirty="0">
                <a:effectLst/>
                <a:latin typeface="Metric"/>
              </a:rPr>
              <a:t> Property binding is a one-way mechanism that lets you set the property of a view element.</a:t>
            </a:r>
            <a:endParaRPr lang="en-US" sz="2800" b="1" dirty="0"/>
          </a:p>
        </p:txBody>
      </p:sp>
    </p:spTree>
    <p:extLst>
      <p:ext uri="{BB962C8B-B14F-4D97-AF65-F5344CB8AC3E}">
        <p14:creationId xmlns:p14="http://schemas.microsoft.com/office/powerpoint/2010/main" val="230248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743343" y="270393"/>
            <a:ext cx="10820400" cy="685800"/>
          </a:xfrm>
        </p:spPr>
        <p:txBody>
          <a:bodyPr/>
          <a:lstStyle/>
          <a:p>
            <a:r>
              <a:rPr lang="en-US" dirty="0"/>
              <a:t>INTERPOLATION</a:t>
            </a:r>
            <a:endParaRPr lang="uk-UA" dirty="0"/>
          </a:p>
        </p:txBody>
      </p:sp>
      <p:sp>
        <p:nvSpPr>
          <p:cNvPr id="7" name="Прямокутник 6"/>
          <p:cNvSpPr/>
          <p:nvPr/>
        </p:nvSpPr>
        <p:spPr>
          <a:xfrm>
            <a:off x="328751" y="1033990"/>
            <a:ext cx="11649583" cy="1569660"/>
          </a:xfrm>
          <a:prstGeom prst="rect">
            <a:avLst/>
          </a:prstGeom>
        </p:spPr>
        <p:txBody>
          <a:bodyPr wrap="square">
            <a:spAutoFit/>
          </a:bodyPr>
          <a:lstStyle/>
          <a:p>
            <a:r>
              <a:rPr lang="en-US" sz="2400" b="0" i="0" dirty="0">
                <a:effectLst/>
                <a:latin typeface="Metric"/>
              </a:rPr>
              <a:t>In the technique, text representing variables in components are placed in between double curly braces in the template. Angular finds the variable matching the text in the component and replaces the text with the value assigned to the variable. Numbers, strings, etc. can be used directly between the curly braces.</a:t>
            </a:r>
            <a:endParaRPr lang="en-US" sz="2800" dirty="0"/>
          </a:p>
        </p:txBody>
      </p:sp>
      <p:pic>
        <p:nvPicPr>
          <p:cNvPr id="3" name="Picture 2">
            <a:extLst>
              <a:ext uri="{FF2B5EF4-FFF2-40B4-BE49-F238E27FC236}">
                <a16:creationId xmlns:a16="http://schemas.microsoft.com/office/drawing/2014/main" id="{7B4061AC-ADC5-444E-8433-9F65BF544C39}"/>
              </a:ext>
            </a:extLst>
          </p:cNvPr>
          <p:cNvPicPr>
            <a:picLocks noChangeAspect="1"/>
          </p:cNvPicPr>
          <p:nvPr/>
        </p:nvPicPr>
        <p:blipFill rotWithShape="1">
          <a:blip r:embed="rId2"/>
          <a:srcRect l="16356" t="25221" r="28162" b="55984"/>
          <a:stretch/>
        </p:blipFill>
        <p:spPr>
          <a:xfrm>
            <a:off x="407622" y="2674345"/>
            <a:ext cx="6764358" cy="1288974"/>
          </a:xfrm>
          <a:prstGeom prst="rect">
            <a:avLst/>
          </a:prstGeom>
        </p:spPr>
      </p:pic>
      <p:pic>
        <p:nvPicPr>
          <p:cNvPr id="5" name="Picture 4">
            <a:extLst>
              <a:ext uri="{FF2B5EF4-FFF2-40B4-BE49-F238E27FC236}">
                <a16:creationId xmlns:a16="http://schemas.microsoft.com/office/drawing/2014/main" id="{B496F8E3-7FD1-4C91-A976-3FE7644EF9BE}"/>
              </a:ext>
            </a:extLst>
          </p:cNvPr>
          <p:cNvPicPr>
            <a:picLocks noChangeAspect="1"/>
          </p:cNvPicPr>
          <p:nvPr/>
        </p:nvPicPr>
        <p:blipFill rotWithShape="1">
          <a:blip r:embed="rId2"/>
          <a:srcRect l="21777" t="50001" r="25632" b="11003"/>
          <a:stretch/>
        </p:blipFill>
        <p:spPr>
          <a:xfrm>
            <a:off x="407623" y="4034014"/>
            <a:ext cx="6764357" cy="2674345"/>
          </a:xfrm>
          <a:prstGeom prst="rect">
            <a:avLst/>
          </a:prstGeom>
        </p:spPr>
      </p:pic>
    </p:spTree>
    <p:extLst>
      <p:ext uri="{BB962C8B-B14F-4D97-AF65-F5344CB8AC3E}">
        <p14:creationId xmlns:p14="http://schemas.microsoft.com/office/powerpoint/2010/main" val="17548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9C6E0AE2-DB35-40C9-B9A1-25494B29AECD}"/>
              </a:ext>
            </a:extLst>
          </p:cNvPr>
          <p:cNvSpPr txBox="1">
            <a:spLocks/>
          </p:cNvSpPr>
          <p:nvPr/>
        </p:nvSpPr>
        <p:spPr>
          <a:xfrm>
            <a:off x="512895" y="498513"/>
            <a:ext cx="11407356" cy="1641513"/>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b="1" dirty="0"/>
          </a:p>
          <a:p>
            <a:r>
              <a:rPr lang="en-US" sz="2400" dirty="0"/>
              <a:t>Property binding is a one-way mechanism that lets you set the property of a view element. It involves updating the value of a property in the component and binding it to an element in the view template. Property binding uses the [ ] syntax for data binding. An example is setting the disabled state of a button.</a:t>
            </a:r>
          </a:p>
        </p:txBody>
      </p:sp>
      <p:sp>
        <p:nvSpPr>
          <p:cNvPr id="5" name="Title 7">
            <a:extLst>
              <a:ext uri="{FF2B5EF4-FFF2-40B4-BE49-F238E27FC236}">
                <a16:creationId xmlns:a16="http://schemas.microsoft.com/office/drawing/2014/main" id="{1C879ED0-FB0F-496C-A28D-E63CA7ACFAFF}"/>
              </a:ext>
            </a:extLst>
          </p:cNvPr>
          <p:cNvSpPr>
            <a:spLocks noGrp="1"/>
          </p:cNvSpPr>
          <p:nvPr>
            <p:ph type="title"/>
          </p:nvPr>
        </p:nvSpPr>
        <p:spPr>
          <a:xfrm>
            <a:off x="743343" y="-424205"/>
            <a:ext cx="10820400" cy="685800"/>
          </a:xfrm>
        </p:spPr>
        <p:txBody>
          <a:bodyPr/>
          <a:lstStyle/>
          <a:p>
            <a:r>
              <a:rPr lang="en-US" sz="4400" dirty="0"/>
              <a:t>PROPERTY BINDING</a:t>
            </a:r>
            <a:endParaRPr lang="uk-UA" sz="4400" dirty="0"/>
          </a:p>
        </p:txBody>
      </p:sp>
      <p:pic>
        <p:nvPicPr>
          <p:cNvPr id="7" name="Picture 6">
            <a:extLst>
              <a:ext uri="{FF2B5EF4-FFF2-40B4-BE49-F238E27FC236}">
                <a16:creationId xmlns:a16="http://schemas.microsoft.com/office/drawing/2014/main" id="{FE1E532B-5C0E-4387-9AE4-6287A635A234}"/>
              </a:ext>
            </a:extLst>
          </p:cNvPr>
          <p:cNvPicPr>
            <a:picLocks noChangeAspect="1"/>
          </p:cNvPicPr>
          <p:nvPr/>
        </p:nvPicPr>
        <p:blipFill rotWithShape="1">
          <a:blip r:embed="rId2"/>
          <a:srcRect l="21958" t="25060" r="25994" b="59358"/>
          <a:stretch/>
        </p:blipFill>
        <p:spPr>
          <a:xfrm>
            <a:off x="512895" y="2622013"/>
            <a:ext cx="6345716" cy="1068637"/>
          </a:xfrm>
          <a:prstGeom prst="rect">
            <a:avLst/>
          </a:prstGeom>
        </p:spPr>
      </p:pic>
      <p:pic>
        <p:nvPicPr>
          <p:cNvPr id="9" name="Picture 8">
            <a:extLst>
              <a:ext uri="{FF2B5EF4-FFF2-40B4-BE49-F238E27FC236}">
                <a16:creationId xmlns:a16="http://schemas.microsoft.com/office/drawing/2014/main" id="{AD526D81-6E91-4A13-A2B3-E1F3189817C9}"/>
              </a:ext>
            </a:extLst>
          </p:cNvPr>
          <p:cNvPicPr>
            <a:picLocks noChangeAspect="1"/>
          </p:cNvPicPr>
          <p:nvPr/>
        </p:nvPicPr>
        <p:blipFill rotWithShape="1">
          <a:blip r:embed="rId2"/>
          <a:srcRect l="21597" t="48514" r="26355" b="17109"/>
          <a:stretch/>
        </p:blipFill>
        <p:spPr>
          <a:xfrm>
            <a:off x="512894" y="4001876"/>
            <a:ext cx="6345717" cy="2357611"/>
          </a:xfrm>
          <a:prstGeom prst="rect">
            <a:avLst/>
          </a:prstGeom>
        </p:spPr>
      </p:pic>
    </p:spTree>
    <p:extLst>
      <p:ext uri="{BB962C8B-B14F-4D97-AF65-F5344CB8AC3E}">
        <p14:creationId xmlns:p14="http://schemas.microsoft.com/office/powerpoint/2010/main" val="796952511"/>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Класична">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E9033E08-7FE9-4F6D-B155-A8777B4A5A57}">
  <ds:schemaRefs>
    <ds:schemaRef ds:uri="http://purl.org/dc/elements/1.1/"/>
    <ds:schemaRef ds:uri="http://schemas.microsoft.com/office/2006/metadata/properties"/>
    <ds:schemaRef ds:uri="835f28f2-30f1-4728-84d2-86d96e14348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41e6018-ac0a-4dfb-8409-db9e0d25502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7035</TotalTime>
  <Words>571</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12</vt:i4>
      </vt:variant>
    </vt:vector>
  </HeadingPairs>
  <TitlesOfParts>
    <vt:vector size="26" baseType="lpstr">
      <vt:lpstr>Arial</vt:lpstr>
      <vt:lpstr>Calibri</vt:lpstr>
      <vt:lpstr>charter</vt:lpstr>
      <vt:lpstr>Metric</vt:lpstr>
      <vt:lpstr>Open Sans</vt:lpstr>
      <vt:lpstr>Open Sans Regular</vt:lpstr>
      <vt:lpstr>Proxima Nova Black</vt:lpstr>
      <vt:lpstr>Segoe UI</vt:lpstr>
      <vt:lpstr>Times New Roman</vt:lpstr>
      <vt:lpstr>Verdana</vt:lpstr>
      <vt:lpstr>Wingdings</vt:lpstr>
      <vt:lpstr>1_GRADIENT THEME</vt:lpstr>
      <vt:lpstr>2_GRADIENT THEME</vt:lpstr>
      <vt:lpstr>2_DARK THEME</vt:lpstr>
      <vt:lpstr>ANGULAR COMPONENT &amp; DATA BINDING  </vt:lpstr>
      <vt:lpstr>AGENDA</vt:lpstr>
      <vt:lpstr>ANGULAR COMPONENT</vt:lpstr>
      <vt:lpstr>ANGULAR COMPONENT</vt:lpstr>
      <vt:lpstr>ANGULAR COMPONENT</vt:lpstr>
      <vt:lpstr>ANGULAR DATA BINDING</vt:lpstr>
      <vt:lpstr>ANGULAR DATA BINDING</vt:lpstr>
      <vt:lpstr>INTERPOLATION</vt:lpstr>
      <vt:lpstr>PROPERTY BINDING</vt:lpstr>
      <vt:lpstr>EVENT BINDING</vt:lpstr>
      <vt:lpstr>TWO-WAY BINDING</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Abramov,Kyrylo,UA-Lviv</cp:lastModifiedBy>
  <cp:revision>137</cp:revision>
  <dcterms:created xsi:type="dcterms:W3CDTF">2018-11-02T13:55:27Z</dcterms:created>
  <dcterms:modified xsi:type="dcterms:W3CDTF">2021-05-04T19:39:28Z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y fmtid="{D5CDD505-2E9C-101B-9397-08002B2CF9AE}" pid="3" name="MSIP_Label_1ada0a2f-b917-4d51-b0d0-d418a10c8b23_Enabled">
    <vt:lpwstr>true</vt:lpwstr>
  </property>
  <property fmtid="{D5CDD505-2E9C-101B-9397-08002B2CF9AE}" pid="4" name="MSIP_Label_1ada0a2f-b917-4d51-b0d0-d418a10c8b23_SetDate">
    <vt:lpwstr>2021-05-04T17:31:57Z</vt:lpwstr>
  </property>
  <property fmtid="{D5CDD505-2E9C-101B-9397-08002B2CF9AE}" pid="5" name="MSIP_Label_1ada0a2f-b917-4d51-b0d0-d418a10c8b23_Method">
    <vt:lpwstr>Standard</vt:lpwstr>
  </property>
  <property fmtid="{D5CDD505-2E9C-101B-9397-08002B2CF9AE}" pid="6" name="MSIP_Label_1ada0a2f-b917-4d51-b0d0-d418a10c8b23_Name">
    <vt:lpwstr>1ada0a2f-b917-4d51-b0d0-d418a10c8b23</vt:lpwstr>
  </property>
  <property fmtid="{D5CDD505-2E9C-101B-9397-08002B2CF9AE}" pid="7" name="MSIP_Label_1ada0a2f-b917-4d51-b0d0-d418a10c8b23_SiteId">
    <vt:lpwstr>12a3af23-a769-4654-847f-958f3d479f4a</vt:lpwstr>
  </property>
  <property fmtid="{D5CDD505-2E9C-101B-9397-08002B2CF9AE}" pid="8" name="MSIP_Label_1ada0a2f-b917-4d51-b0d0-d418a10c8b23_ActionId">
    <vt:lpwstr>9c5edea4-f6b5-4fe1-9eb1-be3d53f2b909</vt:lpwstr>
  </property>
  <property fmtid="{D5CDD505-2E9C-101B-9397-08002B2CF9AE}" pid="9" name="MSIP_Label_1ada0a2f-b917-4d51-b0d0-d418a10c8b23_ContentBits">
    <vt:lpwstr>0</vt:lpwstr>
  </property>
</Properties>
</file>