
<file path=[Content_Types].xml><?xml version="1.0" encoding="utf-8"?>
<Types xmlns="http://schemas.openxmlformats.org/package/2006/content-types">
  <Default Extension="png" ContentType="image/png"/>
  <Default Extension="jfif" ContentType="image/jpe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7"/>
  </p:notesMasterIdLst>
  <p:sldIdLst>
    <p:sldId id="1224" r:id="rId7"/>
    <p:sldId id="1225" r:id="rId8"/>
    <p:sldId id="1239" r:id="rId9"/>
    <p:sldId id="1228" r:id="rId10"/>
    <p:sldId id="1226" r:id="rId11"/>
    <p:sldId id="1227" r:id="rId12"/>
    <p:sldId id="1229" r:id="rId13"/>
    <p:sldId id="1230" r:id="rId14"/>
    <p:sldId id="1232" r:id="rId15"/>
    <p:sldId id="1233" r:id="rId16"/>
    <p:sldId id="1236" r:id="rId17"/>
    <p:sldId id="1237" r:id="rId18"/>
    <p:sldId id="1240" r:id="rId19"/>
    <p:sldId id="1247" r:id="rId20"/>
    <p:sldId id="1248" r:id="rId21"/>
    <p:sldId id="1249" r:id="rId22"/>
    <p:sldId id="1250" r:id="rId23"/>
    <p:sldId id="1251" r:id="rId24"/>
    <p:sldId id="1252" r:id="rId25"/>
    <p:sldId id="1206" r:id="rId2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39"/>
            <p14:sldId id="1228"/>
            <p14:sldId id="1226"/>
            <p14:sldId id="1227"/>
            <p14:sldId id="1229"/>
            <p14:sldId id="1230"/>
            <p14:sldId id="1232"/>
            <p14:sldId id="1233"/>
            <p14:sldId id="1236"/>
            <p14:sldId id="1237"/>
            <p14:sldId id="1240"/>
            <p14:sldId id="1247"/>
            <p14:sldId id="1248"/>
            <p14:sldId id="1249"/>
            <p14:sldId id="1250"/>
            <p14:sldId id="1251"/>
            <p14:sldId id="1252"/>
            <p14:sldId id="1206"/>
          </p14:sldIdLst>
        </p14:section>
      </p14:sectionLst>
    </p:ext>
    <p:ext uri="{EFAFB233-063F-42B5-8137-9DF3F51BA10A}">
      <p15:sldGuideLst xmlns:p15="http://schemas.microsoft.com/office/powerpoint/2012/main" xmlns="">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1" d="100"/>
          <a:sy n="81" d="100"/>
        </p:scale>
        <p:origin x="-725" y="-130"/>
      </p:cViewPr>
      <p:guideLst>
        <p:guide orient="horz" pos="1979"/>
        <p:guide orient="horz" pos="1729"/>
        <p:guide orient="horz" pos="1298"/>
        <p:guide pos="688"/>
        <p:guide pos="724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08/02/2021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xmlns=""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xmlns=""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xmlns=""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hyperlink" Target="https://hackr.io/blog/best-programming-languages-to-learn-2020-jobs-future" TargetMode="Externa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6BFCD7C-0C79-467A-9369-0675D4B541D4}"/>
              </a:ext>
            </a:extLst>
          </p:cNvPr>
          <p:cNvSpPr>
            <a:spLocks noGrp="1"/>
          </p:cNvSpPr>
          <p:nvPr>
            <p:ph type="body" sz="quarter" idx="10"/>
          </p:nvPr>
        </p:nvSpPr>
        <p:spPr>
          <a:xfrm>
            <a:off x="9555480" y="5198745"/>
            <a:ext cx="2255520" cy="501015"/>
          </a:xfrm>
        </p:spPr>
        <p:txBody>
          <a:bodyPr/>
          <a:lstStyle/>
          <a:p>
            <a:r>
              <a:rPr lang="en-US" sz="2800" dirty="0" smtClean="0"/>
              <a:t>Kyrylo Abramov</a:t>
            </a:r>
            <a:endParaRPr lang="uk-UA" sz="2800" dirty="0"/>
          </a:p>
        </p:txBody>
      </p:sp>
      <p:sp>
        <p:nvSpPr>
          <p:cNvPr id="2" name="Title 1">
            <a:extLst>
              <a:ext uri="{FF2B5EF4-FFF2-40B4-BE49-F238E27FC236}">
                <a16:creationId xmlns:a16="http://schemas.microsoft.com/office/drawing/2014/main" xmlns="" id="{3F314A52-F715-4894-9739-384FC3085337}"/>
              </a:ext>
            </a:extLst>
          </p:cNvPr>
          <p:cNvSpPr>
            <a:spLocks noGrp="1"/>
          </p:cNvSpPr>
          <p:nvPr>
            <p:ph type="title"/>
          </p:nvPr>
        </p:nvSpPr>
        <p:spPr>
          <a:xfrm>
            <a:off x="126973" y="0"/>
            <a:ext cx="7233948" cy="6683071"/>
          </a:xfrm>
          <a:prstGeom prst="rect">
            <a:avLst/>
          </a:prstGeom>
        </p:spPr>
        <p:txBody>
          <a:bodyPr/>
          <a:lstStyle/>
          <a:p>
            <a:pPr lvl="0"/>
            <a:r>
              <a:rPr lang="en-US" sz="8000" dirty="0" smtClean="0"/>
              <a:t>WEB APPLICATION  ARCHITECTURE</a:t>
            </a:r>
            <a:br>
              <a:rPr lang="en-US" sz="8000" dirty="0" smtClean="0"/>
            </a:br>
            <a:r>
              <a:rPr lang="en-US" sz="8000" dirty="0" smtClean="0"/>
              <a:t>HTTP PROTOCOL</a:t>
            </a:r>
            <a:endParaRPr lang="en-US" sz="8000" dirty="0"/>
          </a:p>
        </p:txBody>
      </p:sp>
    </p:spTree>
    <p:extLst>
      <p:ext uri="{BB962C8B-B14F-4D97-AF65-F5344CB8AC3E}">
        <p14:creationId xmlns:p14="http://schemas.microsoft.com/office/powerpoint/2010/main" val="4001193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7F232F8-3DCC-42F6-918D-253C12D87F55}"/>
              </a:ext>
            </a:extLst>
          </p:cNvPr>
          <p:cNvSpPr>
            <a:spLocks noGrp="1"/>
          </p:cNvSpPr>
          <p:nvPr>
            <p:ph type="title"/>
          </p:nvPr>
        </p:nvSpPr>
        <p:spPr>
          <a:xfrm>
            <a:off x="546166" y="186180"/>
            <a:ext cx="10820400" cy="685800"/>
          </a:xfrm>
        </p:spPr>
        <p:txBody>
          <a:bodyPr/>
          <a:lstStyle/>
          <a:p>
            <a:r>
              <a:rPr lang="en-US" dirty="0" smtClean="0"/>
              <a:t>HTTP PROTOCOL</a:t>
            </a:r>
            <a:endParaRPr lang="uk-UA" dirty="0"/>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257" y="1059769"/>
            <a:ext cx="7991907" cy="2569550"/>
          </a:xfrm>
          <a:prstGeom prst="rect">
            <a:avLst/>
          </a:prstGeom>
        </p:spPr>
      </p:pic>
      <p:sp>
        <p:nvSpPr>
          <p:cNvPr id="9" name="Місце для тексту 1"/>
          <p:cNvSpPr>
            <a:spLocks noGrp="1"/>
          </p:cNvSpPr>
          <p:nvPr>
            <p:ph type="body" sz="quarter" idx="13"/>
          </p:nvPr>
        </p:nvSpPr>
        <p:spPr>
          <a:xfrm>
            <a:off x="478410" y="3895626"/>
            <a:ext cx="12181789" cy="2410905"/>
          </a:xfrm>
        </p:spPr>
        <p:txBody>
          <a:bodyPr/>
          <a:lstStyle/>
          <a:p>
            <a:pPr marL="342900" indent="-342900">
              <a:buFont typeface="Wingdings" panose="05000000000000000000" pitchFamily="2" charset="2"/>
              <a:buChar char="Ø"/>
            </a:pPr>
            <a:r>
              <a:rPr lang="ru-RU" sz="4000" dirty="0" smtClean="0"/>
              <a:t> </a:t>
            </a:r>
            <a:r>
              <a:rPr lang="en-US" sz="4000" dirty="0" smtClean="0"/>
              <a:t>What is HTTP</a:t>
            </a:r>
            <a:endParaRPr lang="ru-RU" sz="4000" dirty="0" smtClean="0"/>
          </a:p>
          <a:p>
            <a:pPr marL="342900" indent="-342900">
              <a:buFont typeface="Wingdings" panose="05000000000000000000" pitchFamily="2" charset="2"/>
              <a:buChar char="Ø"/>
            </a:pPr>
            <a:r>
              <a:rPr lang="uk-UA" sz="4000" dirty="0" smtClean="0"/>
              <a:t> </a:t>
            </a:r>
            <a:r>
              <a:rPr lang="en-US" sz="4000" dirty="0" smtClean="0"/>
              <a:t>How it works</a:t>
            </a:r>
            <a:endParaRPr lang="ru-RU" sz="4000" dirty="0" smtClean="0"/>
          </a:p>
          <a:p>
            <a:pPr marL="342900" indent="-342900">
              <a:buFont typeface="Wingdings" panose="05000000000000000000" pitchFamily="2" charset="2"/>
              <a:buChar char="Ø"/>
            </a:pPr>
            <a:r>
              <a:rPr lang="ru-RU" sz="4000" dirty="0" smtClean="0"/>
              <a:t> </a:t>
            </a:r>
            <a:r>
              <a:rPr lang="en-US" sz="4000" dirty="0" smtClean="0"/>
              <a:t>Versions &amp; Methods</a:t>
            </a:r>
            <a:endParaRPr lang="ru-RU" sz="4000" dirty="0" smtClean="0"/>
          </a:p>
          <a:p>
            <a:pPr marL="342900" indent="-342900">
              <a:buFont typeface="Wingdings" panose="05000000000000000000" pitchFamily="2" charset="2"/>
              <a:buChar char="Ø"/>
            </a:pPr>
            <a:endParaRPr lang="uk-UA" dirty="0"/>
          </a:p>
        </p:txBody>
      </p:sp>
    </p:spTree>
    <p:extLst>
      <p:ext uri="{BB962C8B-B14F-4D97-AF65-F5344CB8AC3E}">
        <p14:creationId xmlns:p14="http://schemas.microsoft.com/office/powerpoint/2010/main" val="2206258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2D815465-9810-4297-B7C7-CB93EFFC3510}"/>
              </a:ext>
            </a:extLst>
          </p:cNvPr>
          <p:cNvSpPr>
            <a:spLocks noGrp="1"/>
          </p:cNvSpPr>
          <p:nvPr>
            <p:ph type="body" sz="quarter" idx="10"/>
          </p:nvPr>
        </p:nvSpPr>
        <p:spPr>
          <a:xfrm>
            <a:off x="452487" y="1875934"/>
            <a:ext cx="10727702" cy="2356702"/>
          </a:xfrm>
        </p:spPr>
        <p:txBody>
          <a:bodyPr/>
          <a:lstStyle/>
          <a:p>
            <a:pPr marL="342900" indent="-342900">
              <a:buFont typeface="Arial" panose="020B0604020202020204" pitchFamily="34" charset="0"/>
              <a:buChar char="•"/>
            </a:pPr>
            <a:r>
              <a:rPr lang="en-US" sz="2400" b="1" dirty="0"/>
              <a:t>HTTP</a:t>
            </a:r>
            <a:r>
              <a:rPr lang="en-US" sz="2400" dirty="0"/>
              <a:t> is a protocol which allows the fetching of resources, such as HTML documents. </a:t>
            </a:r>
            <a:endParaRPr lang="uk-UA" sz="2400" dirty="0" smtClean="0"/>
          </a:p>
          <a:p>
            <a:pPr marL="342900" indent="-342900">
              <a:buFont typeface="Arial" panose="020B0604020202020204" pitchFamily="34" charset="0"/>
              <a:buChar char="•"/>
            </a:pPr>
            <a:r>
              <a:rPr lang="en-US" sz="2400" dirty="0" smtClean="0"/>
              <a:t>It </a:t>
            </a:r>
            <a:r>
              <a:rPr lang="en-US" sz="2400" dirty="0"/>
              <a:t>is the foundation of any data exchange on the Web and it is a </a:t>
            </a:r>
            <a:r>
              <a:rPr lang="en-US" sz="2400" b="1" dirty="0"/>
              <a:t>client-server protocol</a:t>
            </a:r>
            <a:r>
              <a:rPr lang="en-US" sz="2400" dirty="0"/>
              <a:t>, which means requests are initiated by the recipient, usually the Web browser</a:t>
            </a:r>
            <a:r>
              <a:rPr lang="en-US" sz="2400" dirty="0" smtClean="0"/>
              <a:t>.</a:t>
            </a:r>
            <a:endParaRPr lang="uk-UA" sz="2400" dirty="0" smtClean="0"/>
          </a:p>
          <a:p>
            <a:pPr marL="342900" indent="-342900">
              <a:buFont typeface="Arial" panose="020B0604020202020204" pitchFamily="34" charset="0"/>
              <a:buChar char="•"/>
            </a:pPr>
            <a:r>
              <a:rPr lang="en-US" sz="2400" dirty="0" smtClean="0"/>
              <a:t> </a:t>
            </a:r>
            <a:r>
              <a:rPr lang="en-US" sz="2400" dirty="0"/>
              <a:t>A complete document is reconstructed from the different sub-documents fetched, for instance text, layout description, images, videos, scripts, and more</a:t>
            </a:r>
            <a:r>
              <a:rPr lang="en-US" sz="2400" dirty="0" smtClean="0"/>
              <a:t>.</a:t>
            </a:r>
          </a:p>
          <a:p>
            <a:pPr marL="342900" indent="-342900">
              <a:buFont typeface="Arial" panose="020B0604020202020204" pitchFamily="34" charset="0"/>
              <a:buChar char="•"/>
            </a:pPr>
            <a:r>
              <a:rPr lang="en-US" sz="2400" dirty="0"/>
              <a:t>Every HTTP interaction includes a request and a response.</a:t>
            </a:r>
            <a:endParaRPr lang="uk-UA" sz="2400" b="1" dirty="0"/>
          </a:p>
          <a:p>
            <a:endParaRPr lang="uk-UA" dirty="0"/>
          </a:p>
        </p:txBody>
      </p:sp>
      <p:sp>
        <p:nvSpPr>
          <p:cNvPr id="6" name="Title 4">
            <a:extLst>
              <a:ext uri="{FF2B5EF4-FFF2-40B4-BE49-F238E27FC236}">
                <a16:creationId xmlns:a16="http://schemas.microsoft.com/office/drawing/2014/main" xmlns="" id="{07F232F8-3DCC-42F6-918D-253C12D87F55}"/>
              </a:ext>
            </a:extLst>
          </p:cNvPr>
          <p:cNvSpPr>
            <a:spLocks noGrp="1"/>
          </p:cNvSpPr>
          <p:nvPr>
            <p:ph type="title"/>
          </p:nvPr>
        </p:nvSpPr>
        <p:spPr>
          <a:xfrm>
            <a:off x="715061" y="384143"/>
            <a:ext cx="10820400" cy="685800"/>
          </a:xfrm>
        </p:spPr>
        <p:txBody>
          <a:bodyPr/>
          <a:lstStyle/>
          <a:p>
            <a:r>
              <a:rPr lang="en-US" sz="4000" dirty="0" smtClean="0"/>
              <a:t>HTTP PROTOCOL</a:t>
            </a:r>
            <a:endParaRPr lang="uk-UA" sz="4000" dirty="0"/>
          </a:p>
        </p:txBody>
      </p:sp>
    </p:spTree>
    <p:extLst>
      <p:ext uri="{BB962C8B-B14F-4D97-AF65-F5344CB8AC3E}">
        <p14:creationId xmlns:p14="http://schemas.microsoft.com/office/powerpoint/2010/main" val="1483906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7F232F8-3DCC-42F6-918D-253C12D87F55}"/>
              </a:ext>
            </a:extLst>
          </p:cNvPr>
          <p:cNvSpPr txBox="1">
            <a:spLocks/>
          </p:cNvSpPr>
          <p:nvPr/>
        </p:nvSpPr>
        <p:spPr>
          <a:xfrm>
            <a:off x="546166" y="289875"/>
            <a:ext cx="10820400" cy="685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dirty="0" smtClean="0"/>
              <a:t>URL</a:t>
            </a:r>
            <a:endParaRPr lang="uk-UA" dirty="0"/>
          </a:p>
        </p:txBody>
      </p:sp>
      <p:sp>
        <p:nvSpPr>
          <p:cNvPr id="6" name="Text Placeholder 4">
            <a:extLst>
              <a:ext uri="{FF2B5EF4-FFF2-40B4-BE49-F238E27FC236}">
                <a16:creationId xmlns:a16="http://schemas.microsoft.com/office/drawing/2014/main" xmlns="" id="{2D815465-9810-4297-B7C7-CB93EFFC3510}"/>
              </a:ext>
            </a:extLst>
          </p:cNvPr>
          <p:cNvSpPr txBox="1">
            <a:spLocks/>
          </p:cNvSpPr>
          <p:nvPr/>
        </p:nvSpPr>
        <p:spPr>
          <a:xfrm>
            <a:off x="638864" y="4694549"/>
            <a:ext cx="10727702" cy="18005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en-US" sz="2000" b="1" dirty="0"/>
              <a:t>Protocol </a:t>
            </a:r>
            <a:r>
              <a:rPr lang="en-US" sz="2000" dirty="0"/>
              <a:t>— Most often they are HTTP (or HTTPS for a secure version of HTTP</a:t>
            </a:r>
            <a:r>
              <a:rPr lang="en-US" sz="2000" dirty="0" smtClean="0"/>
              <a:t>).</a:t>
            </a:r>
          </a:p>
          <a:p>
            <a:pPr marL="0" indent="0" fontAlgn="auto">
              <a:spcAft>
                <a:spcPts val="0"/>
              </a:spcAft>
              <a:buNone/>
            </a:pPr>
            <a:r>
              <a:rPr lang="en-US" sz="2000" b="1" dirty="0"/>
              <a:t>Domain </a:t>
            </a:r>
            <a:r>
              <a:rPr lang="en-US" sz="2000" dirty="0"/>
              <a:t>— Name that is used to identify one or more IP addresses where the resource is located</a:t>
            </a:r>
            <a:r>
              <a:rPr lang="en-US" sz="2000" dirty="0" smtClean="0"/>
              <a:t>.</a:t>
            </a:r>
          </a:p>
          <a:p>
            <a:pPr marL="0" indent="0" fontAlgn="auto">
              <a:spcAft>
                <a:spcPts val="0"/>
              </a:spcAft>
              <a:buNone/>
            </a:pPr>
            <a:r>
              <a:rPr lang="en-US" sz="2000" b="1" dirty="0"/>
              <a:t>Path </a:t>
            </a:r>
            <a:r>
              <a:rPr lang="en-US" sz="2000" dirty="0"/>
              <a:t>—Specifies the resource location on the server. </a:t>
            </a:r>
            <a:endParaRPr lang="en-US" sz="2000" dirty="0" smtClean="0"/>
          </a:p>
          <a:p>
            <a:pPr marL="0" indent="0" fontAlgn="auto">
              <a:spcAft>
                <a:spcPts val="0"/>
              </a:spcAft>
              <a:buNone/>
            </a:pPr>
            <a:r>
              <a:rPr lang="en-US" sz="2000" b="1" dirty="0"/>
              <a:t>Parameters </a:t>
            </a:r>
            <a:r>
              <a:rPr lang="en-US" sz="2000" dirty="0"/>
              <a:t>— Additional data used to identify or filter the resource on the server.</a:t>
            </a:r>
            <a:endParaRPr lang="uk-UA" sz="2000" dirty="0"/>
          </a:p>
        </p:txBody>
      </p:sp>
      <p:pic>
        <p:nvPicPr>
          <p:cNvPr id="7" name="Рисунок 6"/>
          <p:cNvPicPr>
            <a:picLocks noChangeAspect="1"/>
          </p:cNvPicPr>
          <p:nvPr/>
        </p:nvPicPr>
        <p:blipFill rotWithShape="1">
          <a:blip r:embed="rId2">
            <a:extLst>
              <a:ext uri="{28A0092B-C50C-407E-A947-70E740481C1C}">
                <a14:useLocalDpi xmlns:a14="http://schemas.microsoft.com/office/drawing/2010/main" val="0"/>
              </a:ext>
            </a:extLst>
          </a:blip>
          <a:srcRect b="39949"/>
          <a:stretch/>
        </p:blipFill>
        <p:spPr>
          <a:xfrm>
            <a:off x="1524981" y="3129700"/>
            <a:ext cx="9461217" cy="1136322"/>
          </a:xfrm>
          <a:prstGeom prst="rect">
            <a:avLst/>
          </a:prstGeom>
        </p:spPr>
      </p:pic>
      <p:sp>
        <p:nvSpPr>
          <p:cNvPr id="8" name="Text Placeholder 4">
            <a:extLst>
              <a:ext uri="{FF2B5EF4-FFF2-40B4-BE49-F238E27FC236}">
                <a16:creationId xmlns:a16="http://schemas.microsoft.com/office/drawing/2014/main" xmlns="" id="{2D815465-9810-4297-B7C7-CB93EFFC3510}"/>
              </a:ext>
            </a:extLst>
          </p:cNvPr>
          <p:cNvSpPr txBox="1">
            <a:spLocks/>
          </p:cNvSpPr>
          <p:nvPr/>
        </p:nvSpPr>
        <p:spPr>
          <a:xfrm>
            <a:off x="638864" y="1245910"/>
            <a:ext cx="10727702" cy="18005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dirty="0"/>
              <a:t>The URL (Uniform Resource Locator) is probably the most known concept of the Web</a:t>
            </a:r>
            <a:r>
              <a:rPr lang="en-US" dirty="0" smtClean="0"/>
              <a:t>. </a:t>
            </a:r>
            <a:r>
              <a:rPr lang="en-US" dirty="0"/>
              <a:t>A URL is a web address used to identify resources on the Web.</a:t>
            </a:r>
            <a:endParaRPr lang="uk-UA" dirty="0"/>
          </a:p>
        </p:txBody>
      </p:sp>
    </p:spTree>
    <p:extLst>
      <p:ext uri="{BB962C8B-B14F-4D97-AF65-F5344CB8AC3E}">
        <p14:creationId xmlns:p14="http://schemas.microsoft.com/office/powerpoint/2010/main" val="1744341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88C5F5-6CB3-4FAC-992E-C7AF0C1AEAA9}"/>
              </a:ext>
            </a:extLst>
          </p:cNvPr>
          <p:cNvSpPr>
            <a:spLocks noGrp="1"/>
          </p:cNvSpPr>
          <p:nvPr>
            <p:ph type="title"/>
          </p:nvPr>
        </p:nvSpPr>
        <p:spPr>
          <a:xfrm>
            <a:off x="610385" y="73059"/>
            <a:ext cx="10820400" cy="685800"/>
          </a:xfrm>
        </p:spPr>
        <p:txBody>
          <a:bodyPr/>
          <a:lstStyle/>
          <a:p>
            <a:r>
              <a:rPr lang="en-US" dirty="0" smtClean="0"/>
              <a:t>HTTP REQUEST</a:t>
            </a:r>
            <a:endParaRPr lang="uk-UA" dirty="0"/>
          </a:p>
        </p:txBody>
      </p:sp>
      <p:sp>
        <p:nvSpPr>
          <p:cNvPr id="4" name="Text Placeholder 3">
            <a:extLst>
              <a:ext uri="{FF2B5EF4-FFF2-40B4-BE49-F238E27FC236}">
                <a16:creationId xmlns:a16="http://schemas.microsoft.com/office/drawing/2014/main" xmlns="" id="{7F538B34-5B01-4C18-9A86-345B2E5C88AA}"/>
              </a:ext>
            </a:extLst>
          </p:cNvPr>
          <p:cNvSpPr>
            <a:spLocks noGrp="1"/>
          </p:cNvSpPr>
          <p:nvPr>
            <p:ph type="body" sz="quarter" idx="11"/>
          </p:nvPr>
        </p:nvSpPr>
        <p:spPr>
          <a:xfrm>
            <a:off x="824845" y="3601039"/>
            <a:ext cx="9700181" cy="3426643"/>
          </a:xfrm>
        </p:spPr>
        <p:txBody>
          <a:bodyPr/>
          <a:lstStyle/>
          <a:p>
            <a:pPr fontAlgn="base"/>
            <a:r>
              <a:rPr lang="en-US" sz="2400" dirty="0" smtClean="0"/>
              <a:t>Example: </a:t>
            </a:r>
            <a:r>
              <a:rPr lang="en-US" sz="2400" dirty="0"/>
              <a:t>GET /adds/</a:t>
            </a:r>
            <a:r>
              <a:rPr lang="en-US" sz="2400" dirty="0" err="1"/>
              <a:t>search-result?item</a:t>
            </a:r>
            <a:r>
              <a:rPr lang="en-US" sz="2400" dirty="0"/>
              <a:t>=</a:t>
            </a:r>
            <a:r>
              <a:rPr lang="en-US" sz="2400" dirty="0" err="1"/>
              <a:t>vw+beetle</a:t>
            </a:r>
            <a:r>
              <a:rPr lang="en-US" sz="2400" dirty="0"/>
              <a:t> </a:t>
            </a:r>
            <a:r>
              <a:rPr lang="en-US" sz="2400" dirty="0" smtClean="0"/>
              <a:t>HTTP/1.1</a:t>
            </a:r>
          </a:p>
          <a:p>
            <a:pPr marL="457200" indent="-457200" fontAlgn="base">
              <a:buFont typeface="+mj-lt"/>
              <a:buAutoNum type="arabicPeriod"/>
            </a:pPr>
            <a:r>
              <a:rPr lang="en-US" dirty="0" smtClean="0"/>
              <a:t>The </a:t>
            </a:r>
            <a:r>
              <a:rPr lang="en-US" dirty="0"/>
              <a:t>first part is a method which tells which HTTP method is used. Most commonly used is the GET method. GET method retrieves a resource from the web server and since GET doesn’t have a message body nothing after the header is needed.</a:t>
            </a:r>
          </a:p>
          <a:p>
            <a:pPr marL="457200" indent="-457200" fontAlgn="base">
              <a:buFont typeface="+mj-lt"/>
              <a:buAutoNum type="arabicPeriod"/>
            </a:pPr>
            <a:r>
              <a:rPr lang="en-US" dirty="0"/>
              <a:t>The second part is a requested URL.</a:t>
            </a:r>
          </a:p>
          <a:p>
            <a:pPr marL="457200" indent="-457200" fontAlgn="base">
              <a:buFont typeface="+mj-lt"/>
              <a:buAutoNum type="arabicPeriod"/>
            </a:pPr>
            <a:r>
              <a:rPr lang="en-US" dirty="0"/>
              <a:t>The third part is a HTTP version being used. Version 1.1. is the most common version for most browsers, however, version 2.0 is taking over.</a:t>
            </a:r>
          </a:p>
          <a:p>
            <a:endParaRPr lang="en-US" dirty="0" smtClean="0"/>
          </a:p>
          <a:p>
            <a:endParaRPr lang="en-US" dirty="0" smtClean="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103" y="801280"/>
            <a:ext cx="6353666" cy="2318992"/>
          </a:xfrm>
          <a:prstGeom prst="rect">
            <a:avLst/>
          </a:prstGeom>
        </p:spPr>
      </p:pic>
    </p:spTree>
    <p:extLst>
      <p:ext uri="{BB962C8B-B14F-4D97-AF65-F5344CB8AC3E}">
        <p14:creationId xmlns:p14="http://schemas.microsoft.com/office/powerpoint/2010/main" val="3610015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88C5F5-6CB3-4FAC-992E-C7AF0C1AEAA9}"/>
              </a:ext>
            </a:extLst>
          </p:cNvPr>
          <p:cNvSpPr>
            <a:spLocks noGrp="1"/>
          </p:cNvSpPr>
          <p:nvPr>
            <p:ph type="title"/>
          </p:nvPr>
        </p:nvSpPr>
        <p:spPr>
          <a:xfrm>
            <a:off x="610385" y="73059"/>
            <a:ext cx="10820400" cy="685800"/>
          </a:xfrm>
        </p:spPr>
        <p:txBody>
          <a:bodyPr/>
          <a:lstStyle/>
          <a:p>
            <a:r>
              <a:rPr lang="en-US" dirty="0" smtClean="0"/>
              <a:t>HTTP RESPONSE</a:t>
            </a:r>
            <a:endParaRPr lang="uk-UA" dirty="0"/>
          </a:p>
        </p:txBody>
      </p:sp>
      <p:sp>
        <p:nvSpPr>
          <p:cNvPr id="4" name="Text Placeholder 3">
            <a:extLst>
              <a:ext uri="{FF2B5EF4-FFF2-40B4-BE49-F238E27FC236}">
                <a16:creationId xmlns:a16="http://schemas.microsoft.com/office/drawing/2014/main" xmlns="" id="{7F538B34-5B01-4C18-9A86-345B2E5C88AA}"/>
              </a:ext>
            </a:extLst>
          </p:cNvPr>
          <p:cNvSpPr>
            <a:spLocks noGrp="1"/>
          </p:cNvSpPr>
          <p:nvPr>
            <p:ph type="body" sz="quarter" idx="11"/>
          </p:nvPr>
        </p:nvSpPr>
        <p:spPr>
          <a:xfrm>
            <a:off x="890833" y="3431357"/>
            <a:ext cx="9700181" cy="2639505"/>
          </a:xfrm>
        </p:spPr>
        <p:txBody>
          <a:bodyPr/>
          <a:lstStyle/>
          <a:p>
            <a:pPr fontAlgn="base"/>
            <a:r>
              <a:rPr lang="en-US" dirty="0"/>
              <a:t>Example:</a:t>
            </a:r>
          </a:p>
          <a:p>
            <a:pPr fontAlgn="base"/>
            <a:r>
              <a:rPr lang="en-US" dirty="0"/>
              <a:t>HTTP/1.1 200 OK</a:t>
            </a:r>
          </a:p>
          <a:p>
            <a:pPr fontAlgn="base"/>
            <a:r>
              <a:rPr lang="en-US" dirty="0"/>
              <a:t>The first part is the HTTP version being used.</a:t>
            </a:r>
          </a:p>
          <a:p>
            <a:pPr fontAlgn="base"/>
            <a:r>
              <a:rPr lang="en-US" dirty="0"/>
              <a:t>The second part is the numeric code of the result for the request.</a:t>
            </a:r>
          </a:p>
          <a:p>
            <a:pPr fontAlgn="base"/>
            <a:r>
              <a:rPr lang="en-US" dirty="0"/>
              <a:t>The third part is a textual description of the second part.</a:t>
            </a:r>
          </a:p>
          <a:p>
            <a:endParaRPr lang="en-US" dirty="0" smtClean="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8103" y="801280"/>
            <a:ext cx="6353666" cy="2318992"/>
          </a:xfrm>
          <a:prstGeom prst="rect">
            <a:avLst/>
          </a:prstGeom>
        </p:spPr>
      </p:pic>
    </p:spTree>
    <p:extLst>
      <p:ext uri="{BB962C8B-B14F-4D97-AF65-F5344CB8AC3E}">
        <p14:creationId xmlns:p14="http://schemas.microsoft.com/office/powerpoint/2010/main" val="1985125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88C5F5-6CB3-4FAC-992E-C7AF0C1AEAA9}"/>
              </a:ext>
            </a:extLst>
          </p:cNvPr>
          <p:cNvSpPr>
            <a:spLocks noGrp="1"/>
          </p:cNvSpPr>
          <p:nvPr>
            <p:ph type="title"/>
          </p:nvPr>
        </p:nvSpPr>
        <p:spPr>
          <a:xfrm>
            <a:off x="657520" y="374716"/>
            <a:ext cx="10820400" cy="685800"/>
          </a:xfrm>
        </p:spPr>
        <p:txBody>
          <a:bodyPr/>
          <a:lstStyle/>
          <a:p>
            <a:r>
              <a:rPr lang="en-US" dirty="0" smtClean="0"/>
              <a:t>HTTP METHODS</a:t>
            </a:r>
            <a:endParaRPr lang="uk-UA" dirty="0"/>
          </a:p>
        </p:txBody>
      </p:sp>
      <p:sp>
        <p:nvSpPr>
          <p:cNvPr id="3" name="Text Placeholder 2">
            <a:extLst>
              <a:ext uri="{FF2B5EF4-FFF2-40B4-BE49-F238E27FC236}">
                <a16:creationId xmlns:a16="http://schemas.microsoft.com/office/drawing/2014/main" xmlns="" id="{84A8E77E-B539-4F18-9F02-51D8362FC622}"/>
              </a:ext>
            </a:extLst>
          </p:cNvPr>
          <p:cNvSpPr>
            <a:spLocks noGrp="1"/>
          </p:cNvSpPr>
          <p:nvPr>
            <p:ph type="body" sz="quarter" idx="10"/>
          </p:nvPr>
        </p:nvSpPr>
        <p:spPr>
          <a:xfrm>
            <a:off x="6945198" y="2480427"/>
            <a:ext cx="2971800" cy="2825684"/>
          </a:xfrm>
        </p:spPr>
        <p:txBody>
          <a:bodyPr/>
          <a:lstStyle/>
          <a:p>
            <a:pPr marL="571500" indent="-571500" fontAlgn="base">
              <a:buFont typeface="Wingdings" panose="05000000000000000000" pitchFamily="2" charset="2"/>
              <a:buChar char="Ø"/>
            </a:pPr>
            <a:r>
              <a:rPr lang="en-US" sz="3600" dirty="0" smtClean="0"/>
              <a:t>READ</a:t>
            </a:r>
            <a:endParaRPr lang="en-US" sz="3600" dirty="0"/>
          </a:p>
          <a:p>
            <a:pPr marL="571500" indent="-571500" fontAlgn="base">
              <a:buFont typeface="Wingdings" panose="05000000000000000000" pitchFamily="2" charset="2"/>
              <a:buChar char="Ø"/>
            </a:pPr>
            <a:r>
              <a:rPr lang="en-US" sz="3600" dirty="0" smtClean="0"/>
              <a:t>UPDATE</a:t>
            </a:r>
            <a:endParaRPr lang="en-US" sz="3600" dirty="0"/>
          </a:p>
          <a:p>
            <a:pPr marL="571500" indent="-571500" fontAlgn="base">
              <a:buFont typeface="Wingdings" panose="05000000000000000000" pitchFamily="2" charset="2"/>
              <a:buChar char="Ø"/>
            </a:pPr>
            <a:r>
              <a:rPr lang="en-US" sz="3600" dirty="0" smtClean="0"/>
              <a:t>CREATE</a:t>
            </a:r>
            <a:endParaRPr lang="en-US" sz="3600" dirty="0"/>
          </a:p>
          <a:p>
            <a:pPr marL="571500" indent="-571500" fontAlgn="base">
              <a:buFont typeface="Wingdings" panose="05000000000000000000" pitchFamily="2" charset="2"/>
              <a:buChar char="Ø"/>
            </a:pPr>
            <a:r>
              <a:rPr lang="en-US" sz="3600" dirty="0"/>
              <a:t>DELETE</a:t>
            </a:r>
          </a:p>
          <a:p>
            <a:endParaRPr lang="uk-UA" sz="3600" dirty="0"/>
          </a:p>
        </p:txBody>
      </p:sp>
      <p:sp>
        <p:nvSpPr>
          <p:cNvPr id="7" name="Text Placeholder 2">
            <a:extLst>
              <a:ext uri="{FF2B5EF4-FFF2-40B4-BE49-F238E27FC236}">
                <a16:creationId xmlns:a16="http://schemas.microsoft.com/office/drawing/2014/main" xmlns="" id="{84A8E77E-B539-4F18-9F02-51D8362FC622}"/>
              </a:ext>
            </a:extLst>
          </p:cNvPr>
          <p:cNvSpPr>
            <a:spLocks noGrp="1"/>
          </p:cNvSpPr>
          <p:nvPr>
            <p:ph type="body" sz="quarter" idx="10"/>
          </p:nvPr>
        </p:nvSpPr>
        <p:spPr>
          <a:xfrm>
            <a:off x="866480" y="2379483"/>
            <a:ext cx="3971042" cy="3429000"/>
          </a:xfrm>
        </p:spPr>
        <p:txBody>
          <a:bodyPr/>
          <a:lstStyle/>
          <a:p>
            <a:pPr marL="571500" indent="-571500" fontAlgn="base">
              <a:buFont typeface="Wingdings" panose="05000000000000000000" pitchFamily="2" charset="2"/>
              <a:buChar char="Ø"/>
            </a:pPr>
            <a:r>
              <a:rPr lang="en-US" sz="3600" dirty="0" smtClean="0"/>
              <a:t>GET</a:t>
            </a:r>
            <a:endParaRPr lang="en-US" sz="3600" dirty="0"/>
          </a:p>
          <a:p>
            <a:pPr marL="571500" indent="-571500" fontAlgn="base">
              <a:buFont typeface="Wingdings" panose="05000000000000000000" pitchFamily="2" charset="2"/>
              <a:buChar char="Ø"/>
            </a:pPr>
            <a:r>
              <a:rPr lang="en-US" sz="3600" dirty="0"/>
              <a:t>PUT</a:t>
            </a:r>
          </a:p>
          <a:p>
            <a:pPr marL="571500" indent="-571500" fontAlgn="base">
              <a:buFont typeface="Wingdings" panose="05000000000000000000" pitchFamily="2" charset="2"/>
              <a:buChar char="Ø"/>
            </a:pPr>
            <a:r>
              <a:rPr lang="en-US" sz="3600" dirty="0"/>
              <a:t>POST</a:t>
            </a:r>
          </a:p>
          <a:p>
            <a:pPr marL="571500" indent="-571500" fontAlgn="base">
              <a:buFont typeface="Wingdings" panose="05000000000000000000" pitchFamily="2" charset="2"/>
              <a:buChar char="Ø"/>
            </a:pPr>
            <a:r>
              <a:rPr lang="en-US" sz="3600" dirty="0"/>
              <a:t>DELETE</a:t>
            </a:r>
          </a:p>
          <a:p>
            <a:endParaRPr lang="uk-UA" sz="3600" dirty="0"/>
          </a:p>
        </p:txBody>
      </p:sp>
      <p:sp>
        <p:nvSpPr>
          <p:cNvPr id="8" name="Text Placeholder 4">
            <a:extLst>
              <a:ext uri="{FF2B5EF4-FFF2-40B4-BE49-F238E27FC236}">
                <a16:creationId xmlns:a16="http://schemas.microsoft.com/office/drawing/2014/main" xmlns="" id="{2D815465-9810-4297-B7C7-CB93EFFC3510}"/>
              </a:ext>
            </a:extLst>
          </p:cNvPr>
          <p:cNvSpPr txBox="1">
            <a:spLocks/>
          </p:cNvSpPr>
          <p:nvPr/>
        </p:nvSpPr>
        <p:spPr>
          <a:xfrm>
            <a:off x="4192769" y="3282099"/>
            <a:ext cx="1510447" cy="6111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en-US" dirty="0" smtClean="0"/>
              <a:t>actions</a:t>
            </a:r>
            <a:endParaRPr lang="uk-UA" dirty="0"/>
          </a:p>
        </p:txBody>
      </p:sp>
    </p:spTree>
    <p:extLst>
      <p:ext uri="{BB962C8B-B14F-4D97-AF65-F5344CB8AC3E}">
        <p14:creationId xmlns:p14="http://schemas.microsoft.com/office/powerpoint/2010/main" val="19396197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88C5F5-6CB3-4FAC-992E-C7AF0C1AEAA9}"/>
              </a:ext>
            </a:extLst>
          </p:cNvPr>
          <p:cNvSpPr>
            <a:spLocks noGrp="1"/>
          </p:cNvSpPr>
          <p:nvPr>
            <p:ph type="title"/>
          </p:nvPr>
        </p:nvSpPr>
        <p:spPr>
          <a:xfrm>
            <a:off x="657520" y="374716"/>
            <a:ext cx="10820400" cy="685800"/>
          </a:xfrm>
        </p:spPr>
        <p:txBody>
          <a:bodyPr/>
          <a:lstStyle/>
          <a:p>
            <a:r>
              <a:rPr lang="en-US" dirty="0" smtClean="0"/>
              <a:t>HTTP METHODS</a:t>
            </a:r>
            <a:endParaRPr lang="uk-UA" dirty="0"/>
          </a:p>
        </p:txBody>
      </p:sp>
      <p:sp>
        <p:nvSpPr>
          <p:cNvPr id="7" name="Text Placeholder 2">
            <a:extLst>
              <a:ext uri="{FF2B5EF4-FFF2-40B4-BE49-F238E27FC236}">
                <a16:creationId xmlns:a16="http://schemas.microsoft.com/office/drawing/2014/main" xmlns="" id="{84A8E77E-B539-4F18-9F02-51D8362FC622}"/>
              </a:ext>
            </a:extLst>
          </p:cNvPr>
          <p:cNvSpPr>
            <a:spLocks noGrp="1"/>
          </p:cNvSpPr>
          <p:nvPr>
            <p:ph type="body" sz="quarter" idx="10"/>
          </p:nvPr>
        </p:nvSpPr>
        <p:spPr>
          <a:xfrm>
            <a:off x="819345" y="1446229"/>
            <a:ext cx="10822757" cy="4426670"/>
          </a:xfrm>
        </p:spPr>
        <p:txBody>
          <a:bodyPr/>
          <a:lstStyle/>
          <a:p>
            <a:pPr marL="571500" indent="-571500" fontAlgn="base">
              <a:buFont typeface="Wingdings" panose="05000000000000000000" pitchFamily="2" charset="2"/>
              <a:buChar char="Ø"/>
            </a:pPr>
            <a:r>
              <a:rPr lang="en-US" sz="3600" dirty="0" smtClean="0"/>
              <a:t>GET - </a:t>
            </a:r>
            <a:r>
              <a:rPr lang="en-US" dirty="0"/>
              <a:t>method to request data from a specified resource where data is not </a:t>
            </a:r>
            <a:r>
              <a:rPr lang="en-US" dirty="0"/>
              <a:t> </a:t>
            </a:r>
            <a:r>
              <a:rPr lang="en-US" dirty="0" smtClean="0"/>
              <a:t>modified </a:t>
            </a:r>
            <a:r>
              <a:rPr lang="en-US" dirty="0"/>
              <a:t>it in any way</a:t>
            </a:r>
            <a:r>
              <a:rPr lang="en-US" dirty="0" smtClean="0"/>
              <a:t> </a:t>
            </a:r>
            <a:endParaRPr lang="en-US" dirty="0"/>
          </a:p>
          <a:p>
            <a:pPr marL="571500" indent="-571500" fontAlgn="base">
              <a:buFont typeface="Wingdings" panose="05000000000000000000" pitchFamily="2" charset="2"/>
              <a:buChar char="Ø"/>
            </a:pPr>
            <a:r>
              <a:rPr lang="en-US" sz="3600" dirty="0" smtClean="0"/>
              <a:t>PUT - </a:t>
            </a:r>
            <a:r>
              <a:rPr lang="en-US" dirty="0"/>
              <a:t>method to update the existing resource on a </a:t>
            </a:r>
            <a:r>
              <a:rPr lang="en-US" dirty="0" smtClean="0"/>
              <a:t>server</a:t>
            </a:r>
            <a:endParaRPr lang="en-US" dirty="0"/>
          </a:p>
          <a:p>
            <a:pPr marL="571500" indent="-571500" fontAlgn="base">
              <a:buFont typeface="Wingdings" panose="05000000000000000000" pitchFamily="2" charset="2"/>
              <a:buChar char="Ø"/>
            </a:pPr>
            <a:r>
              <a:rPr lang="en-US" sz="3600" dirty="0" smtClean="0"/>
              <a:t>POST - </a:t>
            </a:r>
            <a:r>
              <a:rPr lang="en-US" dirty="0"/>
              <a:t>method to send data to a server to create a resource</a:t>
            </a:r>
          </a:p>
          <a:p>
            <a:pPr marL="571500" indent="-571500" fontAlgn="base">
              <a:buFont typeface="Wingdings" panose="05000000000000000000" pitchFamily="2" charset="2"/>
              <a:buChar char="Ø"/>
            </a:pPr>
            <a:r>
              <a:rPr lang="en-US" sz="3600" dirty="0" smtClean="0"/>
              <a:t>DELETE - </a:t>
            </a:r>
            <a:r>
              <a:rPr lang="en-US" dirty="0"/>
              <a:t>method to delete the specified </a:t>
            </a:r>
            <a:r>
              <a:rPr lang="en-US" dirty="0" smtClean="0"/>
              <a:t>resource    </a:t>
            </a:r>
          </a:p>
          <a:p>
            <a:pPr marL="571500" indent="-571500" fontAlgn="base">
              <a:buFont typeface="Wingdings" panose="05000000000000000000" pitchFamily="2" charset="2"/>
              <a:buChar char="Ø"/>
            </a:pPr>
            <a:r>
              <a:rPr lang="en-US" sz="3600" b="1" dirty="0"/>
              <a:t>HEAD </a:t>
            </a:r>
            <a:r>
              <a:rPr lang="en-US" dirty="0"/>
              <a:t> </a:t>
            </a:r>
            <a:r>
              <a:rPr lang="en-US" dirty="0" smtClean="0"/>
              <a:t>- </a:t>
            </a:r>
            <a:r>
              <a:rPr lang="en-US" dirty="0"/>
              <a:t>You use the HEAD method to check whether the resource is present </a:t>
            </a:r>
            <a:endParaRPr lang="en-US" dirty="0" smtClean="0"/>
          </a:p>
          <a:p>
            <a:pPr marL="571500" indent="-571500" fontAlgn="base">
              <a:buFont typeface="Wingdings" panose="05000000000000000000" pitchFamily="2" charset="2"/>
              <a:buChar char="Ø"/>
            </a:pPr>
            <a:r>
              <a:rPr lang="en-US" sz="3600" b="1" dirty="0"/>
              <a:t>TRACE </a:t>
            </a:r>
            <a:r>
              <a:rPr lang="en-US" b="1" dirty="0"/>
              <a:t> </a:t>
            </a:r>
            <a:r>
              <a:rPr lang="en-US" b="1" dirty="0" smtClean="0"/>
              <a:t>-</a:t>
            </a:r>
            <a:r>
              <a:rPr lang="en-US" dirty="0" smtClean="0"/>
              <a:t> </a:t>
            </a:r>
            <a:r>
              <a:rPr lang="en-US" dirty="0"/>
              <a:t>method for diagnostic </a:t>
            </a:r>
            <a:r>
              <a:rPr lang="en-US" dirty="0" smtClean="0"/>
              <a:t>purposes</a:t>
            </a:r>
          </a:p>
          <a:p>
            <a:pPr marL="571500" indent="-571500" fontAlgn="base">
              <a:buFont typeface="Wingdings" panose="05000000000000000000" pitchFamily="2" charset="2"/>
              <a:buChar char="Ø"/>
            </a:pPr>
            <a:r>
              <a:rPr lang="en-US" sz="3600" b="1" dirty="0"/>
              <a:t>PATCH </a:t>
            </a:r>
            <a:r>
              <a:rPr lang="en-US" sz="3600" b="1" dirty="0"/>
              <a:t> </a:t>
            </a:r>
            <a:r>
              <a:rPr lang="en-US" b="1" dirty="0" smtClean="0"/>
              <a:t>- </a:t>
            </a:r>
            <a:r>
              <a:rPr lang="en-US" dirty="0" smtClean="0"/>
              <a:t>method </a:t>
            </a:r>
            <a:r>
              <a:rPr lang="en-US" dirty="0"/>
              <a:t>to apply partial modifications to a resource</a:t>
            </a:r>
            <a:endParaRPr lang="en-US" dirty="0" smtClean="0"/>
          </a:p>
          <a:p>
            <a:pPr marL="571500" indent="-571500" fontAlgn="base">
              <a:buFont typeface="Wingdings" panose="05000000000000000000" pitchFamily="2" charset="2"/>
              <a:buChar char="Ø"/>
            </a:pPr>
            <a:endParaRPr lang="en-US" dirty="0"/>
          </a:p>
          <a:p>
            <a:endParaRPr lang="uk-UA" sz="3600" dirty="0"/>
          </a:p>
        </p:txBody>
      </p:sp>
      <p:sp>
        <p:nvSpPr>
          <p:cNvPr id="8" name="Text Placeholder 4">
            <a:extLst>
              <a:ext uri="{FF2B5EF4-FFF2-40B4-BE49-F238E27FC236}">
                <a16:creationId xmlns:a16="http://schemas.microsoft.com/office/drawing/2014/main" xmlns="" id="{2D815465-9810-4297-B7C7-CB93EFFC3510}"/>
              </a:ext>
            </a:extLst>
          </p:cNvPr>
          <p:cNvSpPr txBox="1">
            <a:spLocks/>
          </p:cNvSpPr>
          <p:nvPr/>
        </p:nvSpPr>
        <p:spPr>
          <a:xfrm>
            <a:off x="4192769" y="3282099"/>
            <a:ext cx="1510447" cy="6111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endParaRPr lang="uk-UA" dirty="0"/>
          </a:p>
        </p:txBody>
      </p:sp>
    </p:spTree>
    <p:extLst>
      <p:ext uri="{BB962C8B-B14F-4D97-AF65-F5344CB8AC3E}">
        <p14:creationId xmlns:p14="http://schemas.microsoft.com/office/powerpoint/2010/main" val="16374545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88C5F5-6CB3-4FAC-992E-C7AF0C1AEAA9}"/>
              </a:ext>
            </a:extLst>
          </p:cNvPr>
          <p:cNvSpPr>
            <a:spLocks noGrp="1"/>
          </p:cNvSpPr>
          <p:nvPr>
            <p:ph type="title"/>
          </p:nvPr>
        </p:nvSpPr>
        <p:spPr>
          <a:xfrm>
            <a:off x="657520" y="374716"/>
            <a:ext cx="10820400" cy="685800"/>
          </a:xfrm>
        </p:spPr>
        <p:txBody>
          <a:bodyPr/>
          <a:lstStyle/>
          <a:p>
            <a:r>
              <a:rPr lang="en-US" dirty="0" smtClean="0"/>
              <a:t>HTTP HEADERS</a:t>
            </a:r>
            <a:endParaRPr lang="uk-UA" dirty="0"/>
          </a:p>
        </p:txBody>
      </p:sp>
      <p:sp>
        <p:nvSpPr>
          <p:cNvPr id="7" name="Text Placeholder 2">
            <a:extLst>
              <a:ext uri="{FF2B5EF4-FFF2-40B4-BE49-F238E27FC236}">
                <a16:creationId xmlns:a16="http://schemas.microsoft.com/office/drawing/2014/main" xmlns="" id="{84A8E77E-B539-4F18-9F02-51D8362FC622}"/>
              </a:ext>
            </a:extLst>
          </p:cNvPr>
          <p:cNvSpPr>
            <a:spLocks noGrp="1"/>
          </p:cNvSpPr>
          <p:nvPr>
            <p:ph type="body" sz="quarter" idx="10"/>
          </p:nvPr>
        </p:nvSpPr>
        <p:spPr>
          <a:xfrm>
            <a:off x="659089" y="3044858"/>
            <a:ext cx="10822757" cy="2799761"/>
          </a:xfrm>
        </p:spPr>
        <p:txBody>
          <a:bodyPr/>
          <a:lstStyle/>
          <a:p>
            <a:pPr fontAlgn="base"/>
            <a:endParaRPr lang="en-US" dirty="0" smtClean="0"/>
          </a:p>
          <a:p>
            <a:pPr marL="342900" indent="-342900" fontAlgn="base">
              <a:buFont typeface="Arial" panose="020B0604020202020204" pitchFamily="34" charset="0"/>
              <a:buChar char="•"/>
            </a:pPr>
            <a:r>
              <a:rPr lang="en-US" b="1" dirty="0"/>
              <a:t>General header</a:t>
            </a:r>
            <a:r>
              <a:rPr lang="en-US" dirty="0"/>
              <a:t> — Headers that can be used in both requests and response messages and that are independent of the data being exchanged.</a:t>
            </a:r>
          </a:p>
          <a:p>
            <a:pPr marL="342900" indent="-342900" fontAlgn="base">
              <a:buFont typeface="Arial" panose="020B0604020202020204" pitchFamily="34" charset="0"/>
              <a:buChar char="•"/>
            </a:pPr>
            <a:r>
              <a:rPr lang="en-US" b="1" dirty="0"/>
              <a:t>Request header</a:t>
            </a:r>
            <a:r>
              <a:rPr lang="en-US" dirty="0"/>
              <a:t> — These headers define parameters for the data requested or parameters that give important information about the client making the request.</a:t>
            </a:r>
          </a:p>
          <a:p>
            <a:pPr marL="342900" indent="-342900" fontAlgn="base">
              <a:buFont typeface="Arial" panose="020B0604020202020204" pitchFamily="34" charset="0"/>
              <a:buChar char="•"/>
            </a:pPr>
            <a:r>
              <a:rPr lang="en-US" b="1" dirty="0"/>
              <a:t>Response header</a:t>
            </a:r>
            <a:r>
              <a:rPr lang="en-US" dirty="0"/>
              <a:t> — These headers contain information about the incoming response.</a:t>
            </a:r>
          </a:p>
          <a:p>
            <a:pPr marL="342900" indent="-342900" fontAlgn="base">
              <a:buFont typeface="Arial" panose="020B0604020202020204" pitchFamily="34" charset="0"/>
              <a:buChar char="•"/>
            </a:pPr>
            <a:r>
              <a:rPr lang="en-US" b="1" dirty="0"/>
              <a:t>Entity header</a:t>
            </a:r>
            <a:r>
              <a:rPr lang="en-US" dirty="0"/>
              <a:t> — The entity headers describe the content that makes up the body of the message</a:t>
            </a:r>
            <a:r>
              <a:rPr lang="en-US" sz="3600" dirty="0"/>
              <a:t>.</a:t>
            </a:r>
          </a:p>
          <a:p>
            <a:pPr fontAlgn="base"/>
            <a:endParaRPr lang="uk-UA" sz="3600" dirty="0"/>
          </a:p>
          <a:p>
            <a:pPr fontAlgn="base"/>
            <a:endParaRPr lang="en-US" sz="3600" dirty="0" smtClean="0"/>
          </a:p>
          <a:p>
            <a:pPr marL="457200" indent="-457200" fontAlgn="base">
              <a:buFont typeface="+mj-lt"/>
              <a:buAutoNum type="arabicPeriod"/>
            </a:pPr>
            <a:endParaRPr lang="en-US" dirty="0" smtClean="0"/>
          </a:p>
          <a:p>
            <a:endParaRPr lang="uk-UA" sz="3600" dirty="0"/>
          </a:p>
        </p:txBody>
      </p:sp>
      <p:sp>
        <p:nvSpPr>
          <p:cNvPr id="8" name="Text Placeholder 4">
            <a:extLst>
              <a:ext uri="{FF2B5EF4-FFF2-40B4-BE49-F238E27FC236}">
                <a16:creationId xmlns:a16="http://schemas.microsoft.com/office/drawing/2014/main" xmlns="" id="{2D815465-9810-4297-B7C7-CB93EFFC3510}"/>
              </a:ext>
            </a:extLst>
          </p:cNvPr>
          <p:cNvSpPr txBox="1">
            <a:spLocks/>
          </p:cNvSpPr>
          <p:nvPr/>
        </p:nvSpPr>
        <p:spPr>
          <a:xfrm>
            <a:off x="4192769" y="3282099"/>
            <a:ext cx="1510447" cy="6111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endParaRPr lang="uk-UA"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995" y="1209223"/>
            <a:ext cx="6614042" cy="2141464"/>
          </a:xfrm>
          <a:prstGeom prst="rect">
            <a:avLst/>
          </a:prstGeom>
        </p:spPr>
      </p:pic>
    </p:spTree>
    <p:extLst>
      <p:ext uri="{BB962C8B-B14F-4D97-AF65-F5344CB8AC3E}">
        <p14:creationId xmlns:p14="http://schemas.microsoft.com/office/powerpoint/2010/main" val="3498937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88C5F5-6CB3-4FAC-992E-C7AF0C1AEAA9}"/>
              </a:ext>
            </a:extLst>
          </p:cNvPr>
          <p:cNvSpPr>
            <a:spLocks noGrp="1"/>
          </p:cNvSpPr>
          <p:nvPr>
            <p:ph type="title"/>
          </p:nvPr>
        </p:nvSpPr>
        <p:spPr>
          <a:xfrm>
            <a:off x="657520" y="374716"/>
            <a:ext cx="10820400" cy="685800"/>
          </a:xfrm>
        </p:spPr>
        <p:txBody>
          <a:bodyPr/>
          <a:lstStyle/>
          <a:p>
            <a:r>
              <a:rPr lang="en-US" dirty="0" smtClean="0"/>
              <a:t>HTTP STATUS CODES</a:t>
            </a:r>
            <a:endParaRPr lang="uk-UA" dirty="0"/>
          </a:p>
        </p:txBody>
      </p:sp>
      <p:sp>
        <p:nvSpPr>
          <p:cNvPr id="7" name="Text Placeholder 2">
            <a:extLst>
              <a:ext uri="{FF2B5EF4-FFF2-40B4-BE49-F238E27FC236}">
                <a16:creationId xmlns:a16="http://schemas.microsoft.com/office/drawing/2014/main" xmlns="" id="{84A8E77E-B539-4F18-9F02-51D8362FC622}"/>
              </a:ext>
            </a:extLst>
          </p:cNvPr>
          <p:cNvSpPr>
            <a:spLocks noGrp="1"/>
          </p:cNvSpPr>
          <p:nvPr>
            <p:ph type="body" sz="quarter" idx="10"/>
          </p:nvPr>
        </p:nvSpPr>
        <p:spPr>
          <a:xfrm>
            <a:off x="677943" y="1470582"/>
            <a:ext cx="10822757" cy="2799761"/>
          </a:xfrm>
        </p:spPr>
        <p:txBody>
          <a:bodyPr/>
          <a:lstStyle/>
          <a:p>
            <a:pPr fontAlgn="base"/>
            <a:endParaRPr lang="en-US" dirty="0" smtClean="0"/>
          </a:p>
          <a:p>
            <a:pPr marL="342900" indent="-342900" fontAlgn="base">
              <a:buFont typeface="Arial" panose="020B0604020202020204" pitchFamily="34" charset="0"/>
              <a:buChar char="•"/>
            </a:pPr>
            <a:r>
              <a:rPr lang="en-US" sz="2800" dirty="0"/>
              <a:t>1xx — Informational.</a:t>
            </a:r>
          </a:p>
          <a:p>
            <a:pPr marL="342900" indent="-342900" fontAlgn="base">
              <a:buFont typeface="Arial" panose="020B0604020202020204" pitchFamily="34" charset="0"/>
              <a:buChar char="•"/>
            </a:pPr>
            <a:r>
              <a:rPr lang="en-US" sz="2800" dirty="0"/>
              <a:t>2xx — The request was successful.</a:t>
            </a:r>
          </a:p>
          <a:p>
            <a:pPr marL="342900" indent="-342900" fontAlgn="base">
              <a:buFont typeface="Arial" panose="020B0604020202020204" pitchFamily="34" charset="0"/>
              <a:buChar char="•"/>
            </a:pPr>
            <a:r>
              <a:rPr lang="en-US" sz="2800" dirty="0"/>
              <a:t>3xx — The client is redirected to a different resource.</a:t>
            </a:r>
          </a:p>
          <a:p>
            <a:pPr marL="342900" indent="-342900" fontAlgn="base">
              <a:buFont typeface="Arial" panose="020B0604020202020204" pitchFamily="34" charset="0"/>
              <a:buChar char="•"/>
            </a:pPr>
            <a:r>
              <a:rPr lang="en-US" sz="2800" dirty="0"/>
              <a:t>4xx — The request contains an error of some kind.</a:t>
            </a:r>
          </a:p>
          <a:p>
            <a:pPr marL="342900" indent="-342900" fontAlgn="base">
              <a:buFont typeface="Arial" panose="020B0604020202020204" pitchFamily="34" charset="0"/>
              <a:buChar char="•"/>
            </a:pPr>
            <a:r>
              <a:rPr lang="en-US" sz="2800" dirty="0"/>
              <a:t>5xx — The server encountered an error fulfilling the request.</a:t>
            </a:r>
          </a:p>
          <a:p>
            <a:pPr fontAlgn="base"/>
            <a:endParaRPr lang="uk-UA" sz="3600" dirty="0"/>
          </a:p>
          <a:p>
            <a:pPr fontAlgn="base"/>
            <a:endParaRPr lang="en-US" sz="3600" dirty="0" smtClean="0"/>
          </a:p>
          <a:p>
            <a:pPr marL="457200" indent="-457200" fontAlgn="base">
              <a:buFont typeface="+mj-lt"/>
              <a:buAutoNum type="arabicPeriod"/>
            </a:pPr>
            <a:endParaRPr lang="en-US" dirty="0" smtClean="0"/>
          </a:p>
          <a:p>
            <a:endParaRPr lang="uk-UA" sz="3600" dirty="0"/>
          </a:p>
        </p:txBody>
      </p:sp>
      <p:sp>
        <p:nvSpPr>
          <p:cNvPr id="8" name="Text Placeholder 4">
            <a:extLst>
              <a:ext uri="{FF2B5EF4-FFF2-40B4-BE49-F238E27FC236}">
                <a16:creationId xmlns:a16="http://schemas.microsoft.com/office/drawing/2014/main" xmlns="" id="{2D815465-9810-4297-B7C7-CB93EFFC3510}"/>
              </a:ext>
            </a:extLst>
          </p:cNvPr>
          <p:cNvSpPr txBox="1">
            <a:spLocks/>
          </p:cNvSpPr>
          <p:nvPr/>
        </p:nvSpPr>
        <p:spPr>
          <a:xfrm>
            <a:off x="4192769" y="3282099"/>
            <a:ext cx="1510447" cy="6111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endParaRPr lang="uk-UA" dirty="0"/>
          </a:p>
        </p:txBody>
      </p:sp>
    </p:spTree>
    <p:extLst>
      <p:ext uri="{BB962C8B-B14F-4D97-AF65-F5344CB8AC3E}">
        <p14:creationId xmlns:p14="http://schemas.microsoft.com/office/powerpoint/2010/main" val="40198439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88C5F5-6CB3-4FAC-992E-C7AF0C1AEAA9}"/>
              </a:ext>
            </a:extLst>
          </p:cNvPr>
          <p:cNvSpPr>
            <a:spLocks noGrp="1"/>
          </p:cNvSpPr>
          <p:nvPr>
            <p:ph type="title"/>
          </p:nvPr>
        </p:nvSpPr>
        <p:spPr>
          <a:xfrm>
            <a:off x="657520" y="139046"/>
            <a:ext cx="10820400" cy="685800"/>
          </a:xfrm>
        </p:spPr>
        <p:txBody>
          <a:bodyPr/>
          <a:lstStyle/>
          <a:p>
            <a:r>
              <a:rPr lang="en-US" dirty="0" smtClean="0"/>
              <a:t>HTTPS (secure)</a:t>
            </a:r>
            <a:endParaRPr lang="uk-UA" dirty="0"/>
          </a:p>
        </p:txBody>
      </p:sp>
      <p:sp>
        <p:nvSpPr>
          <p:cNvPr id="7" name="Text Placeholder 2">
            <a:extLst>
              <a:ext uri="{FF2B5EF4-FFF2-40B4-BE49-F238E27FC236}">
                <a16:creationId xmlns:a16="http://schemas.microsoft.com/office/drawing/2014/main" xmlns="" id="{84A8E77E-B539-4F18-9F02-51D8362FC622}"/>
              </a:ext>
            </a:extLst>
          </p:cNvPr>
          <p:cNvSpPr>
            <a:spLocks noGrp="1"/>
          </p:cNvSpPr>
          <p:nvPr>
            <p:ph type="body" sz="quarter" idx="10"/>
          </p:nvPr>
        </p:nvSpPr>
        <p:spPr>
          <a:xfrm>
            <a:off x="593102" y="1187778"/>
            <a:ext cx="10822757" cy="2017336"/>
          </a:xfrm>
        </p:spPr>
        <p:txBody>
          <a:bodyPr/>
          <a:lstStyle/>
          <a:p>
            <a:pPr marL="457200" indent="-457200" fontAlgn="base">
              <a:buFont typeface="Arial" panose="020B0604020202020204" pitchFamily="34" charset="0"/>
              <a:buChar char="•"/>
            </a:pPr>
            <a:r>
              <a:rPr lang="en-US" sz="2800" dirty="0"/>
              <a:t>HTTPS provides encrypted communication between a browser (client) and the website (server</a:t>
            </a:r>
            <a:r>
              <a:rPr lang="en-US" sz="2800" dirty="0" smtClean="0"/>
              <a:t>).</a:t>
            </a:r>
          </a:p>
          <a:p>
            <a:pPr marL="457200" indent="-457200" fontAlgn="base">
              <a:buFont typeface="Arial" panose="020B0604020202020204" pitchFamily="34" charset="0"/>
              <a:buChar char="•"/>
            </a:pPr>
            <a:r>
              <a:rPr lang="en-US" sz="2800" dirty="0"/>
              <a:t>In HTTPS, the communication protocol is encrypted using Transport Layer Security (TLS) or Secure Sockets Layer (SSL).</a:t>
            </a:r>
          </a:p>
          <a:p>
            <a:pPr fontAlgn="base"/>
            <a:endParaRPr lang="uk-UA" sz="3600" dirty="0"/>
          </a:p>
          <a:p>
            <a:pPr fontAlgn="base"/>
            <a:endParaRPr lang="en-US" sz="3600" dirty="0" smtClean="0"/>
          </a:p>
          <a:p>
            <a:pPr marL="457200" indent="-457200" fontAlgn="base">
              <a:buFont typeface="+mj-lt"/>
              <a:buAutoNum type="arabicPeriod"/>
            </a:pPr>
            <a:endParaRPr lang="en-US" dirty="0" smtClean="0"/>
          </a:p>
          <a:p>
            <a:endParaRPr lang="uk-UA" sz="3600" dirty="0"/>
          </a:p>
        </p:txBody>
      </p:sp>
      <p:sp>
        <p:nvSpPr>
          <p:cNvPr id="8" name="Text Placeholder 4">
            <a:extLst>
              <a:ext uri="{FF2B5EF4-FFF2-40B4-BE49-F238E27FC236}">
                <a16:creationId xmlns:a16="http://schemas.microsoft.com/office/drawing/2014/main" xmlns="" id="{2D815465-9810-4297-B7C7-CB93EFFC3510}"/>
              </a:ext>
            </a:extLst>
          </p:cNvPr>
          <p:cNvSpPr txBox="1">
            <a:spLocks/>
          </p:cNvSpPr>
          <p:nvPr/>
        </p:nvSpPr>
        <p:spPr>
          <a:xfrm>
            <a:off x="4192769" y="3282099"/>
            <a:ext cx="1510447" cy="6111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endParaRPr lang="uk-UA" dirty="0"/>
          </a:p>
        </p:txBody>
      </p:sp>
      <p:sp>
        <p:nvSpPr>
          <p:cNvPr id="5" name="Text Placeholder 2">
            <a:extLst>
              <a:ext uri="{FF2B5EF4-FFF2-40B4-BE49-F238E27FC236}">
                <a16:creationId xmlns:a16="http://schemas.microsoft.com/office/drawing/2014/main" xmlns="" id="{84A8E77E-B539-4F18-9F02-51D8362FC622}"/>
              </a:ext>
            </a:extLst>
          </p:cNvPr>
          <p:cNvSpPr>
            <a:spLocks noGrp="1"/>
          </p:cNvSpPr>
          <p:nvPr>
            <p:ph type="body" sz="quarter" idx="10"/>
          </p:nvPr>
        </p:nvSpPr>
        <p:spPr>
          <a:xfrm>
            <a:off x="527114" y="3431356"/>
            <a:ext cx="10822757" cy="2799761"/>
          </a:xfrm>
        </p:spPr>
        <p:txBody>
          <a:bodyPr/>
          <a:lstStyle/>
          <a:p>
            <a:pPr marL="457200" indent="-457200" fontAlgn="base">
              <a:buFont typeface="Arial" panose="020B0604020202020204" pitchFamily="34" charset="0"/>
              <a:buChar char="•"/>
            </a:pPr>
            <a:r>
              <a:rPr lang="en-US" sz="2800" dirty="0" smtClean="0"/>
              <a:t>Benefits HTTPS:</a:t>
            </a:r>
            <a:endParaRPr lang="en-US" sz="2800" dirty="0"/>
          </a:p>
          <a:p>
            <a:pPr fontAlgn="base"/>
            <a:r>
              <a:rPr lang="en-US" sz="2400" dirty="0"/>
              <a:t>Customer information, like credit card numbers and other sensitive information, is encrypted and cannot be intercepted.</a:t>
            </a:r>
          </a:p>
          <a:p>
            <a:pPr fontAlgn="base"/>
            <a:r>
              <a:rPr lang="en-US" sz="2400" dirty="0"/>
              <a:t>Visitors can verify you are a registered business and that you own the domain.</a:t>
            </a:r>
          </a:p>
          <a:p>
            <a:pPr fontAlgn="base"/>
            <a:r>
              <a:rPr lang="en-US" sz="2400" dirty="0"/>
              <a:t>Customers know they are not suppose to visit sites without HTTPS, and therefore, they are more likely to trust and complete purchases from sites that use HTTPS.</a:t>
            </a:r>
          </a:p>
          <a:p>
            <a:pPr fontAlgn="base"/>
            <a:endParaRPr lang="uk-UA" sz="2400" dirty="0"/>
          </a:p>
          <a:p>
            <a:pPr fontAlgn="base"/>
            <a:endParaRPr lang="en-US" sz="2400" dirty="0" smtClean="0"/>
          </a:p>
          <a:p>
            <a:pPr marL="457200" indent="-457200" fontAlgn="base">
              <a:buFont typeface="+mj-lt"/>
              <a:buAutoNum type="arabicPeriod"/>
            </a:pPr>
            <a:endParaRPr lang="en-US" sz="2400" dirty="0" smtClean="0"/>
          </a:p>
          <a:p>
            <a:endParaRPr lang="uk-UA" sz="2400" dirty="0"/>
          </a:p>
        </p:txBody>
      </p:sp>
    </p:spTree>
    <p:extLst>
      <p:ext uri="{BB962C8B-B14F-4D97-AF65-F5344CB8AC3E}">
        <p14:creationId xmlns:p14="http://schemas.microsoft.com/office/powerpoint/2010/main" val="3908865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p:txBody>
          <a:bodyPr/>
          <a:lstStyle/>
          <a:p>
            <a:r>
              <a:rPr lang="en-US" dirty="0" smtClean="0"/>
              <a:t>WEB APP ARCHITECTURE</a:t>
            </a:r>
            <a:endParaRPr lang="uk-UA" dirty="0"/>
          </a:p>
        </p:txBody>
      </p:sp>
      <p:sp>
        <p:nvSpPr>
          <p:cNvPr id="2" name="Місце для тексту 1"/>
          <p:cNvSpPr>
            <a:spLocks noGrp="1"/>
          </p:cNvSpPr>
          <p:nvPr>
            <p:ph type="body" sz="quarter" idx="10"/>
          </p:nvPr>
        </p:nvSpPr>
        <p:spPr>
          <a:xfrm>
            <a:off x="459557" y="2597545"/>
            <a:ext cx="5488758" cy="3429000"/>
          </a:xfrm>
        </p:spPr>
        <p:txBody>
          <a:bodyPr/>
          <a:lstStyle/>
          <a:p>
            <a:pPr marL="342900" indent="-342900">
              <a:buFont typeface="Wingdings" panose="05000000000000000000" pitchFamily="2" charset="2"/>
              <a:buChar char="Ø"/>
            </a:pPr>
            <a:r>
              <a:rPr lang="uk-UA" sz="4000" dirty="0" smtClean="0"/>
              <a:t> </a:t>
            </a:r>
            <a:r>
              <a:rPr lang="en-US" sz="4000" dirty="0" smtClean="0"/>
              <a:t>What is WAA</a:t>
            </a:r>
            <a:endParaRPr lang="ru-RU" sz="4000" dirty="0" smtClean="0"/>
          </a:p>
          <a:p>
            <a:pPr marL="342900" indent="-342900">
              <a:buFont typeface="Wingdings" panose="05000000000000000000" pitchFamily="2" charset="2"/>
              <a:buChar char="Ø"/>
            </a:pPr>
            <a:r>
              <a:rPr lang="ru-RU" sz="4000" dirty="0" smtClean="0"/>
              <a:t> </a:t>
            </a:r>
            <a:r>
              <a:rPr lang="en-US" sz="4000" dirty="0" smtClean="0"/>
              <a:t>How it works</a:t>
            </a:r>
            <a:endParaRPr lang="ru-RU" sz="4000" dirty="0" smtClean="0"/>
          </a:p>
          <a:p>
            <a:pPr marL="342900" indent="-342900">
              <a:buFont typeface="Wingdings" panose="05000000000000000000" pitchFamily="2" charset="2"/>
              <a:buChar char="Ø"/>
            </a:pPr>
            <a:r>
              <a:rPr lang="ru-RU" sz="4000" dirty="0" smtClean="0"/>
              <a:t> </a:t>
            </a:r>
            <a:r>
              <a:rPr lang="en-US" sz="4000" dirty="0" smtClean="0"/>
              <a:t>Models, Components,</a:t>
            </a:r>
            <a:endParaRPr lang="ru-RU" sz="4000" dirty="0" smtClean="0"/>
          </a:p>
          <a:p>
            <a:r>
              <a:rPr lang="en-US" sz="4000" dirty="0"/>
              <a:t> </a:t>
            </a:r>
            <a:r>
              <a:rPr lang="en-US" sz="4000" dirty="0" smtClean="0"/>
              <a:t>   Types</a:t>
            </a:r>
            <a:endParaRPr lang="ru-RU" sz="4000" dirty="0" smtClean="0"/>
          </a:p>
          <a:p>
            <a:pPr marL="342900" indent="-342900">
              <a:buFont typeface="Wingdings" panose="05000000000000000000" pitchFamily="2" charset="2"/>
              <a:buChar char="Ø"/>
            </a:pPr>
            <a:endParaRPr lang="uk-UA" dirty="0"/>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2195" y="2397708"/>
            <a:ext cx="6783606" cy="3468581"/>
          </a:xfrm>
          <a:prstGeom prst="rect">
            <a:avLst/>
          </a:prstGeom>
        </p:spPr>
      </p:pic>
    </p:spTree>
    <p:extLst>
      <p:ext uri="{BB962C8B-B14F-4D97-AF65-F5344CB8AC3E}">
        <p14:creationId xmlns:p14="http://schemas.microsoft.com/office/powerpoint/2010/main" val="759534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FE6F92B3-0A64-344F-AACB-4E6E187DC37E}"/>
              </a:ext>
            </a:extLst>
          </p:cNvPr>
          <p:cNvSpPr>
            <a:spLocks noGrp="1"/>
          </p:cNvSpPr>
          <p:nvPr>
            <p:ph type="title"/>
          </p:nvPr>
        </p:nvSpPr>
        <p:spPr>
          <a:xfrm>
            <a:off x="695228" y="329938"/>
            <a:ext cx="10820400" cy="685800"/>
          </a:xfrm>
        </p:spPr>
        <p:txBody>
          <a:bodyPr/>
          <a:lstStyle/>
          <a:p>
            <a:r>
              <a:rPr lang="en-US" dirty="0" smtClean="0"/>
              <a:t>WHAT IS WAA</a:t>
            </a:r>
            <a:endParaRPr lang="en-US" dirty="0"/>
          </a:p>
        </p:txBody>
      </p:sp>
      <p:pic>
        <p:nvPicPr>
          <p:cNvPr id="2" name="Рисунок 1"/>
          <p:cNvPicPr>
            <a:picLocks noChangeAspect="1"/>
          </p:cNvPicPr>
          <p:nvPr/>
        </p:nvPicPr>
        <p:blipFill rotWithShape="1">
          <a:blip r:embed="rId2">
            <a:extLst>
              <a:ext uri="{28A0092B-C50C-407E-A947-70E740481C1C}">
                <a14:useLocalDpi xmlns:a14="http://schemas.microsoft.com/office/drawing/2010/main" val="0"/>
              </a:ext>
            </a:extLst>
          </a:blip>
          <a:srcRect l="11249" r="8243"/>
          <a:stretch/>
        </p:blipFill>
        <p:spPr>
          <a:xfrm>
            <a:off x="5203596" y="1570692"/>
            <a:ext cx="6598764" cy="4311634"/>
          </a:xfrm>
          <a:prstGeom prst="rect">
            <a:avLst/>
          </a:prstGeom>
        </p:spPr>
      </p:pic>
      <p:sp>
        <p:nvSpPr>
          <p:cNvPr id="6" name="Text Placeholder 4">
            <a:extLst>
              <a:ext uri="{FF2B5EF4-FFF2-40B4-BE49-F238E27FC236}">
                <a16:creationId xmlns:a16="http://schemas.microsoft.com/office/drawing/2014/main" xmlns="" id="{9C6E0AE2-DB35-40C9-B9A1-25494B29AECD}"/>
              </a:ext>
            </a:extLst>
          </p:cNvPr>
          <p:cNvSpPr txBox="1">
            <a:spLocks/>
          </p:cNvSpPr>
          <p:nvPr/>
        </p:nvSpPr>
        <p:spPr>
          <a:xfrm>
            <a:off x="435205" y="1818495"/>
            <a:ext cx="4344186" cy="4063831"/>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dirty="0"/>
              <a:t>W</a:t>
            </a:r>
            <a:r>
              <a:rPr lang="en-US" dirty="0" smtClean="0"/>
              <a:t>eb </a:t>
            </a:r>
            <a:r>
              <a:rPr lang="en-US" dirty="0"/>
              <a:t>application is a system that runs on a web server that hosts a series of pages or documents which are linked and accessible to users through a web browser that is the web client.</a:t>
            </a:r>
            <a:endParaRPr lang="en-US" dirty="0" smtClean="0"/>
          </a:p>
          <a:p>
            <a:pPr fontAlgn="auto">
              <a:spcAft>
                <a:spcPts val="0"/>
              </a:spcAft>
            </a:pPr>
            <a:endParaRPr lang="en-US" dirty="0"/>
          </a:p>
          <a:p>
            <a:pPr fontAlgn="auto">
              <a:spcAft>
                <a:spcPts val="0"/>
              </a:spcAft>
            </a:pPr>
            <a:r>
              <a:rPr lang="en-US" dirty="0" smtClean="0"/>
              <a:t>The </a:t>
            </a:r>
            <a:r>
              <a:rPr lang="en-US" dirty="0"/>
              <a:t>web application architecture describes the interactions between applications, databases, and middleware systems on the web. It ensures that multiple applications work simultaneously</a:t>
            </a:r>
            <a:r>
              <a:rPr lang="en-US" dirty="0" smtClean="0"/>
              <a:t>.</a:t>
            </a:r>
          </a:p>
          <a:p>
            <a:pPr fontAlgn="auto">
              <a:spcAft>
                <a:spcPts val="0"/>
              </a:spcAft>
            </a:pPr>
            <a:endParaRPr lang="en-US" dirty="0"/>
          </a:p>
          <a:p>
            <a:pPr fontAlgn="auto">
              <a:spcAft>
                <a:spcPts val="0"/>
              </a:spcAft>
            </a:pPr>
            <a:endParaRPr lang="en-US" dirty="0" smtClean="0"/>
          </a:p>
          <a:p>
            <a:pPr fontAlgn="auto">
              <a:spcAft>
                <a:spcPts val="0"/>
              </a:spcAft>
            </a:pPr>
            <a:endParaRPr lang="en-US" dirty="0"/>
          </a:p>
          <a:p>
            <a:pPr fontAlgn="auto">
              <a:spcAft>
                <a:spcPts val="0"/>
              </a:spcAft>
            </a:pPr>
            <a:endParaRPr lang="uk-UA" dirty="0" smtClean="0"/>
          </a:p>
          <a:p>
            <a:pPr fontAlgn="auto">
              <a:spcAft>
                <a:spcPts val="0"/>
              </a:spcAft>
            </a:pPr>
            <a:endParaRPr lang="en-US" dirty="0" smtClean="0"/>
          </a:p>
        </p:txBody>
      </p:sp>
    </p:spTree>
    <p:extLst>
      <p:ext uri="{BB962C8B-B14F-4D97-AF65-F5344CB8AC3E}">
        <p14:creationId xmlns:p14="http://schemas.microsoft.com/office/powerpoint/2010/main" val="801574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A236E6E-CCA1-48F4-8FC1-2690E5DA5F74}"/>
              </a:ext>
            </a:extLst>
          </p:cNvPr>
          <p:cNvSpPr>
            <a:spLocks noGrp="1"/>
          </p:cNvSpPr>
          <p:nvPr>
            <p:ph type="title"/>
          </p:nvPr>
        </p:nvSpPr>
        <p:spPr>
          <a:xfrm>
            <a:off x="666946" y="205034"/>
            <a:ext cx="10820400" cy="685800"/>
          </a:xfrm>
        </p:spPr>
        <p:txBody>
          <a:bodyPr/>
          <a:lstStyle/>
          <a:p>
            <a:r>
              <a:rPr lang="en-US" dirty="0" smtClean="0"/>
              <a:t>HOW IT WORKS?</a:t>
            </a:r>
            <a:endParaRPr lang="uk-UA" dirty="0"/>
          </a:p>
        </p:txBody>
      </p:sp>
      <p:sp>
        <p:nvSpPr>
          <p:cNvPr id="5" name="Text Placeholder 4">
            <a:extLst>
              <a:ext uri="{FF2B5EF4-FFF2-40B4-BE49-F238E27FC236}">
                <a16:creationId xmlns:a16="http://schemas.microsoft.com/office/drawing/2014/main" xmlns="" id="{9C6E0AE2-DB35-40C9-B9A1-25494B29AECD}"/>
              </a:ext>
            </a:extLst>
          </p:cNvPr>
          <p:cNvSpPr>
            <a:spLocks noGrp="1"/>
          </p:cNvSpPr>
          <p:nvPr>
            <p:ph type="body" sz="quarter" idx="10"/>
          </p:nvPr>
        </p:nvSpPr>
        <p:spPr>
          <a:xfrm>
            <a:off x="7918516" y="1166475"/>
            <a:ext cx="3846136" cy="4517888"/>
          </a:xfrm>
        </p:spPr>
        <p:txBody>
          <a:bodyPr/>
          <a:lstStyle/>
          <a:p>
            <a:endParaRPr lang="ru-RU" dirty="0" smtClean="0"/>
          </a:p>
          <a:p>
            <a:r>
              <a:rPr lang="en-US" dirty="0"/>
              <a:t>As soon as the user hits the go button after typing a URL in the address bar of a web browser, it requests for that particular web address. </a:t>
            </a:r>
            <a:endParaRPr lang="en-US" dirty="0" smtClean="0"/>
          </a:p>
          <a:p>
            <a:r>
              <a:rPr lang="en-US" dirty="0" smtClean="0"/>
              <a:t>The </a:t>
            </a:r>
            <a:r>
              <a:rPr lang="en-US" dirty="0"/>
              <a:t>server sends files to the browser as a response to the request made</a:t>
            </a:r>
            <a:r>
              <a:rPr lang="en-US" dirty="0" smtClean="0"/>
              <a:t>.</a:t>
            </a:r>
          </a:p>
          <a:p>
            <a:r>
              <a:rPr lang="en-US" dirty="0" smtClean="0"/>
              <a:t> </a:t>
            </a:r>
            <a:r>
              <a:rPr lang="en-US" dirty="0"/>
              <a:t>The browser then executes those files to show the requested page</a:t>
            </a:r>
            <a:r>
              <a:rPr lang="en-US" dirty="0" smtClean="0"/>
              <a:t>.</a:t>
            </a:r>
          </a:p>
          <a:p>
            <a:r>
              <a:rPr lang="en-US" dirty="0"/>
              <a:t>Finally, the user is able to interact with the website. The most important thing to note here is the code parsed by the web browser.</a:t>
            </a:r>
            <a:endParaRPr lang="en-US" dirty="0" smtClean="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632" y="1457952"/>
            <a:ext cx="6834434" cy="4671274"/>
          </a:xfrm>
          <a:prstGeom prst="rect">
            <a:avLst/>
          </a:prstGeom>
        </p:spPr>
      </p:pic>
    </p:spTree>
    <p:extLst>
      <p:ext uri="{BB962C8B-B14F-4D97-AF65-F5344CB8AC3E}">
        <p14:creationId xmlns:p14="http://schemas.microsoft.com/office/powerpoint/2010/main" val="1943036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9B3B0FC-3F87-4318-A857-A0F462CAFFEA}"/>
              </a:ext>
            </a:extLst>
          </p:cNvPr>
          <p:cNvSpPr>
            <a:spLocks noGrp="1"/>
          </p:cNvSpPr>
          <p:nvPr>
            <p:ph type="title"/>
          </p:nvPr>
        </p:nvSpPr>
        <p:spPr>
          <a:xfrm>
            <a:off x="685800" y="139047"/>
            <a:ext cx="10820400" cy="685800"/>
          </a:xfrm>
        </p:spPr>
        <p:txBody>
          <a:bodyPr/>
          <a:lstStyle/>
          <a:p>
            <a:r>
              <a:rPr lang="en-US" dirty="0" smtClean="0"/>
              <a:t>HOW IT WORKS?</a:t>
            </a:r>
            <a:endParaRPr lang="uk-UA" dirty="0"/>
          </a:p>
        </p:txBody>
      </p:sp>
      <p:sp>
        <p:nvSpPr>
          <p:cNvPr id="6" name="Text Placeholder 4">
            <a:extLst>
              <a:ext uri="{FF2B5EF4-FFF2-40B4-BE49-F238E27FC236}">
                <a16:creationId xmlns:a16="http://schemas.microsoft.com/office/drawing/2014/main" xmlns="" id="{9C6E0AE2-DB35-40C9-B9A1-25494B29AECD}"/>
              </a:ext>
            </a:extLst>
          </p:cNvPr>
          <p:cNvSpPr>
            <a:spLocks noGrp="1"/>
          </p:cNvSpPr>
          <p:nvPr>
            <p:ph type="body" sz="quarter" idx="12"/>
          </p:nvPr>
        </p:nvSpPr>
        <p:spPr>
          <a:xfrm>
            <a:off x="763573" y="1291471"/>
            <a:ext cx="4751108" cy="4637988"/>
          </a:xfrm>
        </p:spPr>
        <p:txBody>
          <a:bodyPr/>
          <a:lstStyle/>
          <a:p>
            <a:endParaRPr lang="ru-RU" dirty="0" smtClean="0"/>
          </a:p>
          <a:p>
            <a:r>
              <a:rPr lang="en-US" sz="2400" b="1" dirty="0"/>
              <a:t>Client-side Code - </a:t>
            </a:r>
            <a:r>
              <a:rPr lang="en-US" sz="2400" dirty="0"/>
              <a:t>The code that is in the browser and responds to some user </a:t>
            </a:r>
            <a:r>
              <a:rPr lang="en-US" sz="2400" dirty="0" smtClean="0"/>
              <a:t>input.</a:t>
            </a:r>
          </a:p>
          <a:p>
            <a:r>
              <a:rPr lang="en-US" dirty="0"/>
              <a:t>A combination of CSS, HTML, and JavaScript is used for writing the client-side code. This code is parsed by the web browser. Unlike the server-side code, client-side code can be seen as well as modified by the user. It reacts to user input.</a:t>
            </a:r>
          </a:p>
          <a:p>
            <a:r>
              <a:rPr lang="en-US" dirty="0"/>
              <a:t>The client-side code communicates only via HTTP requests and is not able to read files off a server directly.</a:t>
            </a:r>
          </a:p>
          <a:p>
            <a:endParaRPr lang="en-US" sz="2400" dirty="0"/>
          </a:p>
          <a:p>
            <a:endParaRPr lang="en-US" sz="2400" dirty="0"/>
          </a:p>
        </p:txBody>
      </p:sp>
      <p:sp>
        <p:nvSpPr>
          <p:cNvPr id="8" name="Text Placeholder 4">
            <a:extLst>
              <a:ext uri="{FF2B5EF4-FFF2-40B4-BE49-F238E27FC236}">
                <a16:creationId xmlns:a16="http://schemas.microsoft.com/office/drawing/2014/main" xmlns="" id="{9C6E0AE2-DB35-40C9-B9A1-25494B29AECD}"/>
              </a:ext>
            </a:extLst>
          </p:cNvPr>
          <p:cNvSpPr>
            <a:spLocks noGrp="1"/>
          </p:cNvSpPr>
          <p:nvPr>
            <p:ph type="body" sz="quarter" idx="12"/>
          </p:nvPr>
        </p:nvSpPr>
        <p:spPr>
          <a:xfrm>
            <a:off x="6213837" y="1691325"/>
            <a:ext cx="4751108" cy="4577500"/>
          </a:xfrm>
        </p:spPr>
        <p:txBody>
          <a:bodyPr/>
          <a:lstStyle/>
          <a:p>
            <a:r>
              <a:rPr lang="en-US" sz="2400" b="1" dirty="0" smtClean="0"/>
              <a:t>Server-side </a:t>
            </a:r>
            <a:r>
              <a:rPr lang="en-US" sz="2400" b="1" dirty="0"/>
              <a:t>Code -</a:t>
            </a:r>
            <a:r>
              <a:rPr lang="en-US" sz="2400" dirty="0"/>
              <a:t> The code that is on the server and responds to the HTTP </a:t>
            </a:r>
            <a:r>
              <a:rPr lang="en-US" sz="2400" dirty="0" smtClean="0"/>
              <a:t>requests.</a:t>
            </a:r>
            <a:endParaRPr lang="en-US" sz="2400" dirty="0"/>
          </a:p>
          <a:p>
            <a:r>
              <a:rPr lang="en-US" dirty="0"/>
              <a:t>The server-side code is responsible for creating the page that the user requested as well as storing different types of data, including user profiles and user input. It is never seen by the end-user</a:t>
            </a:r>
            <a:r>
              <a:rPr lang="en-US" sz="2400" dirty="0" smtClean="0"/>
              <a:t>.</a:t>
            </a:r>
            <a:endParaRPr lang="en-US" dirty="0" smtClean="0"/>
          </a:p>
          <a:p>
            <a:r>
              <a:rPr lang="en-US" dirty="0"/>
              <a:t>For writing server-side </a:t>
            </a:r>
            <a:r>
              <a:rPr lang="en-US" dirty="0" smtClean="0"/>
              <a:t>code: </a:t>
            </a:r>
            <a:r>
              <a:rPr lang="en-US" dirty="0"/>
              <a:t>C#, Java, JavaScript, </a:t>
            </a:r>
            <a:r>
              <a:rPr lang="en-US" dirty="0" smtClean="0"/>
              <a:t>Python</a:t>
            </a:r>
            <a:r>
              <a:rPr lang="en-US" dirty="0"/>
              <a:t>, PHP, Ruby, etc. are used</a:t>
            </a:r>
            <a:r>
              <a:rPr lang="en-US" dirty="0" smtClean="0"/>
              <a:t>.</a:t>
            </a:r>
          </a:p>
          <a:p>
            <a:endParaRPr lang="en-US" dirty="0" smtClean="0"/>
          </a:p>
        </p:txBody>
      </p:sp>
    </p:spTree>
    <p:extLst>
      <p:ext uri="{BB962C8B-B14F-4D97-AF65-F5344CB8AC3E}">
        <p14:creationId xmlns:p14="http://schemas.microsoft.com/office/powerpoint/2010/main" val="2736104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xmlns="" id="{CA4E5058-9026-462C-B16F-44D90B73FCAD}"/>
              </a:ext>
            </a:extLst>
          </p:cNvPr>
          <p:cNvSpPr>
            <a:spLocks noGrp="1"/>
          </p:cNvSpPr>
          <p:nvPr>
            <p:ph type="body" sz="quarter" idx="13"/>
          </p:nvPr>
        </p:nvSpPr>
        <p:spPr>
          <a:xfrm>
            <a:off x="676372" y="1536569"/>
            <a:ext cx="10532097" cy="4873658"/>
          </a:xfrm>
        </p:spPr>
        <p:txBody>
          <a:bodyPr/>
          <a:lstStyle/>
          <a:p>
            <a:pPr marL="285750" indent="-285750">
              <a:buFont typeface="Arial" panose="020B0604020202020204" pitchFamily="34" charset="0"/>
              <a:buChar char="•"/>
            </a:pPr>
            <a:r>
              <a:rPr lang="en-US" sz="2000" b="1" dirty="0"/>
              <a:t>UI/UX Web Application Components –</a:t>
            </a:r>
            <a:r>
              <a:rPr lang="en-US" sz="2000" dirty="0"/>
              <a:t> This includes activity logs, dashboards, notifications, settings, statistics, etc. These components have nothing to do with the operation of a web application architecture. Instead, they are part of the interface layout plan of a web app.</a:t>
            </a:r>
          </a:p>
          <a:p>
            <a:pPr marL="285750" indent="-285750">
              <a:buFont typeface="Arial" panose="020B0604020202020204" pitchFamily="34" charset="0"/>
              <a:buChar char="•"/>
            </a:pPr>
            <a:r>
              <a:rPr lang="en-US" sz="2000" b="1" dirty="0"/>
              <a:t>Structural Components –</a:t>
            </a:r>
            <a:r>
              <a:rPr lang="en-US" sz="2000" dirty="0"/>
              <a:t> The two major structural components of a web app are client and server sides.</a:t>
            </a:r>
          </a:p>
          <a:p>
            <a:pPr marL="285750" indent="-285750">
              <a:buFont typeface="Arial" panose="020B0604020202020204" pitchFamily="34" charset="0"/>
              <a:buChar char="•"/>
            </a:pPr>
            <a:r>
              <a:rPr lang="en-US" sz="2000" b="1" dirty="0"/>
              <a:t>Client Component -</a:t>
            </a:r>
            <a:r>
              <a:rPr lang="en-US" sz="2000" dirty="0"/>
              <a:t> The client component is developed in CSS, HTML, and JS. As it exists within the user’s web browser, there is no need for operating system or device-related adjustments. The client component is a representation of a web application’s functionality that the end-user interacts with.</a:t>
            </a:r>
          </a:p>
          <a:p>
            <a:pPr marL="285750" indent="-285750">
              <a:buFont typeface="Arial" panose="020B0604020202020204" pitchFamily="34" charset="0"/>
              <a:buChar char="•"/>
            </a:pPr>
            <a:r>
              <a:rPr lang="en-US" sz="2000" b="1" dirty="0"/>
              <a:t>Server Component -</a:t>
            </a:r>
            <a:r>
              <a:rPr lang="en-US" sz="2000" dirty="0"/>
              <a:t> The server component can be build using one or a combination of </a:t>
            </a:r>
            <a:r>
              <a:rPr lang="en-US" sz="2000" dirty="0">
                <a:hlinkClick r:id="rId2"/>
              </a:rPr>
              <a:t>several programming languages</a:t>
            </a:r>
            <a:r>
              <a:rPr lang="en-US" sz="2000" dirty="0"/>
              <a:t> and frameworks, including Java, </a:t>
            </a:r>
            <a:r>
              <a:rPr lang="en-US" sz="2000" dirty="0" err="1"/>
              <a:t>.Net</a:t>
            </a:r>
            <a:r>
              <a:rPr lang="en-US" sz="2000" dirty="0"/>
              <a:t>, </a:t>
            </a:r>
            <a:r>
              <a:rPr lang="en-US" sz="2000" dirty="0" err="1"/>
              <a:t>NodeJS</a:t>
            </a:r>
            <a:r>
              <a:rPr lang="en-US" sz="2000" dirty="0"/>
              <a:t>, PHP, Python, and Ruby on Rails. The server component has at least two parts; app logic and database. The former is the main control center of the web application while the latter is where all the persistent data is stored.</a:t>
            </a:r>
          </a:p>
          <a:p>
            <a:endParaRPr lang="uk-UA" sz="2000" dirty="0"/>
          </a:p>
        </p:txBody>
      </p:sp>
      <p:sp>
        <p:nvSpPr>
          <p:cNvPr id="8" name="Title 7">
            <a:extLst>
              <a:ext uri="{FF2B5EF4-FFF2-40B4-BE49-F238E27FC236}">
                <a16:creationId xmlns:a16="http://schemas.microsoft.com/office/drawing/2014/main" xmlns="" id="{1C879ED0-FB0F-496C-A28D-E63CA7ACFAFF}"/>
              </a:ext>
            </a:extLst>
          </p:cNvPr>
          <p:cNvSpPr>
            <a:spLocks noGrp="1"/>
          </p:cNvSpPr>
          <p:nvPr>
            <p:ph type="title"/>
          </p:nvPr>
        </p:nvSpPr>
        <p:spPr>
          <a:xfrm>
            <a:off x="743343" y="148473"/>
            <a:ext cx="10820400" cy="685800"/>
          </a:xfrm>
        </p:spPr>
        <p:txBody>
          <a:bodyPr/>
          <a:lstStyle/>
          <a:p>
            <a:r>
              <a:rPr lang="en-US" dirty="0" smtClean="0"/>
              <a:t>WEB APPLICATION COMPONENTS</a:t>
            </a:r>
            <a:endParaRPr lang="uk-UA" dirty="0"/>
          </a:p>
        </p:txBody>
      </p:sp>
    </p:spTree>
    <p:extLst>
      <p:ext uri="{BB962C8B-B14F-4D97-AF65-F5344CB8AC3E}">
        <p14:creationId xmlns:p14="http://schemas.microsoft.com/office/powerpoint/2010/main" val="175485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xmlns="" id="{9C6E0AE2-DB35-40C9-B9A1-25494B29AECD}"/>
              </a:ext>
            </a:extLst>
          </p:cNvPr>
          <p:cNvSpPr txBox="1">
            <a:spLocks/>
          </p:cNvSpPr>
          <p:nvPr/>
        </p:nvSpPr>
        <p:spPr>
          <a:xfrm>
            <a:off x="895546" y="883670"/>
            <a:ext cx="9898145" cy="533802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1. One Web Server, One Database</a:t>
            </a:r>
            <a:endParaRPr lang="en-US" sz="2400" dirty="0"/>
          </a:p>
          <a:p>
            <a:r>
              <a:rPr lang="en-US" sz="2400" dirty="0"/>
              <a:t>It is the most simple as well as the least reliable web app component model. Such a model uses a single server as well as a single database. A web app builds on such a model will go down as soon as the server goes down</a:t>
            </a:r>
            <a:r>
              <a:rPr lang="en-US" sz="2400" dirty="0" smtClean="0"/>
              <a:t>.  </a:t>
            </a:r>
            <a:r>
              <a:rPr lang="en-US" sz="2400" dirty="0"/>
              <a:t>I</a:t>
            </a:r>
            <a:r>
              <a:rPr lang="en-US" sz="2400" dirty="0" smtClean="0"/>
              <a:t>s </a:t>
            </a:r>
            <a:r>
              <a:rPr lang="en-US" sz="2400" dirty="0"/>
              <a:t>not typically used for real web applications. It is mostly used for running test projects as well as with the intent of learning and understanding the fundamentals of the web application.</a:t>
            </a:r>
          </a:p>
          <a:p>
            <a:r>
              <a:rPr lang="en-US" sz="2400" b="1" dirty="0"/>
              <a:t>2. Multiple Web Servers, One Database (At a Machine Rather than the Web server)</a:t>
            </a:r>
            <a:endParaRPr lang="en-US" sz="2400" dirty="0"/>
          </a:p>
          <a:p>
            <a:r>
              <a:rPr lang="en-US" sz="2400" dirty="0"/>
              <a:t>The idea with this type of web application component model is that the webserver doesn’t store any data. When the webserver gets information from a client, it processes the same and then writes it to the database, which is managed outside of the server. This is sometimes also referred to as a stateless </a:t>
            </a:r>
            <a:r>
              <a:rPr lang="en-US" sz="2400" dirty="0" smtClean="0"/>
              <a:t>architecture.</a:t>
            </a:r>
          </a:p>
          <a:p>
            <a:r>
              <a:rPr lang="en-US" sz="2400" b="1" dirty="0"/>
              <a:t>3. Multiple Web Server, Multiple Databases</a:t>
            </a:r>
            <a:endParaRPr lang="en-US" sz="2400" dirty="0"/>
          </a:p>
          <a:p>
            <a:r>
              <a:rPr lang="en-US" sz="2400" dirty="0"/>
              <a:t>It is the most efficient web application component model because neither the webservers nor the databases have a single point of failure. There are two options for this type of model. Either to store identical data in all the employed databases or distribute it evenly among them.</a:t>
            </a:r>
          </a:p>
          <a:p>
            <a:endParaRPr lang="en-US" sz="2400" dirty="0" smtClean="0"/>
          </a:p>
          <a:p>
            <a:pPr fontAlgn="auto">
              <a:spcAft>
                <a:spcPts val="0"/>
              </a:spcAft>
            </a:pPr>
            <a:endParaRPr lang="ru-RU" sz="2400" dirty="0" smtClean="0"/>
          </a:p>
          <a:p>
            <a:pPr fontAlgn="auto">
              <a:spcAft>
                <a:spcPts val="0"/>
              </a:spcAft>
            </a:pPr>
            <a:endParaRPr lang="ru-RU" sz="2400" dirty="0" smtClean="0"/>
          </a:p>
        </p:txBody>
      </p:sp>
      <p:sp>
        <p:nvSpPr>
          <p:cNvPr id="5" name="Title 7">
            <a:extLst>
              <a:ext uri="{FF2B5EF4-FFF2-40B4-BE49-F238E27FC236}">
                <a16:creationId xmlns:a16="http://schemas.microsoft.com/office/drawing/2014/main" xmlns="" id="{1C879ED0-FB0F-496C-A28D-E63CA7ACFAFF}"/>
              </a:ext>
            </a:extLst>
          </p:cNvPr>
          <p:cNvSpPr>
            <a:spLocks noGrp="1"/>
          </p:cNvSpPr>
          <p:nvPr>
            <p:ph type="title"/>
          </p:nvPr>
        </p:nvSpPr>
        <p:spPr>
          <a:xfrm>
            <a:off x="743343" y="-424205"/>
            <a:ext cx="10820400" cy="685800"/>
          </a:xfrm>
        </p:spPr>
        <p:txBody>
          <a:bodyPr/>
          <a:lstStyle/>
          <a:p>
            <a:r>
              <a:rPr lang="en-US" sz="4400" dirty="0" smtClean="0"/>
              <a:t>MODELS OF WEB APPLICATION COMPONENTS</a:t>
            </a:r>
            <a:endParaRPr lang="uk-UA" sz="4400" dirty="0"/>
          </a:p>
        </p:txBody>
      </p:sp>
    </p:spTree>
    <p:extLst>
      <p:ext uri="{BB962C8B-B14F-4D97-AF65-F5344CB8AC3E}">
        <p14:creationId xmlns:p14="http://schemas.microsoft.com/office/powerpoint/2010/main" val="796952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AFA0E05-D6A3-44DB-8E1F-AE9104489031}"/>
              </a:ext>
            </a:extLst>
          </p:cNvPr>
          <p:cNvSpPr>
            <a:spLocks noGrp="1"/>
          </p:cNvSpPr>
          <p:nvPr>
            <p:ph type="title"/>
          </p:nvPr>
        </p:nvSpPr>
        <p:spPr>
          <a:xfrm>
            <a:off x="657520" y="261595"/>
            <a:ext cx="10820400" cy="685800"/>
          </a:xfrm>
        </p:spPr>
        <p:txBody>
          <a:bodyPr/>
          <a:lstStyle/>
          <a:p>
            <a:r>
              <a:rPr lang="en-US" dirty="0"/>
              <a:t>Types of Web Application Architecture</a:t>
            </a:r>
          </a:p>
        </p:txBody>
      </p:sp>
      <p:sp>
        <p:nvSpPr>
          <p:cNvPr id="6" name="Місце для тексту 1"/>
          <p:cNvSpPr>
            <a:spLocks noGrp="1"/>
          </p:cNvSpPr>
          <p:nvPr>
            <p:ph type="body" sz="quarter" idx="10"/>
          </p:nvPr>
        </p:nvSpPr>
        <p:spPr>
          <a:xfrm>
            <a:off x="657519" y="1310325"/>
            <a:ext cx="10820400" cy="2601797"/>
          </a:xfrm>
        </p:spPr>
        <p:txBody>
          <a:bodyPr/>
          <a:lstStyle/>
          <a:p>
            <a:pPr marL="571500" indent="-571500">
              <a:buFont typeface="Wingdings" panose="05000000000000000000" pitchFamily="2" charset="2"/>
              <a:buChar char="Ø"/>
            </a:pPr>
            <a:r>
              <a:rPr lang="ru-RU" sz="4000" dirty="0" smtClean="0"/>
              <a:t> </a:t>
            </a:r>
            <a:r>
              <a:rPr lang="en-US" sz="2400" b="1" dirty="0"/>
              <a:t>Single-Page Applications (SPAs) – </a:t>
            </a:r>
            <a:r>
              <a:rPr lang="en-US" sz="2400" dirty="0"/>
              <a:t>Instead of loading completely new pages from the server each time for a user action, single page web applications allows for a dynamic interaction by means of providing updated content to the current page.</a:t>
            </a:r>
            <a:endParaRPr lang="ru-RU" sz="2400" dirty="0" smtClean="0"/>
          </a:p>
          <a:p>
            <a:pPr marL="571500" indent="-571500">
              <a:buFont typeface="Wingdings" panose="05000000000000000000" pitchFamily="2" charset="2"/>
              <a:buChar char="Ø"/>
            </a:pPr>
            <a:r>
              <a:rPr lang="uk-UA" sz="2400" dirty="0" smtClean="0"/>
              <a:t> </a:t>
            </a:r>
            <a:r>
              <a:rPr lang="en-US" sz="2400" b="1" dirty="0" err="1"/>
              <a:t>Microservices</a:t>
            </a:r>
            <a:r>
              <a:rPr lang="en-US" sz="2400" b="1" dirty="0"/>
              <a:t> – </a:t>
            </a:r>
            <a:r>
              <a:rPr lang="en-US" sz="2400" dirty="0"/>
              <a:t>These are small and lightweight services that execute a single functionality. The </a:t>
            </a:r>
            <a:r>
              <a:rPr lang="en-US" sz="2400" dirty="0" err="1"/>
              <a:t>Microservices</a:t>
            </a:r>
            <a:r>
              <a:rPr lang="en-US" sz="2400" dirty="0"/>
              <a:t> Architecture framework has a number of advantages that allows developers to not only enhance productivity but also speed up the entire deployment process.</a:t>
            </a:r>
            <a:r>
              <a:rPr lang="en-US" sz="2400" dirty="0"/>
              <a:t/>
            </a:r>
            <a:br>
              <a:rPr lang="en-US" sz="2400" dirty="0"/>
            </a:br>
            <a:r>
              <a:rPr lang="en-US" sz="2400" dirty="0"/>
              <a:t>The </a:t>
            </a:r>
            <a:r>
              <a:rPr lang="en-US" sz="2400" dirty="0" smtClean="0"/>
              <a:t>components </a:t>
            </a:r>
            <a:r>
              <a:rPr lang="en-US" sz="2400" dirty="0"/>
              <a:t>using the </a:t>
            </a:r>
            <a:r>
              <a:rPr lang="en-US" sz="2400" dirty="0" err="1"/>
              <a:t>Microservices</a:t>
            </a:r>
            <a:r>
              <a:rPr lang="en-US" sz="2400" dirty="0"/>
              <a:t> Architecture aren’t directly dependent on each other. As such, they don’t necessitate to be built using the same programming language.</a:t>
            </a:r>
            <a:endParaRPr lang="ru-RU" sz="2400" dirty="0" smtClean="0"/>
          </a:p>
          <a:p>
            <a:pPr marL="571500" indent="-571500">
              <a:buFont typeface="Wingdings" panose="05000000000000000000" pitchFamily="2" charset="2"/>
              <a:buChar char="Ø"/>
            </a:pPr>
            <a:r>
              <a:rPr lang="ru-RU" sz="2400" dirty="0" smtClean="0"/>
              <a:t> </a:t>
            </a:r>
            <a:r>
              <a:rPr lang="en-US" sz="2400" b="1" dirty="0" err="1"/>
              <a:t>Serverless</a:t>
            </a:r>
            <a:r>
              <a:rPr lang="en-US" sz="2400" b="1" dirty="0"/>
              <a:t> Architectures – </a:t>
            </a:r>
            <a:r>
              <a:rPr lang="en-US" sz="2400" dirty="0"/>
              <a:t>In this type of web application architecture, an application developer consults a third-party cloud infrastructure services provider for outsourcing server as well as infrastructure management.</a:t>
            </a:r>
            <a:endParaRPr lang="ru-RU" sz="2400" dirty="0" smtClean="0"/>
          </a:p>
          <a:p>
            <a:pPr marL="342900" indent="-342900">
              <a:buFont typeface="Wingdings" panose="05000000000000000000" pitchFamily="2" charset="2"/>
              <a:buChar char="Ø"/>
            </a:pPr>
            <a:endParaRPr lang="uk-UA" dirty="0"/>
          </a:p>
        </p:txBody>
      </p:sp>
    </p:spTree>
    <p:extLst>
      <p:ext uri="{BB962C8B-B14F-4D97-AF65-F5344CB8AC3E}">
        <p14:creationId xmlns:p14="http://schemas.microsoft.com/office/powerpoint/2010/main" val="1856492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xmlns="" id="{AAFA0E05-D6A3-44DB-8E1F-AE9104489031}"/>
              </a:ext>
            </a:extLst>
          </p:cNvPr>
          <p:cNvSpPr>
            <a:spLocks noGrp="1"/>
          </p:cNvSpPr>
          <p:nvPr>
            <p:ph type="title"/>
          </p:nvPr>
        </p:nvSpPr>
        <p:spPr>
          <a:xfrm>
            <a:off x="657520" y="261595"/>
            <a:ext cx="10820400" cy="685800"/>
          </a:xfrm>
        </p:spPr>
        <p:txBody>
          <a:bodyPr/>
          <a:lstStyle/>
          <a:p>
            <a:r>
              <a:rPr lang="en-US" sz="4000" dirty="0" smtClean="0"/>
              <a:t>WEB APP MUST:</a:t>
            </a:r>
            <a:endParaRPr lang="uk-UA" sz="4000" dirty="0"/>
          </a:p>
        </p:txBody>
      </p:sp>
      <p:sp>
        <p:nvSpPr>
          <p:cNvPr id="4" name="Місце для тексту 3"/>
          <p:cNvSpPr>
            <a:spLocks noGrp="1"/>
          </p:cNvSpPr>
          <p:nvPr>
            <p:ph type="body" sz="quarter" idx="12"/>
          </p:nvPr>
        </p:nvSpPr>
        <p:spPr>
          <a:xfrm>
            <a:off x="480767" y="939425"/>
            <a:ext cx="11025433" cy="4678949"/>
          </a:xfrm>
        </p:spPr>
        <p:txBody>
          <a:bodyPr/>
          <a:lstStyle/>
          <a:p>
            <a:pPr marL="342900" indent="-342900">
              <a:buFont typeface="Arial" panose="020B0604020202020204" pitchFamily="34" charset="0"/>
              <a:buChar char="•"/>
            </a:pPr>
            <a:r>
              <a:rPr lang="en-US" sz="2400" dirty="0"/>
              <a:t>Avoid frequent crashes</a:t>
            </a:r>
          </a:p>
          <a:p>
            <a:pPr marL="342900" indent="-342900">
              <a:buFont typeface="Arial" panose="020B0604020202020204" pitchFamily="34" charset="0"/>
              <a:buChar char="•"/>
            </a:pPr>
            <a:r>
              <a:rPr lang="en-US" sz="2400" dirty="0"/>
              <a:t>Be able to scale up or down easily</a:t>
            </a:r>
          </a:p>
          <a:p>
            <a:pPr marL="342900" indent="-342900">
              <a:buFont typeface="Arial" panose="020B0604020202020204" pitchFamily="34" charset="0"/>
              <a:buChar char="•"/>
            </a:pPr>
            <a:r>
              <a:rPr lang="en-US" sz="2400" dirty="0"/>
              <a:t>Be simple to use</a:t>
            </a:r>
          </a:p>
          <a:p>
            <a:pPr marL="342900" indent="-342900">
              <a:buFont typeface="Arial" panose="020B0604020202020204" pitchFamily="34" charset="0"/>
              <a:buChar char="•"/>
            </a:pPr>
            <a:r>
              <a:rPr lang="en-US" sz="2400" dirty="0"/>
              <a:t>Have a faster response time</a:t>
            </a:r>
          </a:p>
          <a:p>
            <a:pPr marL="342900" indent="-342900">
              <a:buFont typeface="Arial" panose="020B0604020202020204" pitchFamily="34" charset="0"/>
              <a:buChar char="•"/>
            </a:pPr>
            <a:r>
              <a:rPr lang="en-US" sz="2400" dirty="0"/>
              <a:t>Have automated deployments</a:t>
            </a:r>
          </a:p>
          <a:p>
            <a:pPr marL="342900" indent="-342900">
              <a:buFont typeface="Arial" panose="020B0604020202020204" pitchFamily="34" charset="0"/>
              <a:buChar char="•"/>
            </a:pPr>
            <a:r>
              <a:rPr lang="en-US" sz="2400" dirty="0"/>
              <a:t>Log errors</a:t>
            </a:r>
          </a:p>
          <a:p>
            <a:pPr marL="342900" indent="-342900">
              <a:buFont typeface="Arial" panose="020B0604020202020204" pitchFamily="34" charset="0"/>
              <a:buChar char="•"/>
            </a:pPr>
            <a:r>
              <a:rPr lang="en-US" sz="2400" dirty="0"/>
              <a:t>Not have a single point of failure</a:t>
            </a:r>
          </a:p>
          <a:p>
            <a:pPr marL="342900" indent="-342900">
              <a:buFont typeface="Arial" panose="020B0604020202020204" pitchFamily="34" charset="0"/>
              <a:buChar char="•"/>
            </a:pPr>
            <a:r>
              <a:rPr lang="en-US" sz="2400" dirty="0"/>
              <a:t>Solve the query in a consistent and uniform manner</a:t>
            </a:r>
          </a:p>
          <a:p>
            <a:pPr marL="342900" indent="-342900">
              <a:buFont typeface="Arial" panose="020B0604020202020204" pitchFamily="34" charset="0"/>
              <a:buChar char="•"/>
            </a:pPr>
            <a:r>
              <a:rPr lang="en-US" sz="2400" dirty="0"/>
              <a:t>Support the latest standards and technologies</a:t>
            </a:r>
          </a:p>
          <a:p>
            <a:pPr marL="342900" indent="-342900">
              <a:buFont typeface="Arial" panose="020B0604020202020204" pitchFamily="34" charset="0"/>
              <a:buChar char="•"/>
            </a:pPr>
            <a:r>
              <a:rPr lang="en-US" sz="2400" dirty="0"/>
              <a:t>Utilize strengthened security measures to lessen the chance of malicious intrusions</a:t>
            </a:r>
          </a:p>
          <a:p>
            <a:endParaRPr lang="uk-UA" sz="2400" dirty="0"/>
          </a:p>
        </p:txBody>
      </p:sp>
    </p:spTree>
    <p:extLst>
      <p:ext uri="{BB962C8B-B14F-4D97-AF65-F5344CB8AC3E}">
        <p14:creationId xmlns:p14="http://schemas.microsoft.com/office/powerpoint/2010/main" val="370164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Класична">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http://purl.org/dc/terms/"/>
    <ds:schemaRef ds:uri="http://purl.org/dc/dcmitype/"/>
    <ds:schemaRef ds:uri="835f28f2-30f1-4728-84d2-86d96e143488"/>
    <ds:schemaRef ds:uri="http://schemas.microsoft.com/office/2006/documentManagement/types"/>
    <ds:schemaRef ds:uri="341e6018-ac0a-4dfb-8409-db9e0d25502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5015</TotalTime>
  <Words>870</Words>
  <Application>Microsoft Office PowerPoint</Application>
  <PresentationFormat>Довільний</PresentationFormat>
  <Paragraphs>129</Paragraphs>
  <Slides>20</Slides>
  <Notes>1</Notes>
  <HiddenSlides>0</HiddenSlides>
  <MMClips>0</MMClips>
  <ScaleCrop>false</ScaleCrop>
  <HeadingPairs>
    <vt:vector size="4" baseType="variant">
      <vt:variant>
        <vt:lpstr>Тема</vt:lpstr>
      </vt:variant>
      <vt:variant>
        <vt:i4>3</vt:i4>
      </vt:variant>
      <vt:variant>
        <vt:lpstr>Заголовки слайдів</vt:lpstr>
      </vt:variant>
      <vt:variant>
        <vt:i4>20</vt:i4>
      </vt:variant>
    </vt:vector>
  </HeadingPairs>
  <TitlesOfParts>
    <vt:vector size="23" baseType="lpstr">
      <vt:lpstr>1_GRADIENT THEME</vt:lpstr>
      <vt:lpstr>2_GRADIENT THEME</vt:lpstr>
      <vt:lpstr>2_DARK THEME</vt:lpstr>
      <vt:lpstr>WEB APPLICATION  ARCHITECTURE HTTP PROTOCOL</vt:lpstr>
      <vt:lpstr>WEB APP ARCHITECTURE</vt:lpstr>
      <vt:lpstr>WHAT IS WAA</vt:lpstr>
      <vt:lpstr>HOW IT WORKS?</vt:lpstr>
      <vt:lpstr>HOW IT WORKS?</vt:lpstr>
      <vt:lpstr>WEB APPLICATION COMPONENTS</vt:lpstr>
      <vt:lpstr>MODELS OF WEB APPLICATION COMPONENTS</vt:lpstr>
      <vt:lpstr>Types of Web Application Architecture</vt:lpstr>
      <vt:lpstr>WEB APP MUST:</vt:lpstr>
      <vt:lpstr>HTTP PROTOCOL</vt:lpstr>
      <vt:lpstr>HTTP PROTOCOL</vt:lpstr>
      <vt:lpstr>Презентація PowerPoint</vt:lpstr>
      <vt:lpstr>HTTP REQUEST</vt:lpstr>
      <vt:lpstr>HTTP RESPONSE</vt:lpstr>
      <vt:lpstr>HTTP METHODS</vt:lpstr>
      <vt:lpstr>HTTP METHODS</vt:lpstr>
      <vt:lpstr>HTTP HEADERS</vt:lpstr>
      <vt:lpstr>HTTP STATUS CODES</vt:lpstr>
      <vt:lpstr>HTTPS (secure)</vt:lpstr>
      <vt:lpstr>Презентація PowerPoint</vt:lpstr>
    </vt:vector>
  </TitlesOfParts>
  <Company>Verint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Христина Митулінська</cp:lastModifiedBy>
  <cp:revision>64</cp:revision>
  <dcterms:created xsi:type="dcterms:W3CDTF">2018-11-02T13:55:27Z</dcterms:created>
  <dcterms:modified xsi:type="dcterms:W3CDTF">2021-02-10T16:42:47Z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