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2"/>
  </p:notesMasterIdLst>
  <p:handoutMasterIdLst>
    <p:handoutMasterId r:id="rId33"/>
  </p:handoutMasterIdLst>
  <p:sldIdLst>
    <p:sldId id="405" r:id="rId2"/>
    <p:sldId id="698" r:id="rId3"/>
    <p:sldId id="699" r:id="rId4"/>
    <p:sldId id="700" r:id="rId5"/>
    <p:sldId id="706" r:id="rId6"/>
    <p:sldId id="734" r:id="rId7"/>
    <p:sldId id="735" r:id="rId8"/>
    <p:sldId id="707" r:id="rId9"/>
    <p:sldId id="730" r:id="rId10"/>
    <p:sldId id="731" r:id="rId11"/>
    <p:sldId id="710" r:id="rId12"/>
    <p:sldId id="711" r:id="rId13"/>
    <p:sldId id="713" r:id="rId14"/>
    <p:sldId id="690" r:id="rId15"/>
    <p:sldId id="718" r:id="rId16"/>
    <p:sldId id="663" r:id="rId17"/>
    <p:sldId id="727" r:id="rId18"/>
    <p:sldId id="720" r:id="rId19"/>
    <p:sldId id="722" r:id="rId20"/>
    <p:sldId id="723" r:id="rId21"/>
    <p:sldId id="724" r:id="rId22"/>
    <p:sldId id="725" r:id="rId23"/>
    <p:sldId id="726" r:id="rId24"/>
    <p:sldId id="728" r:id="rId25"/>
    <p:sldId id="732" r:id="rId26"/>
    <p:sldId id="677" r:id="rId27"/>
    <p:sldId id="676" r:id="rId28"/>
    <p:sldId id="733" r:id="rId29"/>
    <p:sldId id="665" r:id="rId30"/>
    <p:sldId id="714" r:id="rId31"/>
  </p:sldIdLst>
  <p:sldSz cx="10693400" cy="7561263"/>
  <p:notesSz cx="6669088" cy="9928225"/>
  <p:defaultTextStyle>
    <a:defPPr>
      <a:defRPr lang="ru-RU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тя" initials="К" lastIdx="1" clrIdx="0">
    <p:extLst>
      <p:ext uri="{19B8F6BF-5375-455C-9EA6-DF929625EA0E}">
        <p15:presenceInfo xmlns:p15="http://schemas.microsoft.com/office/powerpoint/2012/main" userId="Кат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E28"/>
    <a:srgbClr val="E60000"/>
    <a:srgbClr val="EB0000"/>
    <a:srgbClr val="EB1E00"/>
    <a:srgbClr val="E51F26"/>
    <a:srgbClr val="C81F3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8" autoAdjust="0"/>
  </p:normalViewPr>
  <p:slideViewPr>
    <p:cSldViewPr showGuides="1">
      <p:cViewPr varScale="1">
        <p:scale>
          <a:sx n="105" d="100"/>
          <a:sy n="105" d="100"/>
        </p:scale>
        <p:origin x="1326" y="78"/>
      </p:cViewPr>
      <p:guideLst>
        <p:guide orient="horz" pos="2296"/>
        <p:guide pos="2880"/>
        <p:guide orient="horz" pos="2531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71583C3-CA27-4496-BECA-C771D03A36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987283-449F-49A3-9FA6-20B92A61C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3481F-6E72-4171-A9C8-98D56C39F96E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B2E802-5847-4DA6-BAD8-A92EA4C57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830C92-6658-426B-8F97-72EB78E0A8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C4CA1-B95C-48CD-AB14-2CAA4305D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33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E9510-8D81-4F7D-A3DD-ECD88FF9FF52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A9037-5C04-413C-AFF2-1B3777C3E5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29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2F706F-AFAA-4FA6-90FD-A6042EEAC4E3}"/>
              </a:ext>
            </a:extLst>
          </p:cNvPr>
          <p:cNvSpPr/>
          <p:nvPr userDrawn="1"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58D1E9-CE0B-40E2-B7B4-0FA4354CB526}"/>
              </a:ext>
            </a:extLst>
          </p:cNvPr>
          <p:cNvSpPr/>
          <p:nvPr userDrawn="1"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49F62CD-3B5C-4018-AC46-2285EBFB89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512A90-7C52-4CB6-A385-FCF56ED6BF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11B1396-9D3B-4AEC-A3F5-32D25265EA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1784" y="3348583"/>
            <a:ext cx="9679452" cy="1915285"/>
          </a:xfrm>
        </p:spPr>
        <p:txBody>
          <a:bodyPr anchor="b">
            <a:normAutofit/>
          </a:bodyPr>
          <a:lstStyle>
            <a:lvl1pPr algn="ctr">
              <a:defRPr lang="ru-RU" sz="55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pPr marL="0" lvl="0" algn="l" defTabSz="1043056" rtl="0" eaLnBrk="1" latinLnBrk="0" hangingPunct="1">
              <a:defRPr/>
            </a:pPr>
            <a:r>
              <a:rPr lang="ru-RU" dirty="0"/>
              <a:t>ОБРАЗЕЦ ЗАГОЛОВКА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EDFA97E-57D3-4908-B503-1A4CD5FEDBA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74666" y="5386216"/>
            <a:ext cx="9768578" cy="453716"/>
          </a:xfrm>
        </p:spPr>
        <p:txBody>
          <a:bodyPr anchor="b">
            <a:normAutofit/>
          </a:bodyPr>
          <a:lstStyle>
            <a:lvl1pPr marL="87313" indent="0">
              <a:buNone/>
              <a:defRPr sz="23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052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9114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82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734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645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557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46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380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291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0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850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364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204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400"/>
            </a:lvl1pPr>
            <a:lvl2pPr marL="391146" indent="0">
              <a:buNone/>
              <a:defRPr sz="1200"/>
            </a:lvl2pPr>
            <a:lvl3pPr marL="782292" indent="0">
              <a:buNone/>
              <a:defRPr sz="1000"/>
            </a:lvl3pPr>
            <a:lvl4pPr marL="1173438" indent="0">
              <a:buNone/>
              <a:defRPr sz="900"/>
            </a:lvl4pPr>
            <a:lvl5pPr marL="1564584" indent="0">
              <a:buNone/>
              <a:defRPr sz="900"/>
            </a:lvl5pPr>
            <a:lvl6pPr marL="1955730" indent="0">
              <a:buNone/>
              <a:defRPr sz="900"/>
            </a:lvl6pPr>
            <a:lvl7pPr marL="2346876" indent="0">
              <a:buNone/>
              <a:defRPr sz="900"/>
            </a:lvl7pPr>
            <a:lvl8pPr marL="2738022" indent="0">
              <a:buNone/>
              <a:defRPr sz="900"/>
            </a:lvl8pPr>
            <a:lvl9pPr marL="3129168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410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 marL="0" indent="0">
              <a:buNone/>
              <a:defRPr sz="2700"/>
            </a:lvl1pPr>
            <a:lvl2pPr marL="391146" indent="0">
              <a:buNone/>
              <a:defRPr sz="2400"/>
            </a:lvl2pPr>
            <a:lvl3pPr marL="782292" indent="0">
              <a:buNone/>
              <a:defRPr sz="2100"/>
            </a:lvl3pPr>
            <a:lvl4pPr marL="1173438" indent="0">
              <a:buNone/>
              <a:defRPr sz="1700"/>
            </a:lvl4pPr>
            <a:lvl5pPr marL="1564584" indent="0">
              <a:buNone/>
              <a:defRPr sz="1700"/>
            </a:lvl5pPr>
            <a:lvl6pPr marL="1955730" indent="0">
              <a:buNone/>
              <a:defRPr sz="1700"/>
            </a:lvl6pPr>
            <a:lvl7pPr marL="2346876" indent="0">
              <a:buNone/>
              <a:defRPr sz="1700"/>
            </a:lvl7pPr>
            <a:lvl8pPr marL="2738022" indent="0">
              <a:buNone/>
              <a:defRPr sz="1700"/>
            </a:lvl8pPr>
            <a:lvl9pPr marL="3129168" indent="0">
              <a:buNone/>
              <a:defRPr sz="17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400"/>
            </a:lvl1pPr>
            <a:lvl2pPr marL="391146" indent="0">
              <a:buNone/>
              <a:defRPr sz="1200"/>
            </a:lvl2pPr>
            <a:lvl3pPr marL="782292" indent="0">
              <a:buNone/>
              <a:defRPr sz="1000"/>
            </a:lvl3pPr>
            <a:lvl4pPr marL="1173438" indent="0">
              <a:buNone/>
              <a:defRPr sz="900"/>
            </a:lvl4pPr>
            <a:lvl5pPr marL="1564584" indent="0">
              <a:buNone/>
              <a:defRPr sz="900"/>
            </a:lvl5pPr>
            <a:lvl6pPr marL="1955730" indent="0">
              <a:buNone/>
              <a:defRPr sz="900"/>
            </a:lvl6pPr>
            <a:lvl7pPr marL="2346876" indent="0">
              <a:buNone/>
              <a:defRPr sz="900"/>
            </a:lvl7pPr>
            <a:lvl8pPr marL="2738022" indent="0">
              <a:buNone/>
              <a:defRPr sz="900"/>
            </a:lvl8pPr>
            <a:lvl9pPr marL="3129168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176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550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31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_DEN\_ПРОЕКТЫ\_МФПА\Университет СИНЕРГИЯ\презентации\Рисунок1.jpg">
            <a:extLst>
              <a:ext uri="{FF2B5EF4-FFF2-40B4-BE49-F238E27FC236}">
                <a16:creationId xmlns:a16="http://schemas.microsoft.com/office/drawing/2014/main" id="{04EA8244-8613-47EF-ADFF-CECBFAAFD3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25898" cy="756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D85A3D9-8E6C-42BC-A646-80F2D6AECC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2507453-DF3E-4843-9C37-520D26E5A1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6766" y="2196455"/>
            <a:ext cx="9599868" cy="3807156"/>
          </a:xfrm>
        </p:spPr>
        <p:txBody>
          <a:bodyPr anchor="ctr">
            <a:normAutofit/>
          </a:bodyPr>
          <a:lstStyle>
            <a:lvl1pPr marL="0" algn="l" defTabSz="104305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5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4180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C1DD5A-7DBA-4220-B8D8-20048D0ABCE3}"/>
              </a:ext>
            </a:extLst>
          </p:cNvPr>
          <p:cNvSpPr/>
          <p:nvPr userDrawn="1"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CBA8602-5369-476D-B67C-4D459E2AD0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73" y="561291"/>
            <a:ext cx="9687193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73CB2135-A489-4E6B-8FED-92D74838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63" y="2919243"/>
            <a:ext cx="9824904" cy="3488816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A6920BC-95BA-4EE0-B6B9-ABDFC2E139F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4963" y="2124447"/>
            <a:ext cx="9824904" cy="421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3632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CBA8602-5369-476D-B67C-4D459E2AD0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73" y="561291"/>
            <a:ext cx="9687193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73CB2135-A489-4E6B-8FED-92D74838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63" y="2700511"/>
            <a:ext cx="9824904" cy="3707548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A6920BC-95BA-4EE0-B6B9-ABDFC2E139F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4963" y="2124447"/>
            <a:ext cx="9824904" cy="421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0111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92BB8558-F0D2-4EE4-AD81-BEA8F8628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73" y="561291"/>
            <a:ext cx="9687193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5C6B6E1A-7427-4160-A1D6-036AF3FE4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62" y="2141571"/>
            <a:ext cx="9824905" cy="4424697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2835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73CB2135-A489-4E6B-8FED-92D74838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12" y="3559861"/>
            <a:ext cx="3154337" cy="3006407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A6920BC-95BA-4EE0-B6B9-ABDFC2E139F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24212" y="2141571"/>
            <a:ext cx="3154337" cy="1276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4" name="Объект 2">
            <a:extLst>
              <a:ext uri="{FF2B5EF4-FFF2-40B4-BE49-F238E27FC236}">
                <a16:creationId xmlns:a16="http://schemas.microsoft.com/office/drawing/2014/main" id="{A4523AE8-D259-411C-A6A2-3CD2D16943E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741209" y="3559861"/>
            <a:ext cx="3154337" cy="3006407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2C6B67E9-E51A-4189-9E6F-B8FBB553E1F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3741209" y="2141571"/>
            <a:ext cx="3154337" cy="1276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D9E4D091-F7FD-4BCB-B863-BE189268567B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158207" y="3559861"/>
            <a:ext cx="3154337" cy="3006407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7" name="Текст 2">
            <a:extLst>
              <a:ext uri="{FF2B5EF4-FFF2-40B4-BE49-F238E27FC236}">
                <a16:creationId xmlns:a16="http://schemas.microsoft.com/office/drawing/2014/main" id="{27AE658B-019B-4257-BC1E-5402C16CD9CF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158207" y="2141571"/>
            <a:ext cx="3154337" cy="1276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92BB8558-F0D2-4EE4-AD81-BEA8F8628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74" y="561291"/>
            <a:ext cx="9779870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4525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EB9B11F2-6547-4B66-9341-F3EB5FC81BDB}"/>
              </a:ext>
            </a:extLst>
          </p:cNvPr>
          <p:cNvSpPr/>
          <p:nvPr userDrawn="1"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8" name="object 3">
            <a:extLst>
              <a:ext uri="{FF2B5EF4-FFF2-40B4-BE49-F238E27FC236}">
                <a16:creationId xmlns:a16="http://schemas.microsoft.com/office/drawing/2014/main" id="{4C967A7A-8161-4185-84CA-97E80FC9B322}"/>
              </a:ext>
            </a:extLst>
          </p:cNvPr>
          <p:cNvSpPr/>
          <p:nvPr userDrawn="1"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BDCE2DE8-E62B-4A34-8FC0-6B605B6B6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355" y="1133896"/>
            <a:ext cx="9499375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2B0BFA9E-BDB0-415B-8B27-5B6AB1518DB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62355" y="489910"/>
            <a:ext cx="9499375" cy="276999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2000" b="1" dirty="0">
                <a:solidFill>
                  <a:srgbClr val="E6000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marL="0" lvl="0" defTabSz="914400">
              <a:spcBef>
                <a:spcPct val="0"/>
              </a:spcBef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id="{DDA1D208-AC82-41CD-AC19-AA520B2C2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1" y="5058739"/>
            <a:ext cx="2304000" cy="15020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3" name="Объект 2">
            <a:extLst>
              <a:ext uri="{FF2B5EF4-FFF2-40B4-BE49-F238E27FC236}">
                <a16:creationId xmlns:a16="http://schemas.microsoft.com/office/drawing/2014/main" id="{2CB3BD24-831A-4664-875C-E9C7FB7F8C36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017334" y="5058739"/>
            <a:ext cx="2304000" cy="15020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4" name="Объект 2">
            <a:extLst>
              <a:ext uri="{FF2B5EF4-FFF2-40B4-BE49-F238E27FC236}">
                <a16:creationId xmlns:a16="http://schemas.microsoft.com/office/drawing/2014/main" id="{F8D3A8DA-DE38-47DD-9DD4-6DEB7240F64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5388977" y="5058739"/>
            <a:ext cx="2304000" cy="15020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E8C385B-C208-4106-8613-8BC5223A3F5C}"/>
              </a:ext>
            </a:extLst>
          </p:cNvPr>
          <p:cNvSpPr/>
          <p:nvPr userDrawn="1"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sp>
        <p:nvSpPr>
          <p:cNvPr id="52" name="Текст 2">
            <a:extLst>
              <a:ext uri="{FF2B5EF4-FFF2-40B4-BE49-F238E27FC236}">
                <a16:creationId xmlns:a16="http://schemas.microsoft.com/office/drawing/2014/main" id="{7CEAFFC1-C332-47C7-9CFE-8FE0B3FD0457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757731" y="2484487"/>
            <a:ext cx="2304000" cy="292598"/>
          </a:xfrm>
        </p:spPr>
        <p:txBody>
          <a:bodyPr anchor="b">
            <a:normAutofit/>
          </a:bodyPr>
          <a:lstStyle>
            <a:lvl1pPr marL="0" indent="0" algn="l">
              <a:buNone/>
              <a:defRPr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4" name="Объект 2">
            <a:extLst>
              <a:ext uri="{FF2B5EF4-FFF2-40B4-BE49-F238E27FC236}">
                <a16:creationId xmlns:a16="http://schemas.microsoft.com/office/drawing/2014/main" id="{BDB58731-0025-45AA-B7E6-AE93EE2F2764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7759260" y="2945191"/>
            <a:ext cx="2311011" cy="346286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E9331FB5-268A-4AC3-A50C-029CFF37D9C2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665571" y="2470407"/>
            <a:ext cx="2304000" cy="23762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9" name="Объект 2">
            <a:extLst>
              <a:ext uri="{FF2B5EF4-FFF2-40B4-BE49-F238E27FC236}">
                <a16:creationId xmlns:a16="http://schemas.microsoft.com/office/drawing/2014/main" id="{073B8669-4C3C-4E00-85DA-6D255EE3B4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037214" y="2470407"/>
            <a:ext cx="2304000" cy="23762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0" name="Объект 2">
            <a:extLst>
              <a:ext uri="{FF2B5EF4-FFF2-40B4-BE49-F238E27FC236}">
                <a16:creationId xmlns:a16="http://schemas.microsoft.com/office/drawing/2014/main" id="{6D28D3A1-3506-42DA-8E0C-5D900B154BFB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5408857" y="2470407"/>
            <a:ext cx="2304000" cy="23762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391146" indent="0">
              <a:buFontTx/>
              <a:buNone/>
              <a:defRPr sz="1600"/>
            </a:lvl2pPr>
            <a:lvl3pPr marL="782292" indent="0">
              <a:buFontTx/>
              <a:buNone/>
              <a:defRPr sz="1600"/>
            </a:lvl3pPr>
            <a:lvl4pPr marL="1173438" indent="0">
              <a:buFontTx/>
              <a:buNone/>
              <a:defRPr sz="1600"/>
            </a:lvl4pPr>
            <a:lvl5pPr marL="1564584" indent="0">
              <a:buFontTx/>
              <a:buNone/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143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100"/>
            </a:lvl1pPr>
            <a:lvl2pPr marL="391146" indent="0" algn="ctr">
              <a:buNone/>
              <a:defRPr sz="1700"/>
            </a:lvl2pPr>
            <a:lvl3pPr marL="782292" indent="0" algn="ctr">
              <a:buNone/>
              <a:defRPr sz="1500"/>
            </a:lvl3pPr>
            <a:lvl4pPr marL="1173438" indent="0" algn="ctr">
              <a:buNone/>
              <a:defRPr sz="1400"/>
            </a:lvl4pPr>
            <a:lvl5pPr marL="1564584" indent="0" algn="ctr">
              <a:buNone/>
              <a:defRPr sz="1400"/>
            </a:lvl5pPr>
            <a:lvl6pPr marL="1955730" indent="0" algn="ctr">
              <a:buNone/>
              <a:defRPr sz="1400"/>
            </a:lvl6pPr>
            <a:lvl7pPr marL="2346876" indent="0" algn="ctr">
              <a:buNone/>
              <a:defRPr sz="1400"/>
            </a:lvl7pPr>
            <a:lvl8pPr marL="2738022" indent="0" algn="ctr">
              <a:buNone/>
              <a:defRPr sz="1400"/>
            </a:lvl8pPr>
            <a:lvl9pPr marL="3129168" indent="0" algn="ctr">
              <a:buNone/>
              <a:defRPr sz="1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81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45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0CA2-EE7C-4F21-BC99-1B7BC45BB5BA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93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5" r:id="rId2"/>
    <p:sldLayoutId id="2147483719" r:id="rId3"/>
    <p:sldLayoutId id="2147483739" r:id="rId4"/>
    <p:sldLayoutId id="2147483736" r:id="rId5"/>
    <p:sldLayoutId id="2147483738" r:id="rId6"/>
    <p:sldLayoutId id="2147483737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782292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573" indent="-195573" algn="l" defTabSz="782292" rtl="0" eaLnBrk="1" latinLnBrk="0" hangingPunct="1">
        <a:lnSpc>
          <a:spcPct val="90000"/>
        </a:lnSpc>
        <a:spcBef>
          <a:spcPts val="856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719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77865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11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157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51303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542449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933595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324741" indent="-195573" algn="l" defTabSz="782292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146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2292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3438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4584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730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6876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8022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9168" algn="l" defTabSz="78229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sharpcooking.github.io/theory/OsnovyUML.pdf" TargetMode="External"/><Relationship Id="rId2" Type="http://schemas.openxmlformats.org/officeDocument/2006/relationships/hyperlink" Target="https://git-scm.com/book/ru/v2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skol.narod.ru/FILES/HTML.pdf" TargetMode="External"/><Relationship Id="rId5" Type="http://schemas.openxmlformats.org/officeDocument/2006/relationships/hyperlink" Target="https://webekaterinburg.ru/wp-content/uploads/2020/07/Graber-M.-Vvedenie-v-SQL.pdf" TargetMode="External"/><Relationship Id="rId4" Type="http://schemas.openxmlformats.org/officeDocument/2006/relationships/hyperlink" Target="https://pqm-online.com/assets/files/lib/books/harrington1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EBF47-2662-48D1-B238-FBEE452D2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</p:spPr>
        <p:txBody>
          <a:bodyPr>
            <a:normAutofit/>
          </a:bodyPr>
          <a:lstStyle/>
          <a:p>
            <a:r>
              <a:rPr lang="ru-RU" sz="2100" dirty="0" smtClean="0"/>
              <a:t>ОТЧЕТ </a:t>
            </a:r>
            <a:br>
              <a:rPr lang="ru-RU" sz="2100" dirty="0" smtClean="0"/>
            </a:br>
            <a:r>
              <a:rPr lang="ru-RU" sz="2100" dirty="0" smtClean="0"/>
              <a:t>о прохождении производственной  практики </a:t>
            </a:r>
            <a:br>
              <a:rPr lang="ru-RU" sz="2100" dirty="0" smtClean="0"/>
            </a:br>
            <a:r>
              <a:rPr lang="ru-RU" sz="2100" dirty="0" smtClean="0"/>
              <a:t> </a:t>
            </a:r>
            <a:br>
              <a:rPr lang="ru-RU" sz="2100" dirty="0" smtClean="0"/>
            </a:br>
            <a:r>
              <a:rPr lang="ru-RU" sz="2000" dirty="0" smtClean="0"/>
              <a:t>по профессиональному модулю ПМ.01 Осуществление интеграции программных модулей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 период с «01» декабря 2023 г. по «07» декабря 2023 г.</a:t>
            </a:r>
            <a:br>
              <a:rPr lang="ru-RU" sz="2000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Специальность 09.02.07 Информационные системы и программирование</a:t>
            </a:r>
            <a:endParaRPr lang="ru-RU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2C01-F3A7-4DE2-9DF2-AD08FA482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80" y="1620391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НЕГОСУДАРСТВЕННОЕ ОБРАЗОВАТЕЛЬНОЕ ЧАСТНОЕ УЧРЕЖДЕНИЕ ВЫСШЕГО ОБРАЗОВАНИЯ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«МОСКОВСКИЙ ФИНАНСОВО-ПРОМЫШЛЕННЫЙ УНИВЕРСИТЕТ «СИНЕРГИЯ»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Колледж «Синергия»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8EC7E33D-1387-4B56-A695-F4C72A50F4EE}"/>
              </a:ext>
            </a:extLst>
          </p:cNvPr>
          <p:cNvSpPr txBox="1">
            <a:spLocks/>
          </p:cNvSpPr>
          <p:nvPr/>
        </p:nvSpPr>
        <p:spPr bwMode="auto">
          <a:xfrm>
            <a:off x="666180" y="6271019"/>
            <a:ext cx="8712968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ru-RU" altLang="ru-RU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ФИО обучающегося</a:t>
            </a: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 </a:t>
            </a:r>
            <a:r>
              <a:rPr kumimoji="0" lang="ru-RU" altLang="ru-RU" sz="22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Ахальцев</a:t>
            </a:r>
            <a:r>
              <a:rPr kumimoji="0" lang="ru-RU" altLang="ru-RU" sz="2200" b="0" i="0" u="sng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 Кирилл Андреевич </a:t>
            </a:r>
            <a:r>
              <a:rPr lang="ru-RU" altLang="ru-RU" sz="2400" u="sng" dirty="0" smtClean="0">
                <a:solidFill>
                  <a:srgbClr val="FF0000"/>
                </a:solidFill>
                <a:latin typeface="Calibri"/>
              </a:rPr>
              <a:t> </a:t>
            </a:r>
            <a:endParaRPr lang="ru-RU" altLang="ru-RU" sz="2400" u="sng" dirty="0">
              <a:solidFill>
                <a:srgbClr val="FF0000"/>
              </a:solidFill>
              <a:latin typeface="Calibri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ru-RU" altLang="ru-RU" sz="2400" dirty="0">
                <a:solidFill>
                  <a:srgbClr val="FF0000"/>
                </a:solidFill>
                <a:latin typeface="Calibri"/>
              </a:rPr>
              <a:t>Группа</a:t>
            </a:r>
            <a:r>
              <a:rPr lang="ru-RU" altLang="ru-RU" sz="2400">
                <a:solidFill>
                  <a:srgbClr val="FF0000"/>
                </a:solidFill>
                <a:latin typeface="Calibri"/>
              </a:rPr>
              <a:t>: </a:t>
            </a:r>
            <a:r>
              <a:rPr lang="ru-RU" altLang="ru-RU" sz="2400" u="sng" smtClean="0">
                <a:solidFill>
                  <a:srgbClr val="FF0000"/>
                </a:solidFill>
                <a:latin typeface="Calibri"/>
              </a:rPr>
              <a:t>ДКИП-312</a:t>
            </a:r>
            <a:endParaRPr lang="ru-RU" altLang="ru-RU" sz="2400" dirty="0">
              <a:solidFill>
                <a:srgbClr val="FF0000"/>
              </a:solidFill>
              <a:latin typeface="Calibri"/>
            </a:endParaRPr>
          </a:p>
          <a:p>
            <a:pPr lvl="0" algn="l" defTabSz="914400"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ФИО Руководителя: </a:t>
            </a:r>
            <a:r>
              <a:rPr lang="ru-RU" altLang="ru-RU" sz="22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ru-RU" altLang="ru-RU" sz="2200" u="sng" dirty="0" err="1">
                <a:solidFill>
                  <a:srgbClr val="FF0000"/>
                </a:solidFill>
                <a:latin typeface="Arial" charset="0"/>
              </a:rPr>
              <a:t>Пышнограева</a:t>
            </a:r>
            <a:r>
              <a:rPr lang="ru-RU" altLang="ru-RU" sz="2200" u="sng" dirty="0">
                <a:solidFill>
                  <a:srgbClr val="FF0000"/>
                </a:solidFill>
                <a:latin typeface="Arial" charset="0"/>
              </a:rPr>
              <a:t> Анастасия </a:t>
            </a:r>
            <a:r>
              <a:rPr lang="ru-RU" altLang="ru-RU" sz="2200" u="sng" dirty="0" smtClean="0">
                <a:solidFill>
                  <a:srgbClr val="FF0000"/>
                </a:solidFill>
                <a:latin typeface="Arial" charset="0"/>
              </a:rPr>
              <a:t>Анатольевна</a:t>
            </a:r>
            <a:r>
              <a:rPr lang="en-US" altLang="ru-RU" sz="2000" u="sng" dirty="0" smtClean="0">
                <a:solidFill>
                  <a:srgbClr val="FF0000"/>
                </a:solidFill>
              </a:rPr>
              <a:t> </a:t>
            </a:r>
            <a:endParaRPr lang="ru-RU" altLang="ru-RU" sz="2000" u="sng" dirty="0">
              <a:solidFill>
                <a:srgbClr val="FF0000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ru-RU" altLang="ru-RU" sz="22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ru-RU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ru-RU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ru-RU" altLang="ru-RU" sz="8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806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C5A7F-76CB-4A03-A575-6A445E1D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00" y="302139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F747E617-D31D-4D36-9676-5263B1B6231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4607" y="1101477"/>
            <a:ext cx="10315873" cy="42149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ru-RU" b="0" dirty="0">
                <a:solidFill>
                  <a:srgbClr val="E60000"/>
                </a:solidFill>
              </a:rPr>
              <a:t>Производственная структура и организационная схема управления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ru-RU" b="0" dirty="0">
                <a:solidFill>
                  <a:srgbClr val="E60000"/>
                </a:solidFill>
              </a:rPr>
              <a:t>предприятием и его подразделениями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1" y="1764408"/>
            <a:ext cx="1007899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b="1" dirty="0"/>
              <a:t> Отдел Продаж:</a:t>
            </a:r>
          </a:p>
          <a:p>
            <a:endParaRPr lang="ru-RU" sz="900" b="1" dirty="0"/>
          </a:p>
          <a:p>
            <a:r>
              <a:rPr lang="ru-RU" sz="900" b="1" dirty="0"/>
              <a:t>Отвечает за ведение переговоров с клиентами и заключение сделок.</a:t>
            </a:r>
          </a:p>
          <a:p>
            <a:r>
              <a:rPr lang="ru-RU" sz="900" b="1" dirty="0"/>
              <a:t>Занимается обработкой заказов от клиентов и контролирует их выполнение.</a:t>
            </a:r>
          </a:p>
          <a:p>
            <a:r>
              <a:rPr lang="ru-RU" sz="900" b="1" dirty="0"/>
              <a:t>Отдел Логистики:</a:t>
            </a:r>
          </a:p>
          <a:p>
            <a:endParaRPr lang="ru-RU" sz="900" b="1" dirty="0"/>
          </a:p>
          <a:p>
            <a:r>
              <a:rPr lang="ru-RU" sz="900" b="1" dirty="0"/>
              <a:t>Организует процесс поставок и доставки товаров.</a:t>
            </a:r>
          </a:p>
          <a:p>
            <a:r>
              <a:rPr lang="ru-RU" sz="900" b="1" dirty="0"/>
              <a:t>Занимается поиском поставщиков и оформлением договоров.</a:t>
            </a:r>
          </a:p>
          <a:p>
            <a:r>
              <a:rPr lang="ru-RU" sz="900" b="1" dirty="0"/>
              <a:t>Отдел ИТ:</a:t>
            </a:r>
          </a:p>
          <a:p>
            <a:endParaRPr lang="ru-RU" sz="900" b="1" dirty="0"/>
          </a:p>
          <a:p>
            <a:r>
              <a:rPr lang="ru-RU" sz="900" b="1" dirty="0"/>
              <a:t>Отвечает за поддержку и обслуживание информационных систем предприятия.</a:t>
            </a:r>
          </a:p>
          <a:p>
            <a:r>
              <a:rPr lang="ru-RU" sz="900" b="1" dirty="0"/>
              <a:t>Занимается настройкой и обновлением программного обеспечения.</a:t>
            </a:r>
          </a:p>
          <a:p>
            <a:r>
              <a:rPr lang="ru-RU" sz="900" b="1" dirty="0"/>
              <a:t>Отдел Кадров:</a:t>
            </a:r>
          </a:p>
          <a:p>
            <a:endParaRPr lang="ru-RU" sz="900" b="1" dirty="0"/>
          </a:p>
          <a:p>
            <a:r>
              <a:rPr lang="ru-RU" sz="900" b="1" dirty="0"/>
              <a:t>Осуществляет управление персоналом, занимается подбором, обучением и развитием сотрудников.</a:t>
            </a:r>
          </a:p>
          <a:p>
            <a:r>
              <a:rPr lang="ru-RU" sz="900" b="1" dirty="0"/>
              <a:t>Отвечает за поиск и отбор кандидатов на вакантные позиции.</a:t>
            </a:r>
          </a:p>
          <a:p>
            <a:r>
              <a:rPr lang="ru-RU" sz="900" b="1" dirty="0"/>
              <a:t>Отдел Бухгалтерского Учета:</a:t>
            </a:r>
          </a:p>
          <a:p>
            <a:endParaRPr lang="ru-RU" sz="900" b="1" dirty="0"/>
          </a:p>
          <a:p>
            <a:r>
              <a:rPr lang="ru-RU" sz="900" b="1" dirty="0"/>
              <a:t>Отвечает за ведение бухгалтерского учета и финансовую отчетность предприятия.</a:t>
            </a:r>
          </a:p>
          <a:p>
            <a:r>
              <a:rPr lang="ru-RU" sz="900" b="1" dirty="0"/>
              <a:t>Обеспечивает финансовую соответствие и отчетность.</a:t>
            </a:r>
          </a:p>
          <a:p>
            <a:r>
              <a:rPr lang="ru-RU" sz="900" b="1" dirty="0"/>
              <a:t>Отдел Управления Рисками:</a:t>
            </a:r>
          </a:p>
          <a:p>
            <a:endParaRPr lang="ru-RU" sz="900" b="1" dirty="0"/>
          </a:p>
          <a:p>
            <a:r>
              <a:rPr lang="ru-RU" sz="900" b="1" dirty="0"/>
              <a:t>Обеспечивает управление рисками и оценку угроз.</a:t>
            </a:r>
          </a:p>
          <a:p>
            <a:r>
              <a:rPr lang="ru-RU" sz="900" b="1" dirty="0"/>
              <a:t>Осуществляет аудит и контроль внутренних процессов</a:t>
            </a:r>
            <a:r>
              <a:rPr lang="ru-RU" sz="900" b="1" dirty="0" smtClean="0"/>
              <a:t>.</a:t>
            </a:r>
          </a:p>
          <a:p>
            <a:endParaRPr lang="ru-RU" sz="900" dirty="0"/>
          </a:p>
          <a:p>
            <a:r>
              <a:rPr lang="ru-RU" sz="900" dirty="0"/>
              <a:t>Отдел Складского Учета:</a:t>
            </a:r>
          </a:p>
          <a:p>
            <a:endParaRPr lang="ru-RU" sz="900" dirty="0"/>
          </a:p>
          <a:p>
            <a:r>
              <a:rPr lang="ru-RU" sz="900" dirty="0"/>
              <a:t>Отвечает за реализацию и поддержку автоматизации складского учета.</a:t>
            </a:r>
          </a:p>
          <a:p>
            <a:r>
              <a:rPr lang="ru-RU" sz="900" dirty="0"/>
              <a:t>Обеспечивает отслеживание запасов и поставки товаров.</a:t>
            </a:r>
          </a:p>
          <a:p>
            <a:r>
              <a:rPr lang="ru-RU" sz="900" dirty="0"/>
              <a:t>Занимается контролем состояния складских запасов и их регуляцией.</a:t>
            </a:r>
          </a:p>
          <a:p>
            <a:endParaRPr lang="ru-RU" sz="1000" dirty="0"/>
          </a:p>
          <a:p>
            <a:endParaRPr lang="ru-RU" sz="1000" dirty="0"/>
          </a:p>
          <a:p>
            <a:endParaRPr lang="ru-RU" sz="1000" dirty="0"/>
          </a:p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34594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C5A7F-76CB-4A03-A575-6A445E1D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93" y="415045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47E617-D31D-4D36-9676-5263B1B6231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40437" y="767344"/>
            <a:ext cx="9824904" cy="597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b="0" dirty="0">
                <a:solidFill>
                  <a:srgbClr val="E60000"/>
                </a:solidFill>
              </a:rPr>
              <a:t>Структура программного и аппаратного обеспечения (as-</a:t>
            </a:r>
            <a:r>
              <a:rPr lang="ru-RU" b="0" dirty="0" err="1">
                <a:solidFill>
                  <a:srgbClr val="E60000"/>
                </a:solidFill>
              </a:rPr>
              <a:t>is</a:t>
            </a:r>
            <a:r>
              <a:rPr lang="ru-RU" b="0" dirty="0">
                <a:solidFill>
                  <a:srgbClr val="E6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E7270-AF5C-44A0-B0B3-1D3D6980C3A3}"/>
              </a:ext>
            </a:extLst>
          </p:cNvPr>
          <p:cNvSpPr txBox="1"/>
          <p:nvPr/>
        </p:nvSpPr>
        <p:spPr>
          <a:xfrm>
            <a:off x="1113152" y="6732959"/>
            <a:ext cx="77768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8163" algn="ctr">
              <a:spcAft>
                <a:spcPts val="1200"/>
              </a:spcAft>
              <a:defRPr/>
            </a:pPr>
            <a:r>
              <a:rPr lang="ru-RU" i="1" dirty="0"/>
              <a:t>Рисунок </a:t>
            </a:r>
            <a:r>
              <a:rPr lang="ru-RU" i="1" dirty="0" smtClean="0"/>
              <a:t>3. </a:t>
            </a:r>
            <a:r>
              <a:rPr lang="ru-RU" i="1" dirty="0"/>
              <a:t>Схема аппаратного обеспечения (</a:t>
            </a:r>
            <a:r>
              <a:rPr lang="en-US" i="1" dirty="0"/>
              <a:t>as-is</a:t>
            </a:r>
            <a:r>
              <a:rPr lang="ru-RU" i="1" dirty="0"/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E9D6EE2-A117-4657-B57F-7EFC8A76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292" y="3348583"/>
            <a:ext cx="10693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18" y="2396934"/>
            <a:ext cx="7308198" cy="388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8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C5A7F-76CB-4A03-A575-6A445E1D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40" y="396255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47E617-D31D-4D36-9676-5263B1B6231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39254" y="786613"/>
            <a:ext cx="9824904" cy="6038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b="0" dirty="0">
                <a:solidFill>
                  <a:srgbClr val="E60000"/>
                </a:solidFill>
              </a:rPr>
              <a:t>Структура программного и аппаратного обеспечения (as-</a:t>
            </a:r>
            <a:r>
              <a:rPr lang="ru-RU" b="0" dirty="0" err="1">
                <a:solidFill>
                  <a:srgbClr val="E60000"/>
                </a:solidFill>
              </a:rPr>
              <a:t>is</a:t>
            </a:r>
            <a:r>
              <a:rPr lang="ru-RU" b="0" dirty="0">
                <a:solidFill>
                  <a:srgbClr val="E6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E7270-AF5C-44A0-B0B3-1D3D6980C3A3}"/>
              </a:ext>
            </a:extLst>
          </p:cNvPr>
          <p:cNvSpPr txBox="1"/>
          <p:nvPr/>
        </p:nvSpPr>
        <p:spPr>
          <a:xfrm>
            <a:off x="1314252" y="6660951"/>
            <a:ext cx="705678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8163" algn="ctr">
              <a:spcAft>
                <a:spcPts val="1200"/>
              </a:spcAft>
              <a:defRPr/>
            </a:pPr>
            <a:r>
              <a:rPr lang="ru-RU" i="1" dirty="0"/>
              <a:t>Рисунок </a:t>
            </a:r>
            <a:r>
              <a:rPr lang="ru-RU" i="1" dirty="0" smtClean="0"/>
              <a:t>4. </a:t>
            </a:r>
            <a:r>
              <a:rPr lang="ru-RU" i="1" dirty="0"/>
              <a:t>Схема программной архитектуры(</a:t>
            </a:r>
            <a:r>
              <a:rPr lang="en-US" i="1" dirty="0"/>
              <a:t>as-is</a:t>
            </a:r>
            <a:r>
              <a:rPr lang="ru-RU" i="1" dirty="0"/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E9D6EE2-A117-4657-B57F-7EFC8A76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292" y="3348583"/>
            <a:ext cx="10693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76" y="2196455"/>
            <a:ext cx="7554860" cy="438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8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C5A7F-76CB-4A03-A575-6A445E1D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41" y="312731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47E617-D31D-4D36-9676-5263B1B6231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34132" y="1044327"/>
            <a:ext cx="10302311" cy="4214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b="0" dirty="0">
                <a:solidFill>
                  <a:srgbClr val="E60000"/>
                </a:solidFill>
              </a:rPr>
              <a:t>Перечень автоматизированных и неавтоматизированных бизнес-процессов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b="0" dirty="0">
                <a:solidFill>
                  <a:srgbClr val="E60000"/>
                </a:solidFill>
              </a:rPr>
              <a:t>Выводы о возможности автоматизации одного из неавтоматизированных бизнес-процессов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E9D6EE2-A117-4657-B57F-7EFC8A76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292" y="3348583"/>
            <a:ext cx="10693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2168" y="1764407"/>
            <a:ext cx="1066623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Основные автоматизированные бизнес-процессы организации:</a:t>
            </a:r>
          </a:p>
          <a:p>
            <a:r>
              <a:rPr lang="ru-RU" sz="2000" dirty="0"/>
              <a:t>Управление складскими запасами и логистикой </a:t>
            </a:r>
            <a:endParaRPr lang="ru-RU" sz="2000" dirty="0" smtClean="0"/>
          </a:p>
          <a:p>
            <a:r>
              <a:rPr lang="ru-RU" sz="2000" dirty="0"/>
              <a:t>Управление поставками и </a:t>
            </a:r>
            <a:r>
              <a:rPr lang="ru-RU" sz="2000" dirty="0" smtClean="0"/>
              <a:t>закупками</a:t>
            </a:r>
            <a:endParaRPr lang="ru-RU" sz="1400" dirty="0"/>
          </a:p>
          <a:p>
            <a:r>
              <a:rPr lang="ru-RU" sz="1400" b="1" dirty="0"/>
              <a:t>Основные неавтоматизированные бизнес-процессы организации:</a:t>
            </a:r>
          </a:p>
          <a:p>
            <a:r>
              <a:rPr lang="ru-RU" sz="1400" dirty="0" smtClean="0"/>
              <a:t> складской учёт.</a:t>
            </a:r>
            <a:endParaRPr lang="en-US" sz="1400" dirty="0"/>
          </a:p>
          <a:p>
            <a:r>
              <a:rPr lang="ru-RU" sz="1400" b="1" dirty="0" smtClean="0"/>
              <a:t>Выбранный </a:t>
            </a:r>
            <a:r>
              <a:rPr lang="ru-RU" sz="1400" b="1" dirty="0"/>
              <a:t>неавтоматизированный бизнес-процесс: </a:t>
            </a:r>
          </a:p>
          <a:p>
            <a:r>
              <a:rPr lang="ru-RU" sz="1400" dirty="0"/>
              <a:t>складской учёт.</a:t>
            </a:r>
            <a:endParaRPr lang="en-US" sz="1400" dirty="0"/>
          </a:p>
          <a:p>
            <a:r>
              <a:rPr lang="ru-RU" sz="1400" b="1" dirty="0" smtClean="0"/>
              <a:t>Аргументация </a:t>
            </a:r>
            <a:r>
              <a:rPr lang="ru-RU" sz="1400" b="1" dirty="0"/>
              <a:t>выбора:</a:t>
            </a:r>
          </a:p>
          <a:p>
            <a:r>
              <a:rPr lang="ru-RU" sz="1400" dirty="0"/>
              <a:t> </a:t>
            </a:r>
            <a:r>
              <a:rPr lang="ru-RU" sz="1600" dirty="0"/>
              <a:t>Необходимость точного контроля за складскими запасами.</a:t>
            </a:r>
          </a:p>
          <a:p>
            <a:r>
              <a:rPr lang="ru-RU" sz="1600" dirty="0"/>
              <a:t>Непрерывное изменение состава товаров на складе, требующее регулярного обновления информации.</a:t>
            </a:r>
          </a:p>
          <a:p>
            <a:r>
              <a:rPr lang="ru-RU" sz="1600" dirty="0"/>
              <a:t>Специфика складских операций, которые могут быть сложны для автоматизации из-за различных условий хранения, типов товаров и т. д.</a:t>
            </a:r>
          </a:p>
          <a:p>
            <a:r>
              <a:rPr lang="ru-RU" sz="1400" b="1" dirty="0" err="1" smtClean="0"/>
              <a:t>Подпроцессы</a:t>
            </a:r>
            <a:r>
              <a:rPr lang="ru-RU" sz="1400" b="1" dirty="0" smtClean="0"/>
              <a:t> </a:t>
            </a:r>
            <a:r>
              <a:rPr lang="ru-RU" sz="1400" b="1" dirty="0"/>
              <a:t>выбранного бизнес-процесса </a:t>
            </a:r>
            <a:r>
              <a:rPr lang="ru-RU" sz="1400" b="1" dirty="0" smtClean="0">
                <a:solidFill>
                  <a:srgbClr val="FF0000"/>
                </a:solidFill>
              </a:rPr>
              <a:t> :</a:t>
            </a:r>
            <a:endParaRPr lang="ru-RU" sz="1400" b="1" dirty="0">
              <a:solidFill>
                <a:srgbClr val="FF0000"/>
              </a:solidFill>
            </a:endParaRPr>
          </a:p>
          <a:p>
            <a:r>
              <a:rPr lang="ru-RU" sz="1600" dirty="0"/>
              <a:t>Приемка и регистрация поступающих товаров.</a:t>
            </a:r>
          </a:p>
          <a:p>
            <a:r>
              <a:rPr lang="ru-RU" sz="1600" dirty="0"/>
              <a:t>Классификация и размещение товаров на складе.</a:t>
            </a:r>
          </a:p>
          <a:p>
            <a:r>
              <a:rPr lang="ru-RU" sz="1600" dirty="0"/>
              <a:t>Инвентаризация и подсчет запасов.</a:t>
            </a:r>
          </a:p>
          <a:p>
            <a:r>
              <a:rPr lang="ru-RU" sz="1600" dirty="0"/>
              <a:t>Контроль за движением товаров на складе </a:t>
            </a:r>
          </a:p>
          <a:p>
            <a:r>
              <a:rPr lang="ru-RU" sz="1600" dirty="0"/>
              <a:t>Дальнейшая работа на проектном этапе с неавтоматизированным процессом складского учета будет направлена на повышение эффективности и точности учета, а также на улучшение контроля над складскими операциями.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4330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C5A7F-76CB-4A03-A575-6A445E1D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76" y="320231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47E617-D31D-4D36-9676-5263B1B6231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57251" y="612279"/>
            <a:ext cx="9824904" cy="83256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0" dirty="0">
                <a:solidFill>
                  <a:srgbClr val="E60000"/>
                </a:solidFill>
              </a:rPr>
              <a:t>Функциональная диаграмма бизнес-процесса, выбранного для автоматизации и интеграции модуля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E9D6EE2-A117-4657-B57F-7EFC8A76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292" y="3348583"/>
            <a:ext cx="10693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C6C55-C765-4D9F-BFE6-0BC5803CD4D2}"/>
              </a:ext>
            </a:extLst>
          </p:cNvPr>
          <p:cNvSpPr txBox="1"/>
          <p:nvPr/>
        </p:nvSpPr>
        <p:spPr>
          <a:xfrm>
            <a:off x="17264" y="6660951"/>
            <a:ext cx="945115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8163" algn="ctr">
              <a:spcAft>
                <a:spcPts val="1200"/>
              </a:spcAft>
              <a:defRPr/>
            </a:pPr>
            <a:r>
              <a:rPr lang="ru-RU" i="1" dirty="0"/>
              <a:t>Рисунок </a:t>
            </a:r>
            <a:r>
              <a:rPr lang="ru-RU" i="1" dirty="0" smtClean="0"/>
              <a:t>5. </a:t>
            </a:r>
            <a:r>
              <a:rPr lang="ru-RU" i="1" dirty="0"/>
              <a:t>Декомпозиция процесса</a:t>
            </a:r>
            <a:r>
              <a:rPr lang="en-US" i="1" dirty="0"/>
              <a:t> </a:t>
            </a:r>
            <a:r>
              <a:rPr lang="ru-RU" i="1" dirty="0"/>
              <a:t>выбранного для автоматизации (</a:t>
            </a:r>
            <a:r>
              <a:rPr lang="en-US" i="1" dirty="0"/>
              <a:t>as-is</a:t>
            </a:r>
            <a:r>
              <a:rPr lang="ru-RU" i="1" dirty="0"/>
              <a:t>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8" y="1880197"/>
            <a:ext cx="10009112" cy="456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9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69289-9DDC-4694-ACEC-809A4F61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56" y="180231"/>
            <a:ext cx="10160727" cy="1481944"/>
          </a:xfrm>
        </p:spPr>
        <p:txBody>
          <a:bodyPr/>
          <a:lstStyle/>
          <a:p>
            <a:r>
              <a:rPr lang="ru-RU" sz="3600" dirty="0"/>
              <a:t>Проектный этап</a:t>
            </a:r>
            <a:r>
              <a:rPr lang="en-US" sz="3600" dirty="0"/>
              <a:t>.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000" dirty="0"/>
              <a:t>Экспериментально-практическая работа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044E46-EA8F-4950-B25A-DD6EB06F405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11582" y="1006356"/>
            <a:ext cx="10729192" cy="442647"/>
          </a:xfrm>
        </p:spPr>
        <p:txBody>
          <a:bodyPr>
            <a:normAutofit/>
          </a:bodyPr>
          <a:lstStyle/>
          <a:p>
            <a:r>
              <a:rPr lang="ru-RU" sz="1900" b="0" dirty="0">
                <a:solidFill>
                  <a:srgbClr val="E60000"/>
                </a:solidFill>
              </a:rPr>
              <a:t>Освоение вида деятельности ВД 2. Осуществление интеграции программных модулей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A7C0F5-36D1-496C-4F4E-308AADC8A9EC}"/>
              </a:ext>
            </a:extLst>
          </p:cNvPr>
          <p:cNvSpPr txBox="1"/>
          <p:nvPr/>
        </p:nvSpPr>
        <p:spPr>
          <a:xfrm>
            <a:off x="0" y="2052439"/>
            <a:ext cx="10610883" cy="3529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82292">
              <a:lnSpc>
                <a:spcPct val="90000"/>
              </a:lnSpc>
              <a:spcBef>
                <a:spcPts val="856"/>
              </a:spcBef>
            </a:pPr>
            <a:r>
              <a:rPr lang="ru-RU" sz="1050" dirty="0"/>
              <a:t>Формулировка задач разрабатываемой ИС:</a:t>
            </a:r>
          </a:p>
          <a:p>
            <a:pPr marL="457200" indent="-457200" defTabSz="782292">
              <a:lnSpc>
                <a:spcPct val="90000"/>
              </a:lnSpc>
              <a:spcBef>
                <a:spcPts val="856"/>
              </a:spcBef>
              <a:buFont typeface="+mj-lt"/>
              <a:buAutoNum type="arabicPeriod"/>
            </a:pPr>
            <a:r>
              <a:rPr lang="ru-RU" sz="1400" dirty="0"/>
              <a:t>Автоматизация учета товаров: Разработать систему, которая позволит автоматически отслеживать поступление и отгрузку товаров на склад, обеспечивая точный и актуальный складской учет</a:t>
            </a:r>
            <a:r>
              <a:rPr lang="ru-RU" sz="1400" dirty="0" smtClean="0"/>
              <a:t>.</a:t>
            </a:r>
            <a:endParaRPr lang="ru-RU" sz="1400" dirty="0"/>
          </a:p>
          <a:p>
            <a:pPr marL="457200" indent="-457200" defTabSz="782292">
              <a:lnSpc>
                <a:spcPct val="90000"/>
              </a:lnSpc>
              <a:spcBef>
                <a:spcPts val="856"/>
              </a:spcBef>
              <a:buFont typeface="+mj-lt"/>
              <a:buAutoNum type="arabicPeriod"/>
            </a:pPr>
            <a:r>
              <a:rPr lang="ru-RU" sz="1400" dirty="0"/>
              <a:t>Оптимизация процесса приемки и размещения товаров: Создать функционал для упрощения процесса приемки поставок от поставщиков, включая возможность быстрого сканирования и проверки товаров на качество, определения оптимального места размещения на складе и автоматической записи информации о поступлении в систему учета</a:t>
            </a:r>
            <a:r>
              <a:rPr lang="ru-RU" sz="1400" dirty="0" smtClean="0"/>
              <a:t>.</a:t>
            </a:r>
            <a:endParaRPr lang="ru-RU" sz="1400" dirty="0"/>
          </a:p>
          <a:p>
            <a:pPr marL="457200" indent="-457200" defTabSz="782292">
              <a:lnSpc>
                <a:spcPct val="90000"/>
              </a:lnSpc>
              <a:spcBef>
                <a:spcPts val="856"/>
              </a:spcBef>
              <a:buFont typeface="+mj-lt"/>
              <a:buAutoNum type="arabicPeriod"/>
            </a:pPr>
            <a:r>
              <a:rPr lang="ru-RU" sz="1400" dirty="0"/>
              <a:t>Управление инвентаризацией и маркировкой товаров: Реализовать функционал для проведения инвентаризации складских запасов, включая сканирование штрих-кодов или RFID меток, присвоение уникальных идентификаторов товарам, маркировку и регистрацию информации о товарах в базе данных</a:t>
            </a:r>
            <a:r>
              <a:rPr lang="ru-RU" sz="1400" dirty="0" smtClean="0"/>
              <a:t>.</a:t>
            </a:r>
            <a:endParaRPr lang="ru-RU" sz="1400" dirty="0"/>
          </a:p>
          <a:p>
            <a:pPr marL="457200" indent="-457200" defTabSz="782292">
              <a:lnSpc>
                <a:spcPct val="90000"/>
              </a:lnSpc>
              <a:spcBef>
                <a:spcPts val="856"/>
              </a:spcBef>
              <a:buFont typeface="+mj-lt"/>
              <a:buAutoNum type="arabicPeriod"/>
            </a:pPr>
            <a:r>
              <a:rPr lang="ru-RU" sz="1400" dirty="0"/>
              <a:t>Оптимизация внутренних перемещений товаров: Разработать возможность формирования заявок на перемещение товаров между складскими зонами, подготовки товаров к перемещению, автоматической транспортировки и обновления данных о местонахождении товаров в системе учета</a:t>
            </a:r>
            <a:r>
              <a:rPr lang="ru-RU" sz="1400" dirty="0" smtClean="0"/>
              <a:t>.</a:t>
            </a:r>
            <a:endParaRPr lang="ru-RU" sz="1400" dirty="0"/>
          </a:p>
          <a:p>
            <a:pPr marL="457200" indent="-457200" defTabSz="782292">
              <a:lnSpc>
                <a:spcPct val="90000"/>
              </a:lnSpc>
              <a:spcBef>
                <a:spcPts val="856"/>
              </a:spcBef>
              <a:buFont typeface="+mj-lt"/>
              <a:buAutoNum type="arabicPeriod"/>
            </a:pPr>
            <a:r>
              <a:rPr lang="ru-RU" sz="1400" dirty="0"/>
              <a:t>Управление отгрузками и подготовка к отгрузке: Создать функционал для подготовки товаров к отгрузке, сборки заказов, формирования отгрузочной документации и передачи товаров транспортным компаниям или клиентам, а также для обновления данных о доступном запасе в системе учета.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200857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69289-9DDC-4694-ACEC-809A4F61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65" y="252171"/>
            <a:ext cx="10160727" cy="1481944"/>
          </a:xfrm>
        </p:spPr>
        <p:txBody>
          <a:bodyPr/>
          <a:lstStyle/>
          <a:p>
            <a:r>
              <a:rPr lang="ru-RU" sz="3600" dirty="0"/>
              <a:t>Проектный этап</a:t>
            </a:r>
            <a:r>
              <a:rPr lang="en-US" sz="3600" dirty="0"/>
              <a:t>.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000" dirty="0"/>
              <a:t>Экспериментально-практическая работа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044E46-EA8F-4950-B25A-DD6EB06F405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34132" y="544129"/>
            <a:ext cx="10887044" cy="976991"/>
          </a:xfrm>
        </p:spPr>
        <p:txBody>
          <a:bodyPr>
            <a:normAutofit/>
          </a:bodyPr>
          <a:lstStyle/>
          <a:p>
            <a:r>
              <a:rPr lang="ru-RU" sz="1900" b="0" dirty="0">
                <a:solidFill>
                  <a:srgbClr val="E60000"/>
                </a:solidFill>
              </a:rPr>
              <a:t>Освоение вида деятельности ВД 2. Осуществление интеграции программных </a:t>
            </a:r>
            <a:r>
              <a:rPr lang="ru-RU" sz="1900" b="0" dirty="0" smtClean="0">
                <a:solidFill>
                  <a:srgbClr val="E60000"/>
                </a:solidFill>
              </a:rPr>
              <a:t>модулей</a:t>
            </a:r>
            <a:endParaRPr lang="ru-RU" sz="1900" b="0" dirty="0">
              <a:solidFill>
                <a:srgbClr val="E6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2BA827-5F00-43FA-0B8E-3A1818A77188}"/>
              </a:ext>
            </a:extLst>
          </p:cNvPr>
          <p:cNvSpPr txBox="1"/>
          <p:nvPr/>
        </p:nvSpPr>
        <p:spPr>
          <a:xfrm>
            <a:off x="427902" y="1908299"/>
            <a:ext cx="981534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4988" algn="just"/>
            <a:r>
              <a:rPr lang="ru-RU" sz="1600" dirty="0" smtClean="0"/>
              <a:t>описать бизнес-процесс </a:t>
            </a:r>
            <a:r>
              <a:rPr lang="ru-RU" sz="1600" dirty="0"/>
              <a:t>«</a:t>
            </a:r>
            <a:r>
              <a:rPr lang="ru-RU" sz="1600" dirty="0" smtClean="0"/>
              <a:t>складской учет» можно следующим образом:</a:t>
            </a:r>
          </a:p>
          <a:p>
            <a:pPr indent="534988" algn="just"/>
            <a:r>
              <a:rPr lang="ru-RU" dirty="0"/>
              <a:t>Бизнес-процесс складского учета описывает последовательность действий, необходимых для эффективного управления запасами товаров на складе.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2855665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69289-9DDC-4694-ACEC-809A4F61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73" y="262468"/>
            <a:ext cx="10160727" cy="1481944"/>
          </a:xfrm>
        </p:spPr>
        <p:txBody>
          <a:bodyPr/>
          <a:lstStyle/>
          <a:p>
            <a:r>
              <a:rPr lang="ru-RU" sz="3600" dirty="0"/>
              <a:t>Проектный этап</a:t>
            </a:r>
            <a:r>
              <a:rPr lang="en-US" sz="3600" dirty="0"/>
              <a:t>.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000" dirty="0"/>
              <a:t>Экспериментально-практическая работа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044E46-EA8F-4950-B25A-DD6EB06F405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926502"/>
            <a:ext cx="10887044" cy="621882"/>
          </a:xfrm>
        </p:spPr>
        <p:txBody>
          <a:bodyPr>
            <a:normAutofit/>
          </a:bodyPr>
          <a:lstStyle/>
          <a:p>
            <a:r>
              <a:rPr lang="ru-RU" sz="1900" b="0" dirty="0">
                <a:solidFill>
                  <a:srgbClr val="E60000"/>
                </a:solidFill>
              </a:rPr>
              <a:t>Освоение вида деятельности ВД 2. Осуществление интеграции программных </a:t>
            </a:r>
            <a:r>
              <a:rPr lang="ru-RU" sz="1900" b="0" dirty="0" smtClean="0">
                <a:solidFill>
                  <a:srgbClr val="E60000"/>
                </a:solidFill>
              </a:rPr>
              <a:t>модулей</a:t>
            </a:r>
            <a:endParaRPr lang="ru-RU" sz="1900" b="0" dirty="0">
              <a:solidFill>
                <a:srgbClr val="E6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0116" y="4710487"/>
            <a:ext cx="97825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4988" algn="just"/>
            <a:r>
              <a:rPr lang="ru-RU" sz="1600" dirty="0" smtClean="0"/>
              <a:t>2.3. детальное описание процесса </a:t>
            </a:r>
            <a:endParaRPr lang="ru-RU" sz="1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56877"/>
              </p:ext>
            </p:extLst>
          </p:nvPr>
        </p:nvGraphicFramePr>
        <p:xfrm>
          <a:off x="162124" y="2168320"/>
          <a:ext cx="4152254" cy="2499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2945">
                  <a:extLst>
                    <a:ext uri="{9D8B030D-6E8A-4147-A177-3AD203B41FA5}">
                      <a16:colId xmlns:a16="http://schemas.microsoft.com/office/drawing/2014/main" val="2418373649"/>
                    </a:ext>
                  </a:extLst>
                </a:gridCol>
                <a:gridCol w="3459309">
                  <a:extLst>
                    <a:ext uri="{9D8B030D-6E8A-4147-A177-3AD203B41FA5}">
                      <a16:colId xmlns:a16="http://schemas.microsoft.com/office/drawing/2014/main" val="36622747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Владелец процесса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00" kern="1200" dirty="0" smtClean="0">
                          <a:effectLst/>
                        </a:rPr>
                        <a:t>Менеджер склада 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60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Предшествующие</a:t>
                      </a:r>
                      <a:r>
                        <a:rPr lang="ru-RU" sz="1000" baseline="0" dirty="0" smtClean="0"/>
                        <a:t> процессы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kern="1200" dirty="0" smtClean="0">
                          <a:effectLst/>
                        </a:rPr>
                        <a:t>Поступление товаров на склад</a:t>
                      </a:r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462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Последующие</a:t>
                      </a:r>
                      <a:r>
                        <a:rPr lang="ru-RU" sz="1000" baseline="0" dirty="0" smtClean="0"/>
                        <a:t> процессы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kern="1200" dirty="0" smtClean="0">
                          <a:effectLst/>
                        </a:rPr>
                        <a:t>Обработка отгрузок</a:t>
                      </a:r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79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Участники процесса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kern="1200" dirty="0" smtClean="0">
                          <a:effectLst/>
                        </a:rPr>
                        <a:t>Специалисты по инвентаризации и маркировке товаров</a:t>
                      </a:r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25230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33857"/>
              </p:ext>
            </p:extLst>
          </p:nvPr>
        </p:nvGraphicFramePr>
        <p:xfrm>
          <a:off x="4559112" y="2169655"/>
          <a:ext cx="4450660" cy="1249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2665">
                  <a:extLst>
                    <a:ext uri="{9D8B030D-6E8A-4147-A177-3AD203B41FA5}">
                      <a16:colId xmlns:a16="http://schemas.microsoft.com/office/drawing/2014/main" val="441614358"/>
                    </a:ext>
                  </a:extLst>
                </a:gridCol>
                <a:gridCol w="1112665">
                  <a:extLst>
                    <a:ext uri="{9D8B030D-6E8A-4147-A177-3AD203B41FA5}">
                      <a16:colId xmlns:a16="http://schemas.microsoft.com/office/drawing/2014/main" val="1551977160"/>
                    </a:ext>
                  </a:extLst>
                </a:gridCol>
                <a:gridCol w="1112665">
                  <a:extLst>
                    <a:ext uri="{9D8B030D-6E8A-4147-A177-3AD203B41FA5}">
                      <a16:colId xmlns:a16="http://schemas.microsoft.com/office/drawing/2014/main" val="1377295216"/>
                    </a:ext>
                  </a:extLst>
                </a:gridCol>
                <a:gridCol w="1112665">
                  <a:extLst>
                    <a:ext uri="{9D8B030D-6E8A-4147-A177-3AD203B41FA5}">
                      <a16:colId xmlns:a16="http://schemas.microsoft.com/office/drawing/2014/main" val="2807469630"/>
                    </a:ext>
                  </a:extLst>
                </a:gridCol>
              </a:tblGrid>
              <a:tr h="399521"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Предшествующий</a:t>
                      </a:r>
                      <a:r>
                        <a:rPr lang="ru-RU" sz="1100" baseline="0" dirty="0" smtClean="0"/>
                        <a:t> процесс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событие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Входящие документы 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Начальный шаг 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67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kern="1200" dirty="0" smtClean="0">
                          <a:effectLst/>
                        </a:rPr>
                        <a:t>Поступление товаров на склад.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 smtClean="0">
                          <a:effectLst/>
                        </a:rPr>
                        <a:t>Получение уведомления о поставке от поставщика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 smtClean="0">
                          <a:effectLst/>
                        </a:rPr>
                        <a:t>Уведомление о поставке, приходная накладная.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 smtClean="0">
                          <a:effectLst/>
                        </a:rPr>
                        <a:t>Проверка соответствия поставки заказу.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4578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169053"/>
              </p:ext>
            </p:extLst>
          </p:nvPr>
        </p:nvGraphicFramePr>
        <p:xfrm>
          <a:off x="168601" y="5049041"/>
          <a:ext cx="10362674" cy="11506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0382">
                  <a:extLst>
                    <a:ext uri="{9D8B030D-6E8A-4147-A177-3AD203B41FA5}">
                      <a16:colId xmlns:a16="http://schemas.microsoft.com/office/drawing/2014/main" val="4262272969"/>
                    </a:ext>
                  </a:extLst>
                </a:gridCol>
                <a:gridCol w="1480382">
                  <a:extLst>
                    <a:ext uri="{9D8B030D-6E8A-4147-A177-3AD203B41FA5}">
                      <a16:colId xmlns:a16="http://schemas.microsoft.com/office/drawing/2014/main" val="312241809"/>
                    </a:ext>
                  </a:extLst>
                </a:gridCol>
                <a:gridCol w="1480382">
                  <a:extLst>
                    <a:ext uri="{9D8B030D-6E8A-4147-A177-3AD203B41FA5}">
                      <a16:colId xmlns:a16="http://schemas.microsoft.com/office/drawing/2014/main" val="1482845848"/>
                    </a:ext>
                  </a:extLst>
                </a:gridCol>
                <a:gridCol w="1480382">
                  <a:extLst>
                    <a:ext uri="{9D8B030D-6E8A-4147-A177-3AD203B41FA5}">
                      <a16:colId xmlns:a16="http://schemas.microsoft.com/office/drawing/2014/main" val="3208358159"/>
                    </a:ext>
                  </a:extLst>
                </a:gridCol>
                <a:gridCol w="1480382">
                  <a:extLst>
                    <a:ext uri="{9D8B030D-6E8A-4147-A177-3AD203B41FA5}">
                      <a16:colId xmlns:a16="http://schemas.microsoft.com/office/drawing/2014/main" val="992168033"/>
                    </a:ext>
                  </a:extLst>
                </a:gridCol>
                <a:gridCol w="1480382">
                  <a:extLst>
                    <a:ext uri="{9D8B030D-6E8A-4147-A177-3AD203B41FA5}">
                      <a16:colId xmlns:a16="http://schemas.microsoft.com/office/drawing/2014/main" val="1122516697"/>
                    </a:ext>
                  </a:extLst>
                </a:gridCol>
                <a:gridCol w="1480382">
                  <a:extLst>
                    <a:ext uri="{9D8B030D-6E8A-4147-A177-3AD203B41FA5}">
                      <a16:colId xmlns:a16="http://schemas.microsoft.com/office/drawing/2014/main" val="1321820750"/>
                    </a:ext>
                  </a:extLst>
                </a:gridCol>
              </a:tblGrid>
              <a:tr h="255825"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шаг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функция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исполнитель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Входящие документы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результат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Исходящие</a:t>
                      </a:r>
                      <a:r>
                        <a:rPr lang="ru-RU" sz="1100" baseline="0" dirty="0" smtClean="0"/>
                        <a:t> документы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Следующий</a:t>
                      </a:r>
                      <a:r>
                        <a:rPr lang="ru-RU" sz="1100" baseline="0" dirty="0" smtClean="0"/>
                        <a:t> шаг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483923"/>
                  </a:ext>
                </a:extLst>
              </a:tr>
              <a:tr h="625858">
                <a:tc>
                  <a:txBody>
                    <a:bodyPr/>
                    <a:lstStyle/>
                    <a:p>
                      <a:r>
                        <a:rPr lang="ru-RU" sz="1050" kern="1200" dirty="0" smtClean="0">
                          <a:effectLst/>
                        </a:rPr>
                        <a:t>Проверка соответствия поставки заказу</a:t>
                      </a:r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kern="1200" dirty="0" smtClean="0">
                          <a:effectLst/>
                        </a:rPr>
                        <a:t>Проверка количества и качества поступивших товаров.</a:t>
                      </a:r>
                    </a:p>
                    <a:p>
                      <a:r>
                        <a:rPr lang="ru-RU" sz="500" dirty="0" smtClean="0"/>
                        <a:t/>
                      </a:r>
                      <a:br>
                        <a:rPr lang="ru-RU" sz="500" dirty="0" smtClean="0"/>
                      </a:br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kern="1200" dirty="0" smtClean="0">
                          <a:effectLst/>
                        </a:rPr>
                        <a:t>Менеджер склада.</a:t>
                      </a:r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kern="1200" dirty="0" smtClean="0">
                          <a:effectLst/>
                        </a:rPr>
                        <a:t>Уведомление о поставке, приходная накладная.</a:t>
                      </a:r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kern="1200" dirty="0" smtClean="0">
                          <a:effectLst/>
                        </a:rPr>
                        <a:t>Отметка о соответствии поставки.</a:t>
                      </a:r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kern="1200" dirty="0" smtClean="0">
                          <a:effectLst/>
                        </a:rPr>
                        <a:t>Уведомление о подтверждении приемки товаров.</a:t>
                      </a:r>
                      <a:endParaRPr lang="ru-RU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kern="1200" dirty="0" smtClean="0">
                          <a:effectLst/>
                        </a:rPr>
                        <a:t>Разгрузка товаров.</a:t>
                      </a:r>
                      <a:endParaRPr lang="ru-RU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185871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-5310484" y="4256895"/>
            <a:ext cx="315369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ru-RU" sz="2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530276" y="6876975"/>
            <a:ext cx="97825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4988" algn="just"/>
            <a:r>
              <a:rPr lang="ru-RU" sz="1600" dirty="0" smtClean="0"/>
              <a:t>Таблица 2. Регламент </a:t>
            </a:r>
            <a:r>
              <a:rPr lang="ru-RU" sz="1600" dirty="0"/>
              <a:t>выполнения </a:t>
            </a:r>
            <a:r>
              <a:rPr lang="ru-RU" sz="1600" dirty="0" smtClean="0"/>
              <a:t>  бизнес-процесса </a:t>
            </a:r>
            <a:r>
              <a:rPr lang="en-US" sz="1600" dirty="0" smtClean="0"/>
              <a:t>“</a:t>
            </a:r>
            <a:r>
              <a:rPr lang="ru-RU" sz="1600" dirty="0" smtClean="0"/>
              <a:t>складской учет</a:t>
            </a:r>
            <a:r>
              <a:rPr lang="en-US" sz="1600" dirty="0" smtClean="0"/>
              <a:t>”</a:t>
            </a:r>
            <a:endParaRPr lang="ru-RU" sz="1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906540" y="1831101"/>
            <a:ext cx="97825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4988" algn="just"/>
            <a:r>
              <a:rPr lang="ru-RU" sz="1600" dirty="0" smtClean="0"/>
              <a:t>2.1. Описание процесса</a:t>
            </a:r>
            <a:endParaRPr lang="ru-RU" sz="16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62124" y="1783301"/>
            <a:ext cx="97825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4988" algn="just"/>
            <a:r>
              <a:rPr lang="ru-RU" sz="1600" dirty="0" smtClean="0"/>
              <a:t>1. Кратка характеристика процесса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37834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69289-9DDC-4694-ACEC-809A4F61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03" y="210982"/>
            <a:ext cx="10160727" cy="1481944"/>
          </a:xfrm>
        </p:spPr>
        <p:txBody>
          <a:bodyPr/>
          <a:lstStyle/>
          <a:p>
            <a:r>
              <a:rPr lang="ru-RU" sz="3600" dirty="0"/>
              <a:t>Проектный этап</a:t>
            </a:r>
            <a:r>
              <a:rPr lang="en-US" sz="3600" dirty="0"/>
              <a:t>.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000" dirty="0"/>
              <a:t>Экспериментально-практическая работа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044E46-EA8F-4950-B25A-DD6EB06F405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62112" y="821485"/>
            <a:ext cx="10678410" cy="675931"/>
          </a:xfrm>
        </p:spPr>
        <p:txBody>
          <a:bodyPr>
            <a:normAutofit/>
          </a:bodyPr>
          <a:lstStyle/>
          <a:p>
            <a:r>
              <a:rPr lang="ru-RU" sz="1900" b="0" dirty="0">
                <a:solidFill>
                  <a:srgbClr val="E60000"/>
                </a:solidFill>
              </a:rPr>
              <a:t>Освоение вида деятельности ВД 2. Осуществление интеграции программных модулей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15004-72F5-8D23-E580-CAB59040D0CA}"/>
              </a:ext>
            </a:extLst>
          </p:cNvPr>
          <p:cNvSpPr txBox="1"/>
          <p:nvPr/>
        </p:nvSpPr>
        <p:spPr>
          <a:xfrm>
            <a:off x="361070" y="6732959"/>
            <a:ext cx="97391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8163" algn="ctr">
              <a:spcAft>
                <a:spcPts val="1200"/>
              </a:spcAft>
              <a:defRPr/>
            </a:pPr>
            <a:r>
              <a:rPr lang="ru-RU" i="1" dirty="0"/>
              <a:t>Рисунок </a:t>
            </a:r>
            <a:r>
              <a:rPr lang="ru-RU" i="1" dirty="0" smtClean="0"/>
              <a:t>6. Диаграмма </a:t>
            </a:r>
            <a:r>
              <a:rPr lang="ru-RU" i="1" dirty="0"/>
              <a:t>вариантов использования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00" y="1692925"/>
            <a:ext cx="6768752" cy="49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08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69289-9DDC-4694-ACEC-809A4F61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03" y="183067"/>
            <a:ext cx="10160727" cy="1481944"/>
          </a:xfrm>
        </p:spPr>
        <p:txBody>
          <a:bodyPr/>
          <a:lstStyle/>
          <a:p>
            <a:r>
              <a:rPr lang="ru-RU" sz="3600" dirty="0"/>
              <a:t>Проектный этап</a:t>
            </a:r>
            <a:r>
              <a:rPr lang="en-US" sz="3600" dirty="0"/>
              <a:t>.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000" dirty="0"/>
              <a:t>Экспериментально-практическая работа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044E46-EA8F-4950-B25A-DD6EB06F405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34132" y="490591"/>
            <a:ext cx="10887044" cy="976991"/>
          </a:xfrm>
        </p:spPr>
        <p:txBody>
          <a:bodyPr>
            <a:normAutofit/>
          </a:bodyPr>
          <a:lstStyle/>
          <a:p>
            <a:r>
              <a:rPr lang="ru-RU" sz="1900" b="0" dirty="0">
                <a:solidFill>
                  <a:srgbClr val="E60000"/>
                </a:solidFill>
              </a:rPr>
              <a:t>Освоение вида деятельности ВД 2. Осуществление интеграции программных модулей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15004-72F5-8D23-E580-CAB59040D0CA}"/>
              </a:ext>
            </a:extLst>
          </p:cNvPr>
          <p:cNvSpPr txBox="1"/>
          <p:nvPr/>
        </p:nvSpPr>
        <p:spPr>
          <a:xfrm>
            <a:off x="1242244" y="6732959"/>
            <a:ext cx="757334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8163" algn="ctr">
              <a:spcAft>
                <a:spcPts val="1200"/>
              </a:spcAft>
              <a:defRPr/>
            </a:pPr>
            <a:r>
              <a:rPr lang="ru-RU" i="1" dirty="0"/>
              <a:t>Рисунок 7. </a:t>
            </a:r>
            <a:r>
              <a:rPr lang="ru-RU" i="1" dirty="0" smtClean="0"/>
              <a:t>Диаграмма видов </a:t>
            </a:r>
            <a:r>
              <a:rPr lang="ru-RU" i="1" dirty="0"/>
              <a:t>деятельности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B8D7A-89AF-AC80-EE07-3FACDE1846A9}"/>
              </a:ext>
            </a:extLst>
          </p:cNvPr>
          <p:cNvSpPr txBox="1"/>
          <p:nvPr/>
        </p:nvSpPr>
        <p:spPr>
          <a:xfrm>
            <a:off x="1458268" y="1956062"/>
            <a:ext cx="993710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Интегрированная модель предметной области в нотации UML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492" y="2401251"/>
            <a:ext cx="3868253" cy="397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2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532672" y="1908423"/>
            <a:ext cx="9687193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500" dirty="0">
                <a:solidFill>
                  <a:srgbClr val="FF0000"/>
                </a:solidFill>
              </a:rPr>
              <a:t>1. </a:t>
            </a:r>
            <a:r>
              <a:rPr lang="ru-RU" sz="2200" dirty="0"/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500" dirty="0">
                <a:solidFill>
                  <a:srgbClr val="FF0000"/>
                </a:solidFill>
              </a:rPr>
              <a:t>2. </a:t>
            </a:r>
            <a:r>
              <a:rPr lang="ru-RU" sz="2200" dirty="0"/>
              <a:t>Изучение организационной структуры и технического оснащения исследуемого предприятия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500" dirty="0">
                <a:solidFill>
                  <a:srgbClr val="FF0000"/>
                </a:solidFill>
              </a:rPr>
              <a:t>3. </a:t>
            </a:r>
            <a:r>
              <a:rPr lang="ru-RU" sz="2200" dirty="0"/>
              <a:t>Сбор информации об объекте практики и анализ содержания источников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500" dirty="0">
                <a:solidFill>
                  <a:srgbClr val="FF0000"/>
                </a:solidFill>
              </a:rPr>
              <a:t>4.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/>
              <a:t>Экспериментально-практическая работа. Приобретение необходимых знаний, умений и практического опыта работы по специальности в рамках освоения вида деятельности ВД 2. Осуществление интеграции</a:t>
            </a:r>
            <a:r>
              <a:rPr lang="en-US" sz="2200" dirty="0"/>
              <a:t> </a:t>
            </a:r>
            <a:r>
              <a:rPr lang="ru-RU" sz="2200" dirty="0"/>
              <a:t>программных модулей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500" dirty="0">
                <a:solidFill>
                  <a:srgbClr val="FF0000"/>
                </a:solidFill>
              </a:rPr>
              <a:t>5.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/>
              <a:t>Обработка и систематизация полученного фактического материала</a:t>
            </a:r>
          </a:p>
        </p:txBody>
      </p:sp>
    </p:spTree>
    <p:extLst>
      <p:ext uri="{BB962C8B-B14F-4D97-AF65-F5344CB8AC3E}">
        <p14:creationId xmlns:p14="http://schemas.microsoft.com/office/powerpoint/2010/main" val="1306689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69289-9DDC-4694-ACEC-809A4F61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03" y="205970"/>
            <a:ext cx="10160727" cy="1481944"/>
          </a:xfrm>
        </p:spPr>
        <p:txBody>
          <a:bodyPr/>
          <a:lstStyle/>
          <a:p>
            <a:r>
              <a:rPr lang="ru-RU" sz="3600" dirty="0"/>
              <a:t>Проектный этап</a:t>
            </a:r>
            <a:r>
              <a:rPr lang="en-US" sz="3600" dirty="0"/>
              <a:t>.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000" dirty="0"/>
              <a:t>Экспериментально-практическая работа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044E46-EA8F-4950-B25A-DD6EB06F405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34132" y="518727"/>
            <a:ext cx="10887044" cy="976991"/>
          </a:xfrm>
        </p:spPr>
        <p:txBody>
          <a:bodyPr>
            <a:normAutofit/>
          </a:bodyPr>
          <a:lstStyle/>
          <a:p>
            <a:r>
              <a:rPr lang="ru-RU" sz="1900" b="0" dirty="0">
                <a:solidFill>
                  <a:srgbClr val="E60000"/>
                </a:solidFill>
              </a:rPr>
              <a:t>Освоение вида деятельности ВД 2. Осуществление интеграции программных модулей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15004-72F5-8D23-E580-CAB59040D0CA}"/>
              </a:ext>
            </a:extLst>
          </p:cNvPr>
          <p:cNvSpPr txBox="1"/>
          <p:nvPr/>
        </p:nvSpPr>
        <p:spPr>
          <a:xfrm>
            <a:off x="231202" y="6732959"/>
            <a:ext cx="97391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8163" algn="ctr">
              <a:spcAft>
                <a:spcPts val="1200"/>
              </a:spcAft>
              <a:defRPr/>
            </a:pPr>
            <a:r>
              <a:rPr lang="ru-RU" i="1" dirty="0"/>
              <a:t>Рисунок 8. Диаграмма </a:t>
            </a:r>
            <a:r>
              <a:rPr lang="ru-RU" i="1" dirty="0" smtClean="0"/>
              <a:t>классов</a:t>
            </a:r>
            <a:endParaRPr lang="ru-RU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72" y="2000671"/>
            <a:ext cx="9431379" cy="41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0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69289-9DDC-4694-ACEC-809A4F61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92" y="207781"/>
            <a:ext cx="10160727" cy="1481944"/>
          </a:xfrm>
        </p:spPr>
        <p:txBody>
          <a:bodyPr/>
          <a:lstStyle/>
          <a:p>
            <a:r>
              <a:rPr lang="ru-RU" sz="3600" dirty="0"/>
              <a:t>Проектный этап</a:t>
            </a:r>
            <a:r>
              <a:rPr lang="en-US" sz="3600" dirty="0"/>
              <a:t>.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000" dirty="0"/>
              <a:t>Экспериментально-практическая работа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044E46-EA8F-4950-B25A-DD6EB06F405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124" y="527253"/>
            <a:ext cx="10887044" cy="976991"/>
          </a:xfrm>
        </p:spPr>
        <p:txBody>
          <a:bodyPr>
            <a:normAutofit/>
          </a:bodyPr>
          <a:lstStyle/>
          <a:p>
            <a:r>
              <a:rPr lang="ru-RU" sz="1900" b="0" dirty="0">
                <a:solidFill>
                  <a:srgbClr val="E60000"/>
                </a:solidFill>
              </a:rPr>
              <a:t>Освоение вида деятельности ВД 2. Осуществление интеграции программных модулей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15004-72F5-8D23-E580-CAB59040D0CA}"/>
              </a:ext>
            </a:extLst>
          </p:cNvPr>
          <p:cNvSpPr txBox="1"/>
          <p:nvPr/>
        </p:nvSpPr>
        <p:spPr>
          <a:xfrm>
            <a:off x="-10525" y="6752155"/>
            <a:ext cx="97391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8163" algn="ctr">
              <a:spcAft>
                <a:spcPts val="1200"/>
              </a:spcAft>
              <a:defRPr/>
            </a:pPr>
            <a:r>
              <a:rPr lang="ru-RU" i="1" dirty="0"/>
              <a:t>Рисунок 9. Диаграмма </a:t>
            </a:r>
            <a:r>
              <a:rPr lang="ru-RU" i="1" dirty="0" smtClean="0"/>
              <a:t>последовательностей</a:t>
            </a:r>
            <a:endParaRPr lang="ru-RU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0" y="1919656"/>
            <a:ext cx="10160727" cy="46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87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69289-9DDC-4694-ACEC-809A4F61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48" y="210982"/>
            <a:ext cx="10160727" cy="1481944"/>
          </a:xfrm>
        </p:spPr>
        <p:txBody>
          <a:bodyPr/>
          <a:lstStyle/>
          <a:p>
            <a:r>
              <a:rPr lang="ru-RU" sz="3600" dirty="0"/>
              <a:t>Проектный этап</a:t>
            </a:r>
            <a:r>
              <a:rPr lang="en-US" sz="3600" dirty="0"/>
              <a:t>.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000" dirty="0"/>
              <a:t>Экспериментально-практическая работа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044E46-EA8F-4950-B25A-DD6EB06F405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2658" y="540271"/>
            <a:ext cx="10887044" cy="976991"/>
          </a:xfrm>
        </p:spPr>
        <p:txBody>
          <a:bodyPr>
            <a:normAutofit/>
          </a:bodyPr>
          <a:lstStyle/>
          <a:p>
            <a:r>
              <a:rPr lang="ru-RU" sz="1900" b="0" dirty="0">
                <a:solidFill>
                  <a:srgbClr val="E60000"/>
                </a:solidFill>
              </a:rPr>
              <a:t>Освоение вида деятельности ВД 2. Осуществление интеграции программных модулей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15004-72F5-8D23-E580-CAB59040D0CA}"/>
              </a:ext>
            </a:extLst>
          </p:cNvPr>
          <p:cNvSpPr txBox="1"/>
          <p:nvPr/>
        </p:nvSpPr>
        <p:spPr>
          <a:xfrm>
            <a:off x="90116" y="6660951"/>
            <a:ext cx="97391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8163" algn="ctr">
              <a:spcAft>
                <a:spcPts val="1200"/>
              </a:spcAft>
              <a:defRPr/>
            </a:pPr>
            <a:r>
              <a:rPr lang="ru-RU" i="1" dirty="0"/>
              <a:t>Рисунок 10. Диаграмма </a:t>
            </a:r>
            <a:r>
              <a:rPr lang="ru-RU" i="1" dirty="0" smtClean="0"/>
              <a:t>состояний</a:t>
            </a:r>
            <a:endParaRPr lang="ru-RU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72" y="2022215"/>
            <a:ext cx="9577064" cy="446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24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69289-9DDC-4694-ACEC-809A4F61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48" y="210982"/>
            <a:ext cx="10160727" cy="1481944"/>
          </a:xfrm>
        </p:spPr>
        <p:txBody>
          <a:bodyPr/>
          <a:lstStyle/>
          <a:p>
            <a:r>
              <a:rPr lang="ru-RU" sz="3600" dirty="0"/>
              <a:t>Проектный этап</a:t>
            </a:r>
            <a:r>
              <a:rPr lang="en-US" sz="3600" dirty="0"/>
              <a:t>.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000" dirty="0"/>
              <a:t>Экспериментально-практическая работа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044E46-EA8F-4950-B25A-DD6EB06F405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34132" y="498501"/>
            <a:ext cx="10887044" cy="976991"/>
          </a:xfrm>
        </p:spPr>
        <p:txBody>
          <a:bodyPr>
            <a:normAutofit/>
          </a:bodyPr>
          <a:lstStyle/>
          <a:p>
            <a:r>
              <a:rPr lang="ru-RU" sz="1900" b="0" dirty="0">
                <a:solidFill>
                  <a:srgbClr val="E60000"/>
                </a:solidFill>
              </a:rPr>
              <a:t>Освоение вида деятельности ВД 2. Осуществление интеграции программных модулей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15004-72F5-8D23-E580-CAB59040D0CA}"/>
              </a:ext>
            </a:extLst>
          </p:cNvPr>
          <p:cNvSpPr txBox="1"/>
          <p:nvPr/>
        </p:nvSpPr>
        <p:spPr>
          <a:xfrm>
            <a:off x="162124" y="6732959"/>
            <a:ext cx="97391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8163" algn="ctr">
              <a:spcAft>
                <a:spcPts val="1200"/>
              </a:spcAft>
              <a:defRPr/>
            </a:pPr>
            <a:r>
              <a:rPr lang="ru-RU" i="1" dirty="0"/>
              <a:t>Рисунок 11. Диаграмма </a:t>
            </a:r>
            <a:r>
              <a:rPr lang="ru-RU" i="1" dirty="0" smtClean="0"/>
              <a:t>развертывания</a:t>
            </a:r>
            <a:endParaRPr lang="ru-RU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52" y="2317059"/>
            <a:ext cx="7920880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3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69289-9DDC-4694-ACEC-809A4F61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48" y="210982"/>
            <a:ext cx="10160727" cy="1481944"/>
          </a:xfrm>
        </p:spPr>
        <p:txBody>
          <a:bodyPr/>
          <a:lstStyle/>
          <a:p>
            <a:r>
              <a:rPr lang="ru-RU" sz="3600" dirty="0"/>
              <a:t>Проектный этап</a:t>
            </a:r>
            <a:r>
              <a:rPr lang="en-US" sz="3600" dirty="0"/>
              <a:t>.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000" dirty="0"/>
              <a:t>Экспериментально-практическая работа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044E46-EA8F-4950-B25A-DD6EB06F405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13024" y="520820"/>
            <a:ext cx="10887044" cy="976991"/>
          </a:xfrm>
        </p:spPr>
        <p:txBody>
          <a:bodyPr>
            <a:normAutofit/>
          </a:bodyPr>
          <a:lstStyle/>
          <a:p>
            <a:r>
              <a:rPr lang="ru-RU" sz="1900" b="0" dirty="0">
                <a:solidFill>
                  <a:srgbClr val="E60000"/>
                </a:solidFill>
              </a:rPr>
              <a:t>Освоение вида деятельности ВД 2. Осуществление интеграции программных модулей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15004-72F5-8D23-E580-CAB59040D0CA}"/>
              </a:ext>
            </a:extLst>
          </p:cNvPr>
          <p:cNvSpPr txBox="1"/>
          <p:nvPr/>
        </p:nvSpPr>
        <p:spPr>
          <a:xfrm>
            <a:off x="-269924" y="6631928"/>
            <a:ext cx="97391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8163" algn="ctr">
              <a:spcAft>
                <a:spcPts val="1200"/>
              </a:spcAft>
              <a:defRPr/>
            </a:pPr>
            <a:r>
              <a:rPr lang="ru-RU" i="1" dirty="0"/>
              <a:t>Рисунок 12. </a:t>
            </a:r>
            <a:r>
              <a:rPr lang="ru-RU" i="1" dirty="0" smtClean="0"/>
              <a:t>  созданный </a:t>
            </a:r>
            <a:r>
              <a:rPr lang="ru-RU" i="1" dirty="0" err="1" smtClean="0"/>
              <a:t>репозиторий</a:t>
            </a:r>
            <a:endParaRPr lang="ru-RU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F1FEC-743A-B8A2-BEB4-E84D6E6A5EAD}"/>
              </a:ext>
            </a:extLst>
          </p:cNvPr>
          <p:cNvSpPr txBox="1"/>
          <p:nvPr/>
        </p:nvSpPr>
        <p:spPr>
          <a:xfrm>
            <a:off x="2394372" y="1387620"/>
            <a:ext cx="993710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Репозиторий </a:t>
            </a:r>
            <a:r>
              <a:rPr lang="ru-RU" b="1" dirty="0" err="1"/>
              <a:t>Git</a:t>
            </a:r>
            <a:r>
              <a:rPr lang="ru-RU" b="1" dirty="0"/>
              <a:t> по разрабатываемой ИС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64" y="2042577"/>
            <a:ext cx="8496944" cy="428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24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04EF1FEC-743A-B8A2-BEB4-E84D6E6A5EAD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868496" y="1391956"/>
            <a:ext cx="9824904" cy="42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Репозиторий </a:t>
            </a:r>
            <a:r>
              <a:rPr lang="ru-RU" b="1" dirty="0" err="1"/>
              <a:t>Git</a:t>
            </a:r>
            <a:r>
              <a:rPr lang="ru-RU" b="1" dirty="0"/>
              <a:t> по разрабатываемой ИС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3B69289-9DDC-4694-ACEC-809A4F61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Проектный этап</a:t>
            </a:r>
            <a:r>
              <a:rPr lang="en-US" sz="3600" dirty="0"/>
              <a:t>.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000" dirty="0"/>
              <a:t>Экспериментально-практическая работа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15004-72F5-8D23-E580-CAB59040D0CA}"/>
              </a:ext>
            </a:extLst>
          </p:cNvPr>
          <p:cNvSpPr txBox="1"/>
          <p:nvPr/>
        </p:nvSpPr>
        <p:spPr>
          <a:xfrm>
            <a:off x="-269924" y="6631928"/>
            <a:ext cx="97391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8163" algn="ctr">
              <a:spcAft>
                <a:spcPts val="1200"/>
              </a:spcAft>
              <a:defRPr/>
            </a:pPr>
            <a:r>
              <a:rPr lang="ru-RU" i="1" dirty="0"/>
              <a:t>Рисунок </a:t>
            </a:r>
            <a:r>
              <a:rPr lang="ru-RU" i="1" dirty="0" smtClean="0"/>
              <a:t>1</a:t>
            </a:r>
            <a:r>
              <a:rPr lang="en-US" i="1" dirty="0" smtClean="0"/>
              <a:t>3</a:t>
            </a:r>
            <a:r>
              <a:rPr lang="ru-RU" i="1" dirty="0" smtClean="0"/>
              <a:t>. </a:t>
            </a:r>
            <a:r>
              <a:rPr lang="en-US" i="1" dirty="0" smtClean="0"/>
              <a:t> </a:t>
            </a:r>
            <a:r>
              <a:rPr lang="ru-RU" i="1" dirty="0" smtClean="0"/>
              <a:t> созданный </a:t>
            </a:r>
            <a:r>
              <a:rPr lang="ru-RU" i="1" dirty="0" err="1" smtClean="0"/>
              <a:t>репозиторий</a:t>
            </a:r>
            <a:endParaRPr lang="ru-RU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73" y="1813446"/>
            <a:ext cx="8846475" cy="47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23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90868-9235-4A1C-8007-8D8D6767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43" y="462811"/>
            <a:ext cx="9687193" cy="631594"/>
          </a:xfrm>
        </p:spPr>
        <p:txBody>
          <a:bodyPr/>
          <a:lstStyle/>
          <a:p>
            <a:r>
              <a:rPr lang="ru-RU" sz="3600" dirty="0"/>
              <a:t>Аналитический этап</a:t>
            </a:r>
            <a:br>
              <a:rPr lang="ru-RU" sz="3600" dirty="0"/>
            </a:b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85FD4-A2F2-4FCD-9663-8CBC421A3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616" y="1470148"/>
            <a:ext cx="9733936" cy="1368152"/>
          </a:xfrm>
        </p:spPr>
        <p:txBody>
          <a:bodyPr>
            <a:noAutofit/>
          </a:bodyPr>
          <a:lstStyle/>
          <a:p>
            <a:pPr marL="0" indent="534988" algn="just">
              <a:buNone/>
            </a:pPr>
            <a:r>
              <a:rPr lang="ru-RU" sz="1600" dirty="0" smtClean="0"/>
              <a:t> </a:t>
            </a:r>
            <a:endParaRPr lang="ru-RU" sz="1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47604E-1359-4CA4-A8FE-C4314649F1B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34132" y="883660"/>
            <a:ext cx="9824904" cy="421490"/>
          </a:xfrm>
        </p:spPr>
        <p:txBody>
          <a:bodyPr>
            <a:normAutofit/>
          </a:bodyPr>
          <a:lstStyle/>
          <a:p>
            <a:r>
              <a:rPr lang="ru-RU" b="0" dirty="0">
                <a:solidFill>
                  <a:srgbClr val="E60000"/>
                </a:solidFill>
              </a:rPr>
              <a:t>Актуализация программной и технической архитектуры организации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B08F7-CEFA-49F0-979D-B91CEA1C8E71}"/>
              </a:ext>
            </a:extLst>
          </p:cNvPr>
          <p:cNvSpPr txBox="1"/>
          <p:nvPr/>
        </p:nvSpPr>
        <p:spPr>
          <a:xfrm>
            <a:off x="-448992" y="6660951"/>
            <a:ext cx="105851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8163" algn="ctr">
              <a:spcAft>
                <a:spcPts val="1200"/>
              </a:spcAft>
              <a:defRPr/>
            </a:pPr>
            <a:r>
              <a:rPr lang="ru-RU" i="1" dirty="0"/>
              <a:t>Рисунок </a:t>
            </a:r>
            <a:r>
              <a:rPr lang="ru-RU" i="1" dirty="0" smtClean="0"/>
              <a:t>1</a:t>
            </a:r>
            <a:r>
              <a:rPr lang="en-US" i="1" dirty="0" smtClean="0"/>
              <a:t>4</a:t>
            </a:r>
            <a:r>
              <a:rPr lang="ru-RU" i="1" dirty="0" smtClean="0"/>
              <a:t>. </a:t>
            </a:r>
            <a:r>
              <a:rPr lang="ru-RU" i="1" dirty="0"/>
              <a:t>Актуализированная схема аппаратной архитектуры(</a:t>
            </a:r>
            <a:r>
              <a:rPr lang="en-US" i="1" dirty="0"/>
              <a:t>to-bi</a:t>
            </a:r>
            <a:r>
              <a:rPr lang="ru-RU" i="1" dirty="0"/>
              <a:t>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6" y="2052439"/>
            <a:ext cx="9856568" cy="428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60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37B722-1D96-4B20-931D-E57C6EF7D6D8}"/>
              </a:ext>
            </a:extLst>
          </p:cNvPr>
          <p:cNvSpPr txBox="1"/>
          <p:nvPr/>
        </p:nvSpPr>
        <p:spPr>
          <a:xfrm>
            <a:off x="-557955" y="6660951"/>
            <a:ext cx="1065718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8163" algn="ctr">
              <a:spcAft>
                <a:spcPts val="1200"/>
              </a:spcAft>
              <a:defRPr/>
            </a:pPr>
            <a:r>
              <a:rPr lang="ru-RU" i="1" dirty="0"/>
              <a:t>Рисунок </a:t>
            </a:r>
            <a:r>
              <a:rPr lang="ru-RU" i="1" dirty="0" smtClean="0"/>
              <a:t>1</a:t>
            </a:r>
            <a:r>
              <a:rPr lang="en-US" i="1" dirty="0" smtClean="0"/>
              <a:t>5</a:t>
            </a:r>
            <a:r>
              <a:rPr lang="ru-RU" i="1" dirty="0" smtClean="0"/>
              <a:t>. </a:t>
            </a:r>
            <a:r>
              <a:rPr lang="ru-RU" i="1" dirty="0"/>
              <a:t>Актуализированная схема программной архитектуры (</a:t>
            </a:r>
            <a:r>
              <a:rPr lang="en-US" i="1" dirty="0"/>
              <a:t>to-bi</a:t>
            </a:r>
            <a:r>
              <a:rPr lang="ru-RU" i="1" dirty="0"/>
              <a:t>)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90868-9235-4A1C-8007-8D8D6767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91" y="282991"/>
            <a:ext cx="9687193" cy="886397"/>
          </a:xfrm>
        </p:spPr>
        <p:txBody>
          <a:bodyPr/>
          <a:lstStyle/>
          <a:p>
            <a:r>
              <a:rPr lang="ru-RU" sz="3600" dirty="0"/>
              <a:t>Аналитический этап</a:t>
            </a:r>
            <a:br>
              <a:rPr lang="ru-RU" sz="3600" dirty="0"/>
            </a:br>
            <a:endParaRPr lang="ru-RU" sz="2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47604E-1359-4CA4-A8FE-C4314649F1B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6140" y="812679"/>
            <a:ext cx="9680888" cy="421490"/>
          </a:xfrm>
        </p:spPr>
        <p:txBody>
          <a:bodyPr>
            <a:normAutofit/>
          </a:bodyPr>
          <a:lstStyle/>
          <a:p>
            <a:r>
              <a:rPr lang="ru-RU" b="0" dirty="0">
                <a:solidFill>
                  <a:srgbClr val="E60000"/>
                </a:solidFill>
              </a:rPr>
              <a:t>Актуализация программной и технической архитектуры организации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76" y="2330333"/>
            <a:ext cx="6984776" cy="425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79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idx="13"/>
          </p:nvPr>
        </p:nvSpPr>
        <p:spPr>
          <a:xfrm>
            <a:off x="394962" y="1129139"/>
            <a:ext cx="9824904" cy="421490"/>
          </a:xfrm>
        </p:spPr>
        <p:txBody>
          <a:bodyPr/>
          <a:lstStyle/>
          <a:p>
            <a:r>
              <a:rPr lang="ru-RU" b="0" dirty="0"/>
              <a:t>комплексный анализ предметной области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980431"/>
            <a:ext cx="9824904" cy="3115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Выводы по </a:t>
            </a:r>
            <a:r>
              <a:rPr lang="ru-RU" dirty="0" smtClean="0"/>
              <a:t> ИС для предметной области </a:t>
            </a:r>
            <a:r>
              <a:rPr lang="en-US" dirty="0" smtClean="0"/>
              <a:t>“</a:t>
            </a:r>
            <a:r>
              <a:rPr lang="ru-RU" dirty="0" smtClean="0"/>
              <a:t>складской учет </a:t>
            </a:r>
            <a:r>
              <a:rPr lang="en-US" dirty="0" smtClean="0"/>
              <a:t>”</a:t>
            </a:r>
            <a:endParaRPr lang="ru-RU" sz="1200" dirty="0"/>
          </a:p>
          <a:p>
            <a:pPr marL="342900" indent="-342900">
              <a:buAutoNum type="arabicPeriod"/>
            </a:pPr>
            <a:r>
              <a:rPr lang="ru-RU" sz="1600" dirty="0" smtClean="0"/>
              <a:t>Автоматизация </a:t>
            </a:r>
            <a:r>
              <a:rPr lang="ru-RU" sz="1600" dirty="0"/>
              <a:t>и оптимизация </a:t>
            </a:r>
            <a:r>
              <a:rPr lang="ru-RU" sz="1600" dirty="0" smtClean="0"/>
              <a:t>процессов </a:t>
            </a:r>
            <a:r>
              <a:rPr lang="ru-RU" sz="1600" dirty="0"/>
              <a:t>- Внедрение ИС позволит автоматизировать основные процессы складского учета, такие как приемка товаров, их размещение, инвентаризация, перемещение и отгрузка. Это поможет улучшить эффективность работы склада, сократить время на выполнение операций и уменьшить риск ошибок.</a:t>
            </a:r>
            <a:endParaRPr lang="ru-RU" sz="1600" dirty="0" smtClean="0"/>
          </a:p>
          <a:p>
            <a:pPr marL="342900" indent="-342900">
              <a:buAutoNum type="arabicPeriod"/>
            </a:pPr>
            <a:r>
              <a:rPr lang="ru-RU" sz="1600" dirty="0"/>
              <a:t>Точность и достоверность данных -   ИС обеспечит точный и надежный учет товаров на складе, что позволит предотвратить потери и излишки, а также обеспечить более точное планирование закупок и управление запасами.</a:t>
            </a:r>
          </a:p>
          <a:p>
            <a:pPr marL="342900" indent="-342900">
              <a:buAutoNum type="arabicPeriod"/>
            </a:pPr>
            <a:r>
              <a:rPr lang="ru-RU" sz="1600" dirty="0"/>
              <a:t>Улучшенный контроль и мониторинг - Система предоставит возможность непрерывного контроля и мониторинга складских операций.</a:t>
            </a: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6890868-9235-4A1C-8007-8D8D6767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Аналитический этап</a:t>
            </a:r>
            <a:br>
              <a:rPr lang="ru-RU" sz="36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81316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D8984-A38D-4E8D-95B8-FFA4856C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85" y="311184"/>
            <a:ext cx="9687193" cy="498598"/>
          </a:xfrm>
        </p:spPr>
        <p:txBody>
          <a:bodyPr/>
          <a:lstStyle/>
          <a:p>
            <a:r>
              <a:rPr lang="ru-RU" sz="3600" dirty="0"/>
              <a:t>Отчетный этап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8A2AF-8712-4604-BBB2-15714040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22" y="1980431"/>
            <a:ext cx="9824904" cy="4448648"/>
          </a:xfrm>
        </p:spPr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lang="ru-RU" sz="9600" dirty="0" smtClean="0"/>
              <a:t>В ходе выполнения </a:t>
            </a:r>
            <a:r>
              <a:rPr lang="ru-RU" sz="9600" dirty="0"/>
              <a:t>производственной  практики </a:t>
            </a:r>
            <a:r>
              <a:rPr lang="ru-RU" sz="9600" dirty="0" smtClean="0"/>
              <a:t> по  </a:t>
            </a:r>
            <a:r>
              <a:rPr lang="ru-RU" sz="9600" dirty="0"/>
              <a:t>модулю ПМ.01 Осуществление интеграции программных </a:t>
            </a:r>
            <a:r>
              <a:rPr lang="ru-RU" sz="9600" dirty="0" smtClean="0"/>
              <a:t>модулей были проведены работы</a:t>
            </a:r>
            <a:r>
              <a:rPr lang="en-US" sz="9600" dirty="0" smtClean="0"/>
              <a:t>:</a:t>
            </a:r>
          </a:p>
          <a:p>
            <a:pPr marL="742950" lvl="0" indent="-742950">
              <a:buFont typeface="+mj-lt"/>
              <a:buAutoNum type="arabicPeriod"/>
            </a:pPr>
            <a:r>
              <a:rPr lang="ru-RU" sz="8000" dirty="0" smtClean="0"/>
              <a:t>анализ организации </a:t>
            </a:r>
            <a:r>
              <a:rPr lang="ru-RU" sz="8000" dirty="0"/>
              <a:t>и ее </a:t>
            </a:r>
            <a:r>
              <a:rPr lang="ru-RU" sz="8000" dirty="0" smtClean="0"/>
              <a:t>деятельности</a:t>
            </a:r>
          </a:p>
          <a:p>
            <a:pPr marL="742950" lvl="0" indent="-742950">
              <a:buFont typeface="+mj-lt"/>
              <a:buAutoNum type="arabicPeriod"/>
            </a:pPr>
            <a:r>
              <a:rPr lang="ru-RU" sz="8000" dirty="0" smtClean="0"/>
              <a:t>Технико-экономические показатели </a:t>
            </a:r>
          </a:p>
          <a:p>
            <a:pPr marL="742950" lvl="0" indent="-742950">
              <a:buFont typeface="+mj-lt"/>
              <a:buAutoNum type="arabicPeriod"/>
            </a:pPr>
            <a:r>
              <a:rPr lang="ru-RU" sz="8000" dirty="0" smtClean="0"/>
              <a:t>Создана декомпозиция бизнес-процесса </a:t>
            </a:r>
            <a:r>
              <a:rPr lang="en-US" sz="8000" dirty="0" smtClean="0"/>
              <a:t>“</a:t>
            </a:r>
            <a:r>
              <a:rPr lang="ru-RU" sz="8000" dirty="0" smtClean="0"/>
              <a:t>складской учет</a:t>
            </a:r>
            <a:r>
              <a:rPr lang="en-US" sz="8000" dirty="0" smtClean="0"/>
              <a:t>”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8000" dirty="0" smtClean="0"/>
              <a:t> </a:t>
            </a:r>
            <a:r>
              <a:rPr lang="ru-RU" sz="8000" dirty="0" smtClean="0"/>
              <a:t>был создан Регламент </a:t>
            </a:r>
            <a:r>
              <a:rPr lang="ru-RU" sz="8000" dirty="0"/>
              <a:t>выполнения   бизнес-процесса </a:t>
            </a:r>
            <a:r>
              <a:rPr lang="en-US" sz="8000" dirty="0"/>
              <a:t>“</a:t>
            </a:r>
            <a:r>
              <a:rPr lang="ru-RU" sz="8000" dirty="0"/>
              <a:t>складской учет</a:t>
            </a:r>
            <a:r>
              <a:rPr lang="en-US" sz="8000" dirty="0"/>
              <a:t>”</a:t>
            </a:r>
            <a:endParaRPr lang="ru-RU" sz="8000" dirty="0"/>
          </a:p>
          <a:p>
            <a:pPr marL="742950" lvl="0" indent="-742950">
              <a:buFont typeface="+mj-lt"/>
              <a:buAutoNum type="arabicPeriod"/>
            </a:pPr>
            <a:r>
              <a:rPr lang="ru-RU" sz="8000" dirty="0"/>
              <a:t>Были </a:t>
            </a:r>
            <a:r>
              <a:rPr lang="ru-RU" sz="8000" dirty="0" smtClean="0"/>
              <a:t>созданы</a:t>
            </a:r>
            <a:r>
              <a:rPr lang="en-US" sz="8000" dirty="0" smtClean="0"/>
              <a:t> - </a:t>
            </a:r>
            <a:r>
              <a:rPr lang="ru-RU" sz="8000" dirty="0" smtClean="0"/>
              <a:t>  </a:t>
            </a:r>
            <a:r>
              <a:rPr lang="ru-RU" sz="8000" dirty="0"/>
              <a:t>Диаграмма вариантов </a:t>
            </a:r>
            <a:r>
              <a:rPr lang="ru-RU" sz="8000" dirty="0" err="1" smtClean="0"/>
              <a:t>использования,Диаграмма</a:t>
            </a:r>
            <a:r>
              <a:rPr lang="ru-RU" sz="8000" dirty="0" smtClean="0"/>
              <a:t> </a:t>
            </a:r>
            <a:r>
              <a:rPr lang="ru-RU" sz="8000" dirty="0"/>
              <a:t>видов деятельности , Диаграмма классов,  Диаграмма последовательностей , Диаграмма </a:t>
            </a:r>
            <a:r>
              <a:rPr lang="ru-RU" sz="8000" dirty="0" smtClean="0"/>
              <a:t>развертывания</a:t>
            </a:r>
          </a:p>
          <a:p>
            <a:pPr marL="742950" lvl="0" indent="-742950">
              <a:buFont typeface="+mj-lt"/>
              <a:buAutoNum type="arabicPeriod"/>
            </a:pPr>
            <a:r>
              <a:rPr lang="ru-RU" sz="8000" dirty="0" smtClean="0"/>
              <a:t>Был создан </a:t>
            </a:r>
            <a:r>
              <a:rPr lang="ru-RU" sz="8000" dirty="0" err="1" smtClean="0"/>
              <a:t>репозиторий</a:t>
            </a:r>
            <a:r>
              <a:rPr lang="ru-RU" sz="8000" dirty="0" smtClean="0"/>
              <a:t> с проектом на </a:t>
            </a:r>
            <a:r>
              <a:rPr lang="en-US" sz="8000" dirty="0" smtClean="0"/>
              <a:t>GitHub</a:t>
            </a:r>
          </a:p>
          <a:p>
            <a:pPr marL="0" lvl="0" indent="0">
              <a:buNone/>
            </a:pPr>
            <a:endParaRPr lang="ru-RU" sz="1800" dirty="0" smtClean="0"/>
          </a:p>
          <a:p>
            <a:pPr marL="0" lvl="0" indent="0">
              <a:buNone/>
            </a:pPr>
            <a:endParaRPr lang="ru-RU" sz="1800" dirty="0"/>
          </a:p>
          <a:p>
            <a:pPr marL="0" lvl="0" indent="0">
              <a:buNone/>
            </a:pPr>
            <a:endParaRPr lang="ru-RU" sz="1800" dirty="0" smtClean="0"/>
          </a:p>
          <a:p>
            <a:pPr marL="0" lvl="0" indent="0">
              <a:buNone/>
            </a:pPr>
            <a:r>
              <a:rPr lang="en-US" sz="8000" dirty="0"/>
              <a:t/>
            </a:r>
            <a:br>
              <a:rPr lang="en-US" sz="8000" dirty="0"/>
            </a:br>
            <a:endParaRPr lang="ru-RU" sz="8000" dirty="0"/>
          </a:p>
          <a:p>
            <a:pPr marL="0" lvl="0" indent="0">
              <a:buNone/>
            </a:pPr>
            <a:endParaRPr lang="ru-RU" sz="1600" dirty="0"/>
          </a:p>
          <a:p>
            <a:pPr marL="0" lvl="0" indent="0">
              <a:buNone/>
            </a:pPr>
            <a:r>
              <a:rPr lang="ru-RU" sz="1600" dirty="0" smtClean="0"/>
              <a:t> </a:t>
            </a:r>
            <a:endParaRPr lang="ru-RU" sz="1600" dirty="0"/>
          </a:p>
          <a:p>
            <a:pPr marL="0" lvl="0" indent="0">
              <a:buNone/>
            </a:pPr>
            <a:r>
              <a:rPr lang="ru-RU" sz="1600" dirty="0" smtClean="0"/>
              <a:t> </a:t>
            </a:r>
            <a:endParaRPr lang="ru-RU" sz="1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327EFB-04FA-4530-B85E-378B0CFDB7D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4963" y="914525"/>
            <a:ext cx="8336113" cy="567848"/>
          </a:xfrm>
        </p:spPr>
        <p:txBody>
          <a:bodyPr>
            <a:noAutofit/>
          </a:bodyPr>
          <a:lstStyle/>
          <a:p>
            <a:r>
              <a:rPr lang="ru-RU" b="0" dirty="0">
                <a:solidFill>
                  <a:srgbClr val="E60000"/>
                </a:solidFill>
              </a:rPr>
              <a:t>Выводы о результатах прохождения производственной практики: выполняемая работа, приобретенные знания, умения и навыки</a:t>
            </a:r>
          </a:p>
        </p:txBody>
      </p:sp>
    </p:spTree>
    <p:extLst>
      <p:ext uri="{BB962C8B-B14F-4D97-AF65-F5344CB8AC3E}">
        <p14:creationId xmlns:p14="http://schemas.microsoft.com/office/powerpoint/2010/main" val="250874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37599-D6D8-4F6D-8299-897E879A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24" y="313689"/>
            <a:ext cx="9687193" cy="498598"/>
          </a:xfrm>
        </p:spPr>
        <p:txBody>
          <a:bodyPr/>
          <a:lstStyle/>
          <a:p>
            <a:r>
              <a:rPr lang="ru-RU" sz="3600" dirty="0"/>
              <a:t>Организационный этап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72EAB-AC9B-4564-B5A2-65235862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24" y="1908423"/>
            <a:ext cx="9824904" cy="439248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700" dirty="0"/>
              <a:t>Я, </a:t>
            </a:r>
            <a:r>
              <a:rPr lang="ru-RU" altLang="ru-RU" sz="1800" u="sng" dirty="0" err="1">
                <a:solidFill>
                  <a:srgbClr val="FF0000"/>
                </a:solidFill>
                <a:latin typeface="Arial" charset="0"/>
              </a:rPr>
              <a:t>Ахальцев</a:t>
            </a:r>
            <a:r>
              <a:rPr lang="ru-RU" altLang="ru-RU" sz="1800" u="sng" dirty="0">
                <a:solidFill>
                  <a:srgbClr val="FF0000"/>
                </a:solidFill>
                <a:latin typeface="Arial" charset="0"/>
              </a:rPr>
              <a:t> Кирилл Андреевич </a:t>
            </a:r>
            <a:r>
              <a:rPr lang="ru-RU" altLang="ru-RU" sz="1800" u="sng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ru-RU" sz="1700" dirty="0" smtClean="0"/>
              <a:t>проходил </a:t>
            </a:r>
            <a:r>
              <a:rPr lang="ru-RU" sz="1700" dirty="0"/>
              <a:t>производственную практику в лабораторных условиях на базе Университета «Синергия».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700" dirty="0"/>
              <a:t>При выполнении индивидуального задания по практике решал(а) задачу автоматизации 7.	Автоматизация складского </a:t>
            </a:r>
            <a:r>
              <a:rPr lang="ru-RU" sz="1700" dirty="0" smtClean="0"/>
              <a:t>учета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700" dirty="0" smtClean="0"/>
              <a:t>Перед </a:t>
            </a:r>
            <a:r>
              <a:rPr lang="ru-RU" sz="1700" dirty="0"/>
              <a:t>началом практики:</a:t>
            </a:r>
          </a:p>
          <a:p>
            <a:pPr marL="0" indent="0">
              <a:lnSpc>
                <a:spcPct val="100000"/>
              </a:lnSpc>
              <a:buNone/>
              <a:tabLst>
                <a:tab pos="271463" algn="l"/>
              </a:tabLst>
            </a:pPr>
            <a:r>
              <a:rPr lang="ru-RU" sz="1700" dirty="0" smtClean="0"/>
              <a:t>•</a:t>
            </a:r>
            <a:r>
              <a:rPr lang="ru-RU" sz="1700" dirty="0"/>
              <a:t>	</a:t>
            </a:r>
            <a:r>
              <a:rPr lang="ru-RU" sz="1700" dirty="0" smtClean="0"/>
              <a:t>Принял </a:t>
            </a:r>
            <a:r>
              <a:rPr lang="ru-RU" sz="1700" dirty="0"/>
              <a:t>участие в организационном собрании по практике.</a:t>
            </a:r>
          </a:p>
          <a:p>
            <a:pPr marL="0" indent="0">
              <a:lnSpc>
                <a:spcPct val="100000"/>
              </a:lnSpc>
              <a:buNone/>
              <a:tabLst>
                <a:tab pos="271463" algn="l"/>
              </a:tabLst>
            </a:pPr>
            <a:r>
              <a:rPr lang="ru-RU" sz="1700" dirty="0"/>
              <a:t>•	</a:t>
            </a:r>
            <a:r>
              <a:rPr lang="ru-RU" sz="1700" dirty="0" smtClean="0"/>
              <a:t>Ознакомился с </a:t>
            </a:r>
            <a:r>
              <a:rPr lang="ru-RU" sz="1700" dirty="0"/>
              <a:t>комплектом шаблонов отчетной документации по практике.</a:t>
            </a:r>
          </a:p>
          <a:p>
            <a:pPr marL="0" indent="0" algn="just">
              <a:lnSpc>
                <a:spcPct val="100000"/>
              </a:lnSpc>
              <a:buNone/>
              <a:tabLst>
                <a:tab pos="271463" algn="l"/>
              </a:tabLst>
            </a:pPr>
            <a:r>
              <a:rPr lang="ru-RU" sz="1700" dirty="0"/>
              <a:t>•	</a:t>
            </a:r>
            <a:r>
              <a:rPr lang="ru-RU" sz="1700" dirty="0" smtClean="0"/>
              <a:t>Уточнил </a:t>
            </a:r>
            <a:r>
              <a:rPr lang="ru-RU" sz="1700" dirty="0"/>
              <a:t>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</a:p>
          <a:p>
            <a:pPr marL="885066" lvl="1" indent="-363538">
              <a:lnSpc>
                <a:spcPct val="10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sz="1700" dirty="0"/>
              <a:t>Требования к внешнему виду</a:t>
            </a:r>
            <a:r>
              <a:rPr lang="ru-RU" sz="1700" dirty="0" smtClean="0"/>
              <a:t>: свободный </a:t>
            </a:r>
            <a:endParaRPr lang="ru-RU" sz="1700" dirty="0"/>
          </a:p>
          <a:p>
            <a:pPr marL="885066" lvl="1" indent="-363538">
              <a:lnSpc>
                <a:spcPct val="10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sz="1700" dirty="0" smtClean="0"/>
              <a:t>Круг </a:t>
            </a:r>
            <a:r>
              <a:rPr lang="ru-RU" sz="1700" dirty="0"/>
              <a:t>обязанностей</a:t>
            </a:r>
            <a:r>
              <a:rPr lang="ru-RU" sz="1700" dirty="0" smtClean="0"/>
              <a:t>:  </a:t>
            </a:r>
            <a:r>
              <a:rPr lang="ru-RU" sz="1800" dirty="0"/>
              <a:t>Осуществление интеграции программных </a:t>
            </a:r>
            <a:r>
              <a:rPr lang="ru-RU" sz="1800" dirty="0" smtClean="0"/>
              <a:t>модулей</a:t>
            </a:r>
            <a:endParaRPr lang="ru-RU" sz="1700" dirty="0"/>
          </a:p>
          <a:p>
            <a:pPr marL="885066" lvl="1" indent="-363538">
              <a:lnSpc>
                <a:spcPct val="10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ru-RU" sz="1700" dirty="0"/>
              <a:t>Доступ к </a:t>
            </a:r>
            <a:r>
              <a:rPr lang="ru-RU" sz="1700" dirty="0" smtClean="0"/>
              <a:t>данным: ограничен 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319FAD-9C52-40D6-8EEA-0A80857906F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6313" y="779740"/>
            <a:ext cx="9824904" cy="709522"/>
          </a:xfrm>
        </p:spPr>
        <p:txBody>
          <a:bodyPr>
            <a:normAutofit lnSpcReduction="10000"/>
          </a:bodyPr>
          <a:lstStyle/>
          <a:p>
            <a:r>
              <a:rPr lang="ru-RU" b="0" dirty="0">
                <a:solidFill>
                  <a:srgbClr val="E60000"/>
                </a:solidFill>
              </a:rPr>
              <a:t>Правила внутреннего распорядка, правила и нормы охраны труда, </a:t>
            </a:r>
          </a:p>
          <a:p>
            <a:r>
              <a:rPr lang="ru-RU" b="0" dirty="0">
                <a:solidFill>
                  <a:srgbClr val="E60000"/>
                </a:solidFill>
              </a:rPr>
              <a:t>техники безопасности при работе с вычислительной техникой</a:t>
            </a:r>
          </a:p>
        </p:txBody>
      </p:sp>
    </p:spTree>
    <p:extLst>
      <p:ext uri="{BB962C8B-B14F-4D97-AF65-F5344CB8AC3E}">
        <p14:creationId xmlns:p14="http://schemas.microsoft.com/office/powerpoint/2010/main" val="500345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D8984-A38D-4E8D-95B8-FFA4856C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01" y="347185"/>
            <a:ext cx="9687193" cy="498598"/>
          </a:xfrm>
        </p:spPr>
        <p:txBody>
          <a:bodyPr/>
          <a:lstStyle/>
          <a:p>
            <a:r>
              <a:rPr lang="ru-RU" sz="3600" dirty="0"/>
              <a:t>Отчетный этап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327EFB-04FA-4530-B85E-378B0CFDB7D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24690" y="773847"/>
            <a:ext cx="9824904" cy="567848"/>
          </a:xfrm>
        </p:spPr>
        <p:txBody>
          <a:bodyPr>
            <a:normAutofit/>
          </a:bodyPr>
          <a:lstStyle/>
          <a:p>
            <a:r>
              <a:rPr lang="ru-RU" b="0" dirty="0">
                <a:solidFill>
                  <a:srgbClr val="E60000"/>
                </a:solidFill>
              </a:rPr>
              <a:t>Список используемой литературы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008A2AF-8712-4604-BBB2-15714040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44" y="1980431"/>
            <a:ext cx="10299855" cy="4608512"/>
          </a:xfrm>
        </p:spPr>
        <p:txBody>
          <a:bodyPr>
            <a:normAutofit lnSpcReduction="10000"/>
          </a:bodyPr>
          <a:lstStyle/>
          <a:p>
            <a:pPr indent="0" algn="just">
              <a:buNone/>
            </a:pPr>
            <a:r>
              <a:rPr lang="ru-RU" dirty="0"/>
              <a:t>Перечислить источники используемой литературы: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Pro </a:t>
            </a:r>
            <a:r>
              <a:rPr lang="en-US" sz="1800" dirty="0" err="1"/>
              <a:t>Git</a:t>
            </a:r>
            <a:r>
              <a:rPr lang="en-US" sz="1800" dirty="0"/>
              <a:t> (</a:t>
            </a:r>
            <a:r>
              <a:rPr lang="en-US" sz="1800" dirty="0" smtClean="0"/>
              <a:t>2018)</a:t>
            </a:r>
            <a:r>
              <a:rPr lang="ru-RU" sz="1800" dirty="0" smtClean="0"/>
              <a:t> Автор</a:t>
            </a:r>
            <a:r>
              <a:rPr lang="ru-RU" sz="1800" dirty="0"/>
              <a:t>: </a:t>
            </a:r>
            <a:r>
              <a:rPr lang="en-US" sz="1800" dirty="0"/>
              <a:t>Scott Chacon, Ben Straub</a:t>
            </a:r>
            <a:r>
              <a:rPr lang="en-US" dirty="0" smtClean="0"/>
              <a:t> url: </a:t>
            </a:r>
            <a:r>
              <a:rPr lang="ru-RU" dirty="0" smtClean="0"/>
              <a:t> </a:t>
            </a:r>
            <a:r>
              <a:rPr lang="en-US" dirty="0">
                <a:hlinkClick r:id="rId2"/>
              </a:rPr>
              <a:t>https://git-scm.com/book/ru/v2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 UML. Основы, </a:t>
            </a:r>
            <a:r>
              <a:rPr lang="ru-RU" dirty="0" smtClean="0"/>
              <a:t>3-е издание Автор</a:t>
            </a:r>
            <a:r>
              <a:rPr lang="en-US" dirty="0" smtClean="0"/>
              <a:t>: </a:t>
            </a:r>
            <a:r>
              <a:rPr lang="ru-RU" dirty="0"/>
              <a:t>Мартин </a:t>
            </a:r>
            <a:r>
              <a:rPr lang="ru-RU" dirty="0" err="1"/>
              <a:t>Фаулер</a:t>
            </a:r>
            <a:r>
              <a:rPr lang="ru-RU" dirty="0"/>
              <a:t> </a:t>
            </a:r>
            <a:r>
              <a:rPr lang="en-US" dirty="0"/>
              <a:t> 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csharpcooking.github.io/theory/OsnovyUML.pdf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Оптимизация бизнес процессов. Документирование, анализ, управление, оптимизация. </a:t>
            </a:r>
            <a:r>
              <a:rPr lang="ru-RU" dirty="0" err="1" smtClean="0"/>
              <a:t>Д.Харрингтон</a:t>
            </a:r>
            <a:r>
              <a:rPr lang="en-US" dirty="0"/>
              <a:t> url: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pqm-online.com/assets/files/lib/books/harrington1.pdf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Введение в </a:t>
            </a:r>
            <a:r>
              <a:rPr lang="ru-RU" dirty="0" smtClean="0"/>
              <a:t>SQL автор</a:t>
            </a:r>
            <a:r>
              <a:rPr lang="en-US" dirty="0" smtClean="0"/>
              <a:t>: </a:t>
            </a:r>
            <a:r>
              <a:rPr lang="ru-RU" dirty="0"/>
              <a:t>Мартин </a:t>
            </a:r>
            <a:r>
              <a:rPr lang="ru-RU" dirty="0" err="1" smtClean="0"/>
              <a:t>Грабер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/>
              <a:t> : </a:t>
            </a:r>
            <a:r>
              <a:rPr lang="en-US" dirty="0">
                <a:hlinkClick r:id="rId5"/>
              </a:rPr>
              <a:t>https://webekaterinburg.ru/wp-content/uploads/2020/07/Graber-M.-</a:t>
            </a:r>
            <a:r>
              <a:rPr lang="en-US" dirty="0" smtClean="0">
                <a:hlinkClick r:id="rId5"/>
              </a:rPr>
              <a:t>Vvedenie-v-SQL.pdf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Учебник </a:t>
            </a:r>
            <a:r>
              <a:rPr lang="en-US" dirty="0"/>
              <a:t>HTML </a:t>
            </a:r>
            <a:r>
              <a:rPr lang="ru-RU" dirty="0"/>
              <a:t>для начинающих. </a:t>
            </a:r>
            <a:r>
              <a:rPr lang="ru-RU" dirty="0" smtClean="0"/>
              <a:t> </a:t>
            </a:r>
            <a:r>
              <a:rPr lang="en-US" dirty="0" err="1" smtClean="0"/>
              <a:t>url</a:t>
            </a:r>
            <a:r>
              <a:rPr lang="en-US" dirty="0"/>
              <a:t> : </a:t>
            </a:r>
            <a:r>
              <a:rPr lang="en-US" dirty="0">
                <a:hlinkClick r:id="rId6"/>
              </a:rPr>
              <a:t>https://doskol.narod.ru/FILES/HTML.pdf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sz="1050" dirty="0" smtClean="0"/>
          </a:p>
          <a:p>
            <a:endParaRPr lang="en-US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32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21" y="375492"/>
            <a:ext cx="9687193" cy="498598"/>
          </a:xfrm>
        </p:spPr>
        <p:txBody>
          <a:bodyPr/>
          <a:lstStyle/>
          <a:p>
            <a:r>
              <a:rPr lang="ru-RU" sz="3600" dirty="0"/>
              <a:t>Организационный этап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5963" y="1836415"/>
            <a:ext cx="935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2925">
              <a:spcAft>
                <a:spcPts val="1200"/>
              </a:spcAft>
            </a:pPr>
            <a:r>
              <a:rPr lang="ru-RU" sz="1800" dirty="0"/>
              <a:t>Были изучены инструкции по технике безопасности и охране труда, инструкции о мерах пожарной безопасности, схемы аварийных проходов и выходов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410" y="6660951"/>
            <a:ext cx="93583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8163" algn="ctr">
              <a:spcAft>
                <a:spcPts val="1200"/>
              </a:spcAft>
              <a:defRPr/>
            </a:pPr>
            <a:r>
              <a:rPr lang="ru-RU" i="1" dirty="0"/>
              <a:t>Рисунок 1. Схема аварийных проходов и выходов (схема эвакуации)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A9319FAD-9C52-40D6-8EEA-0A80857906F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9410" y="600805"/>
            <a:ext cx="9824904" cy="709522"/>
          </a:xfrm>
        </p:spPr>
        <p:txBody>
          <a:bodyPr>
            <a:normAutofit/>
          </a:bodyPr>
          <a:lstStyle/>
          <a:p>
            <a:r>
              <a:rPr lang="ru-RU" b="0" dirty="0">
                <a:solidFill>
                  <a:srgbClr val="E60000"/>
                </a:solidFill>
              </a:rPr>
              <a:t>Схемы аварийных проходов и выходов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A28568-A5CF-4C29-B3CA-155A1A526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35"/>
          <a:stretch/>
        </p:blipFill>
        <p:spPr>
          <a:xfrm>
            <a:off x="2250356" y="2958760"/>
            <a:ext cx="5322269" cy="297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13D5D-6071-4D13-981C-058D6B14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80" y="114327"/>
            <a:ext cx="9471169" cy="1329595"/>
          </a:xfrm>
        </p:spPr>
        <p:txBody>
          <a:bodyPr/>
          <a:lstStyle/>
          <a:p>
            <a:r>
              <a:rPr lang="ru-RU" sz="3600" dirty="0"/>
              <a:t>Исследовательский этап.</a:t>
            </a:r>
            <a:br>
              <a:rPr lang="ru-RU" sz="3600" dirty="0"/>
            </a:br>
            <a:r>
              <a:rPr lang="ru-RU" sz="3000" dirty="0"/>
              <a:t>Сбор информации об объекте практики </a:t>
            </a:r>
            <a:br>
              <a:rPr lang="ru-RU" sz="3000" dirty="0"/>
            </a:br>
            <a:r>
              <a:rPr lang="ru-RU" sz="3000" dirty="0"/>
              <a:t>и анализ содержания источников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673" y="2124447"/>
            <a:ext cx="9358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600" dirty="0" smtClean="0"/>
              <a:t> </a:t>
            </a: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8148" y="1414852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Характеристика </a:t>
            </a:r>
            <a:r>
              <a:rPr lang="ru-RU" sz="1800" dirty="0" smtClean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организации </a:t>
            </a:r>
            <a:r>
              <a:rPr lang="ru-RU" sz="18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1800" dirty="0" smtClean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ее </a:t>
            </a:r>
            <a:r>
              <a:rPr lang="ru-RU" sz="18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деятельности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148" y="1784184"/>
            <a:ext cx="9358378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800" dirty="0"/>
              <a:t>Название </a:t>
            </a:r>
            <a:r>
              <a:rPr lang="ru-RU" sz="1800" dirty="0" smtClean="0"/>
              <a:t>организации:</a:t>
            </a:r>
          </a:p>
          <a:p>
            <a:pPr>
              <a:spcAft>
                <a:spcPts val="1200"/>
              </a:spcAft>
            </a:pPr>
            <a:r>
              <a:rPr lang="ru-RU" sz="1800" dirty="0"/>
              <a:t>ОБЩЕСТВО С ОГРАНИЧЕННОЙ ОТВЕТСТВЕННОСТЬЮ "СИТИЛИНК"</a:t>
            </a:r>
          </a:p>
          <a:p>
            <a:pPr>
              <a:spcAft>
                <a:spcPts val="1200"/>
              </a:spcAft>
            </a:pPr>
            <a:r>
              <a:rPr lang="ru-RU" sz="1800" dirty="0" smtClean="0"/>
              <a:t>Адрес</a:t>
            </a:r>
            <a:r>
              <a:rPr lang="en-US" sz="1800" dirty="0" smtClean="0"/>
              <a:t>: </a:t>
            </a:r>
            <a:r>
              <a:rPr lang="ru-RU" sz="1800" dirty="0"/>
              <a:t>г. Москва, ш. Щёлковское, д. 7 стр. 1, </a:t>
            </a:r>
            <a:r>
              <a:rPr lang="ru-RU" sz="1800" dirty="0" err="1"/>
              <a:t>эт</a:t>
            </a:r>
            <a:r>
              <a:rPr lang="ru-RU" sz="1800" dirty="0"/>
              <a:t>. ,</a:t>
            </a:r>
            <a:r>
              <a:rPr lang="ru-RU" sz="1800" dirty="0" err="1"/>
              <a:t>помещ</a:t>
            </a:r>
            <a:r>
              <a:rPr lang="ru-RU" sz="1800" dirty="0"/>
              <a:t>. , ком. 1, I, 51</a:t>
            </a:r>
            <a:r>
              <a:rPr lang="ru-RU" sz="18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ru-RU" sz="1800" dirty="0" smtClean="0"/>
              <a:t>Миссия организации:</a:t>
            </a:r>
          </a:p>
          <a:p>
            <a:pPr>
              <a:spcAft>
                <a:spcPts val="1200"/>
              </a:spcAft>
            </a:pPr>
            <a:r>
              <a:rPr lang="ru-RU" sz="1800" dirty="0"/>
              <a:t> предоставить нашим клиентам высококачественные и эффективные комплектующие для компьютеров, которые обеспечат их производительность, надежность и комфортность использования. </a:t>
            </a:r>
            <a:endParaRPr lang="ru-RU" sz="1800" dirty="0" smtClean="0"/>
          </a:p>
          <a:p>
            <a:pPr>
              <a:spcAft>
                <a:spcPts val="1200"/>
              </a:spcAft>
            </a:pPr>
            <a:r>
              <a:rPr lang="ru-RU" sz="1800" b="1" dirty="0" smtClean="0"/>
              <a:t>Сфера </a:t>
            </a:r>
            <a:r>
              <a:rPr lang="ru-RU" sz="1800" b="1" dirty="0"/>
              <a:t>деятельности </a:t>
            </a:r>
            <a:r>
              <a:rPr lang="ru-RU" sz="1800" b="1" dirty="0" smtClean="0"/>
              <a:t>организации:</a:t>
            </a:r>
          </a:p>
          <a:p>
            <a:pPr>
              <a:spcAft>
                <a:spcPts val="1200"/>
              </a:spcAft>
            </a:pPr>
            <a:r>
              <a:rPr lang="ru-RU" sz="1800" dirty="0"/>
              <a:t> Торговля розничная компьютерами, периферийными устройствами к ним и программным обеспечением в специализированных </a:t>
            </a:r>
            <a:r>
              <a:rPr lang="ru-RU" sz="1800" dirty="0" smtClean="0"/>
              <a:t>магазинах</a:t>
            </a:r>
          </a:p>
          <a:p>
            <a:pPr>
              <a:spcAft>
                <a:spcPts val="1200"/>
              </a:spcAft>
            </a:pPr>
            <a:r>
              <a:rPr lang="ru-RU" sz="1800" dirty="0" smtClean="0"/>
              <a:t>Масштаб организации </a:t>
            </a:r>
            <a:r>
              <a:rPr lang="ru-RU" sz="1800" dirty="0"/>
              <a:t>(численность персонала</a:t>
            </a:r>
            <a:r>
              <a:rPr lang="ru-RU" sz="1800" dirty="0" smtClean="0"/>
              <a:t>):</a:t>
            </a:r>
          </a:p>
          <a:p>
            <a:pPr>
              <a:spcAft>
                <a:spcPts val="1200"/>
              </a:spcAft>
            </a:pPr>
            <a:r>
              <a:rPr lang="ru-RU" dirty="0" smtClean="0"/>
              <a:t>3000 </a:t>
            </a:r>
            <a:r>
              <a:rPr lang="ru-RU" sz="1800" b="1" dirty="0" smtClean="0"/>
              <a:t>чел</a:t>
            </a:r>
            <a:r>
              <a:rPr lang="ru-RU" sz="1800" b="1" dirty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9914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116" y="1908423"/>
            <a:ext cx="10115439" cy="439248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4900" b="1" dirty="0"/>
              <a:t>основные направления деятельности предприятия (по ОКВЭД</a:t>
            </a:r>
            <a:r>
              <a:rPr lang="ru-RU" sz="4900" b="1" dirty="0" smtClean="0"/>
              <a:t>)</a:t>
            </a:r>
            <a:endParaRPr lang="ru-RU" sz="3700" dirty="0"/>
          </a:p>
          <a:p>
            <a:pPr marL="0" indent="0">
              <a:buNone/>
            </a:pPr>
            <a:r>
              <a:rPr lang="ru-RU" sz="3700" dirty="0"/>
              <a:t>26.20.1	Производство компьютеров</a:t>
            </a:r>
          </a:p>
          <a:p>
            <a:pPr marL="0" indent="0">
              <a:buNone/>
            </a:pPr>
            <a:r>
              <a:rPr lang="ru-RU" sz="3700" dirty="0"/>
              <a:t>26.20.2	Производство периферийного оборудования</a:t>
            </a:r>
          </a:p>
          <a:p>
            <a:pPr marL="0" indent="0">
              <a:buNone/>
            </a:pPr>
            <a:r>
              <a:rPr lang="ru-RU" sz="3700" dirty="0"/>
              <a:t>26.20.3	Производство запоминающих устройств и прочих устройств хранения данных</a:t>
            </a:r>
          </a:p>
          <a:p>
            <a:pPr marL="0" indent="0">
              <a:buNone/>
            </a:pPr>
            <a:r>
              <a:rPr lang="ru-RU" sz="3700" dirty="0"/>
              <a:t>33.12	Ремонт машин и оборудования</a:t>
            </a:r>
          </a:p>
          <a:p>
            <a:pPr marL="0" indent="0">
              <a:buNone/>
            </a:pPr>
            <a:r>
              <a:rPr lang="ru-RU" sz="3700" dirty="0"/>
              <a:t>33.13	Ремонт электронного и оптического </a:t>
            </a:r>
            <a:r>
              <a:rPr lang="ru-RU" sz="3700" dirty="0" smtClean="0"/>
              <a:t>оборудования</a:t>
            </a:r>
          </a:p>
          <a:p>
            <a:pPr marL="0" indent="0">
              <a:buNone/>
            </a:pPr>
            <a:r>
              <a:rPr lang="ru-RU" sz="4900" b="1" dirty="0" smtClean="0"/>
              <a:t>ассортимент </a:t>
            </a:r>
            <a:r>
              <a:rPr lang="ru-RU" sz="4900" b="1" dirty="0"/>
              <a:t>продукции и (или) </a:t>
            </a:r>
            <a:r>
              <a:rPr lang="ru-RU" sz="4900" b="1" dirty="0" smtClean="0"/>
              <a:t>услуг</a:t>
            </a:r>
            <a:r>
              <a:rPr lang="en-US" sz="4900" b="1" dirty="0" smtClean="0"/>
              <a:t>:</a:t>
            </a:r>
          </a:p>
          <a:p>
            <a:pPr marL="0" indent="0">
              <a:buNone/>
            </a:pPr>
            <a:r>
              <a:rPr lang="ru-RU" sz="4900" dirty="0" smtClean="0"/>
              <a:t>Смартфоны и планшеты </a:t>
            </a:r>
          </a:p>
          <a:p>
            <a:pPr marL="0" indent="0">
              <a:buNone/>
            </a:pPr>
            <a:r>
              <a:rPr lang="ru-RU" sz="4900" dirty="0" smtClean="0"/>
              <a:t>Ноутбуки и компьютеры </a:t>
            </a:r>
          </a:p>
          <a:p>
            <a:pPr marL="0" indent="0">
              <a:buNone/>
            </a:pPr>
            <a:r>
              <a:rPr lang="ru-RU" sz="4900" dirty="0" smtClean="0"/>
              <a:t>Телевизоры </a:t>
            </a:r>
          </a:p>
          <a:p>
            <a:pPr marL="0" indent="0">
              <a:buNone/>
            </a:pPr>
            <a:r>
              <a:rPr lang="ru-RU" sz="4900" dirty="0" smtClean="0"/>
              <a:t>Офисная мебель </a:t>
            </a:r>
          </a:p>
          <a:p>
            <a:pPr marL="0" indent="0">
              <a:buNone/>
            </a:pPr>
            <a:r>
              <a:rPr lang="ru-RU" sz="4900" dirty="0" smtClean="0"/>
              <a:t>Канцтовары </a:t>
            </a:r>
          </a:p>
          <a:p>
            <a:pPr marL="0" indent="0">
              <a:buNone/>
            </a:pPr>
            <a:r>
              <a:rPr lang="ru-RU" sz="4900" dirty="0" smtClean="0"/>
              <a:t>Строительство и ремонт </a:t>
            </a:r>
            <a:endParaRPr lang="ru-RU" sz="4900" dirty="0"/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3"/>
          </p:nvPr>
        </p:nvSpPr>
        <p:spPr>
          <a:xfrm>
            <a:off x="394963" y="1378581"/>
            <a:ext cx="9824904" cy="421490"/>
          </a:xfrm>
        </p:spPr>
        <p:txBody>
          <a:bodyPr>
            <a:normAutofit fontScale="25000" lnSpcReduction="20000"/>
          </a:bodyPr>
          <a:lstStyle/>
          <a:p>
            <a:r>
              <a:rPr lang="ru-RU" sz="8000" dirty="0"/>
              <a:t>Структура и техническое оснащение исследуемого предприятия/ подразделения</a:t>
            </a:r>
          </a:p>
          <a:p>
            <a:r>
              <a:rPr lang="ru-RU" sz="8000" dirty="0" smtClean="0"/>
              <a:t> 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62" y="318230"/>
            <a:ext cx="9687193" cy="567848"/>
          </a:xfrm>
        </p:spPr>
        <p:txBody>
          <a:bodyPr/>
          <a:lstStyle/>
          <a:p>
            <a:r>
              <a:rPr lang="ru-RU" sz="3600" dirty="0"/>
              <a:t>Описание </a:t>
            </a:r>
            <a:r>
              <a:rPr lang="ru-RU" sz="3600" dirty="0" smtClean="0"/>
              <a:t>организации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8638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6" y="1813053"/>
            <a:ext cx="10691564" cy="49919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20 ноября 2008 года — официальный день рождения компании </a:t>
            </a:r>
            <a:r>
              <a:rPr lang="ru-RU" dirty="0" err="1"/>
              <a:t>Ситилинк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Декабрь 2008 года — открыт интернет-магазин www.citilink.ru</a:t>
            </a:r>
          </a:p>
          <a:p>
            <a:pPr marL="0" indent="0">
              <a:buNone/>
            </a:pPr>
            <a:r>
              <a:rPr lang="ru-RU" dirty="0"/>
              <a:t>Январь 2009 года — начал работать первый </a:t>
            </a:r>
            <a:r>
              <a:rPr lang="ru-RU" dirty="0" err="1"/>
              <a:t>полноформальный</a:t>
            </a:r>
            <a:r>
              <a:rPr lang="ru-RU" dirty="0"/>
              <a:t> магазин в Москве</a:t>
            </a:r>
          </a:p>
          <a:p>
            <a:pPr marL="0" indent="0">
              <a:buNone/>
            </a:pPr>
            <a:r>
              <a:rPr lang="ru-RU" dirty="0"/>
              <a:t>С июня 2009 года — открываются первые пункты </a:t>
            </a:r>
            <a:r>
              <a:rPr lang="ru-RU" dirty="0" err="1"/>
              <a:t>Ситилинк</a:t>
            </a:r>
            <a:r>
              <a:rPr lang="ru-RU" dirty="0"/>
              <a:t> МИНИ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 2010 года — выход на федеральный уровень, открываются магазины МАКСИ и МИДИ формата в городах-</a:t>
            </a:r>
            <a:r>
              <a:rPr lang="ru-RU" dirty="0" err="1"/>
              <a:t>миллионниках</a:t>
            </a:r>
            <a:r>
              <a:rPr lang="ru-RU" dirty="0"/>
              <a:t>, которые поддерживаются пунктами заказа и выдачи товаров </a:t>
            </a:r>
            <a:r>
              <a:rPr lang="ru-RU" dirty="0" err="1"/>
              <a:t>Ситилинк</a:t>
            </a:r>
            <a:r>
              <a:rPr lang="ru-RU" dirty="0"/>
              <a:t> МИНИ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3"/>
          </p:nvPr>
        </p:nvSpPr>
        <p:spPr>
          <a:xfrm>
            <a:off x="463817" y="1260351"/>
            <a:ext cx="9824904" cy="421490"/>
          </a:xfrm>
        </p:spPr>
        <p:txBody>
          <a:bodyPr/>
          <a:lstStyle/>
          <a:p>
            <a:r>
              <a:rPr lang="ru-RU" dirty="0" smtClean="0"/>
              <a:t>История организации 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719AA99-22D7-45B3-8069-6E1FEDD9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Описание </a:t>
            </a:r>
            <a:r>
              <a:rPr lang="ru-RU" sz="3600" dirty="0" smtClean="0"/>
              <a:t>организации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3190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C5A7F-76CB-4A03-A575-6A445E1D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63" y="502904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F747E617-D31D-4D36-9676-5263B1B6231E}"/>
              </a:ext>
            </a:extLst>
          </p:cNvPr>
          <p:cNvSpPr txBox="1">
            <a:spLocks/>
          </p:cNvSpPr>
          <p:nvPr/>
        </p:nvSpPr>
        <p:spPr>
          <a:xfrm>
            <a:off x="287411" y="843430"/>
            <a:ext cx="9824904" cy="421490"/>
          </a:xfrm>
          <a:prstGeom prst="rect">
            <a:avLst/>
          </a:prstGeom>
        </p:spPr>
        <p:txBody>
          <a:bodyPr vert="horz" lIns="104306" tIns="52153" rIns="104306" bIns="52153" rtlCol="0" anchor="b">
            <a:normAutofit/>
          </a:bodyPr>
          <a:lstStyle>
            <a:lvl1pPr marL="87313" indent="0" algn="l" defTabSz="782292" rtl="0" eaLnBrk="1" latinLnBrk="0" hangingPunct="1">
              <a:lnSpc>
                <a:spcPct val="90000"/>
              </a:lnSpc>
              <a:spcBef>
                <a:spcPts val="856"/>
              </a:spcBef>
              <a:buFont typeface="Arial" panose="020B0604020202020204" pitchFamily="34" charset="0"/>
              <a:buNone/>
              <a:defRPr sz="1800" b="1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91146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2292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3438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4584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5730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6876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8022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9168" indent="0" algn="l" defTabSz="782292" rtl="0" eaLnBrk="1" latinLnBrk="0" hangingPunct="1">
              <a:lnSpc>
                <a:spcPct val="90000"/>
              </a:lnSpc>
              <a:spcBef>
                <a:spcPts val="428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dirty="0" smtClean="0">
                <a:solidFill>
                  <a:srgbClr val="E60000"/>
                </a:solidFill>
              </a:rPr>
              <a:t>Основные технико-экономические показатели деятельности организации</a:t>
            </a:r>
            <a:endParaRPr lang="ru-RU" b="0" dirty="0">
              <a:solidFill>
                <a:srgbClr val="E6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Объект 6">
            <a:extLst>
              <a:ext uri="{FF2B5EF4-FFF2-40B4-BE49-F238E27FC236}">
                <a16:creationId xmlns:a16="http://schemas.microsoft.com/office/drawing/2014/main" id="{43EF1BE3-B031-4678-87AA-FFB3D27FA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317722"/>
              </p:ext>
            </p:extLst>
          </p:nvPr>
        </p:nvGraphicFramePr>
        <p:xfrm>
          <a:off x="596768" y="1908423"/>
          <a:ext cx="9358443" cy="44996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95155">
                  <a:extLst>
                    <a:ext uri="{9D8B030D-6E8A-4147-A177-3AD203B41FA5}">
                      <a16:colId xmlns:a16="http://schemas.microsoft.com/office/drawing/2014/main" val="2757321916"/>
                    </a:ext>
                  </a:extLst>
                </a:gridCol>
                <a:gridCol w="5304572">
                  <a:extLst>
                    <a:ext uri="{9D8B030D-6E8A-4147-A177-3AD203B41FA5}">
                      <a16:colId xmlns:a16="http://schemas.microsoft.com/office/drawing/2014/main" val="2803544145"/>
                    </a:ext>
                  </a:extLst>
                </a:gridCol>
                <a:gridCol w="1116799">
                  <a:extLst>
                    <a:ext uri="{9D8B030D-6E8A-4147-A177-3AD203B41FA5}">
                      <a16:colId xmlns:a16="http://schemas.microsoft.com/office/drawing/2014/main" val="3685779638"/>
                    </a:ext>
                  </a:extLst>
                </a:gridCol>
                <a:gridCol w="2041917">
                  <a:extLst>
                    <a:ext uri="{9D8B030D-6E8A-4147-A177-3AD203B41FA5}">
                      <a16:colId xmlns:a16="http://schemas.microsoft.com/office/drawing/2014/main" val="3424623961"/>
                    </a:ext>
                  </a:extLst>
                </a:gridCol>
              </a:tblGrid>
              <a:tr h="86921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№ п/п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Наименование характеристики (показателя)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Значение показателя на определённую дату либо за период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09296"/>
                  </a:ext>
                </a:extLst>
              </a:tr>
              <a:tr h="34844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2021</a:t>
                      </a:r>
                      <a:endParaRPr lang="ru-RU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2022</a:t>
                      </a:r>
                      <a:endParaRPr lang="ru-RU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77967388"/>
                  </a:ext>
                </a:extLst>
              </a:tr>
              <a:tr h="5040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Объем реализованной продукции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6819005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5652343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4130656"/>
                  </a:ext>
                </a:extLst>
              </a:tr>
              <a:tr h="5794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Численность персонала, человек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8229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2500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8229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3000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968601"/>
                  </a:ext>
                </a:extLst>
              </a:tr>
              <a:tr h="5040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Среднегодовая стоимость ОПФ, тыс. руб.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38 645	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 dirty="0" smtClean="0">
                          <a:effectLst/>
                        </a:rPr>
                        <a:t>23 700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1868027"/>
                  </a:ext>
                </a:extLst>
              </a:tr>
              <a:tr h="3553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Обороты средства, тыс. руб.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dirty="0" smtClean="0">
                          <a:effectLst/>
                        </a:rPr>
                        <a:t>19601689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19074950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7229354"/>
                  </a:ext>
                </a:extLst>
              </a:tr>
              <a:tr h="5040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Рентабельность производства, %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 dirty="0" smtClean="0">
                          <a:effectLst/>
                        </a:rPr>
                        <a:t>3.7%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 dirty="0" smtClean="0">
                          <a:effectLst/>
                        </a:rPr>
                        <a:t>3.0%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2597919"/>
                  </a:ext>
                </a:extLst>
              </a:tr>
              <a:tr h="3310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6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Прибыль, тыс. руб.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 dirty="0" smtClean="0">
                          <a:effectLst/>
                        </a:rPr>
                        <a:t>2 015 013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 dirty="0" smtClean="0">
                          <a:effectLst/>
                        </a:rPr>
                        <a:t>5 148 059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6411653"/>
                  </a:ext>
                </a:extLst>
              </a:tr>
              <a:tr h="5040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7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Затраты на 1 рубль товарной продукции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 dirty="0" smtClean="0">
                          <a:effectLst/>
                        </a:rPr>
                        <a:t>0,295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500" kern="1200" dirty="0" smtClean="0">
                          <a:effectLst/>
                        </a:rPr>
                        <a:t>0,910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0065813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826420" y="6948983"/>
            <a:ext cx="97825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4988" algn="just"/>
            <a:r>
              <a:rPr lang="ru-RU" sz="1600" dirty="0" smtClean="0"/>
              <a:t>Таблица 1</a:t>
            </a:r>
            <a:r>
              <a:rPr lang="ru-RU" sz="1600" dirty="0"/>
              <a:t>. технико-экономические показатели </a:t>
            </a:r>
          </a:p>
        </p:txBody>
      </p:sp>
    </p:spTree>
    <p:extLst>
      <p:ext uri="{BB962C8B-B14F-4D97-AF65-F5344CB8AC3E}">
        <p14:creationId xmlns:p14="http://schemas.microsoft.com/office/powerpoint/2010/main" val="168594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C5A7F-76CB-4A03-A575-6A445E1D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48" y="324247"/>
            <a:ext cx="9687193" cy="498598"/>
          </a:xfrm>
        </p:spPr>
        <p:txBody>
          <a:bodyPr/>
          <a:lstStyle/>
          <a:p>
            <a:r>
              <a:rPr lang="ru-RU" sz="3600" dirty="0"/>
              <a:t>Исследовательский этап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82841-5FE4-40C9-8D37-A6B293ECFF28}"/>
              </a:ext>
            </a:extLst>
          </p:cNvPr>
          <p:cNvSpPr txBox="1"/>
          <p:nvPr/>
        </p:nvSpPr>
        <p:spPr>
          <a:xfrm>
            <a:off x="450156" y="6588943"/>
            <a:ext cx="9279668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538163" algn="ctr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ru-RU" i="1" dirty="0"/>
              <a:t>Рисунок </a:t>
            </a:r>
            <a:r>
              <a:rPr lang="ru-RU" i="1" dirty="0" smtClean="0"/>
              <a:t>2. Организационная структура управления</a:t>
            </a:r>
            <a:endParaRPr lang="ru-RU" i="1" dirty="0"/>
          </a:p>
          <a:p>
            <a:pPr marL="0" marR="0" lvl="0" indent="538163" algn="ctr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1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F747E617-D31D-4D36-9676-5263B1B6231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91656" y="1002109"/>
            <a:ext cx="10315873" cy="42149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ru-RU" b="0" dirty="0">
                <a:solidFill>
                  <a:srgbClr val="E60000"/>
                </a:solidFill>
              </a:rPr>
              <a:t>Производственная структура и организационная схема управления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ru-RU" b="0" dirty="0">
                <a:solidFill>
                  <a:srgbClr val="E60000"/>
                </a:solidFill>
              </a:rPr>
              <a:t>предприятием и его подразделениями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7" y="2124447"/>
            <a:ext cx="10225136" cy="42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44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_шаблончик A4 (1)" id="{CECEB147-F7F0-4995-89D0-2FD57D90FCEB}" vid="{306AE4ED-CFFA-434E-A652-8353525159A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презентация_шаблончик A4 (1)</Template>
  <TotalTime>5850</TotalTime>
  <Words>1667</Words>
  <Application>Microsoft Office PowerPoint</Application>
  <PresentationFormat>Произвольный</PresentationFormat>
  <Paragraphs>291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Courier New</vt:lpstr>
      <vt:lpstr>MS Mincho</vt:lpstr>
      <vt:lpstr>Times New Roman</vt:lpstr>
      <vt:lpstr>Тема Office</vt:lpstr>
      <vt:lpstr>ОТЧЕТ  о прохождении производственной  практики    по профессиональному модулю ПМ.01 Осуществление интеграции программных модулей  в период с «01» декабря 2023 г. по «07» декабря 2023 г.  Специальность 09.02.07 Информационные системы и программирование</vt:lpstr>
      <vt:lpstr>Содержание</vt:lpstr>
      <vt:lpstr>Организационный этап</vt:lpstr>
      <vt:lpstr>Организационный этап</vt:lpstr>
      <vt:lpstr>Исследовательский этап. Сбор информации об объекте практики  и анализ содержания источников</vt:lpstr>
      <vt:lpstr>Описание организации</vt:lpstr>
      <vt:lpstr>Описание организации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Проектный этап. Экспериментально-практическая работа </vt:lpstr>
      <vt:lpstr>Проектный этап. Экспериментально-практическая работа </vt:lpstr>
      <vt:lpstr>Проектный этап. Экспериментально-практическая работа </vt:lpstr>
      <vt:lpstr>Проектный этап. Экспериментально-практическая работа </vt:lpstr>
      <vt:lpstr>Проектный этап. Экспериментально-практическая работа </vt:lpstr>
      <vt:lpstr>Проектный этап. Экспериментально-практическая работа </vt:lpstr>
      <vt:lpstr>Проектный этап. Экспериментально-практическая работа </vt:lpstr>
      <vt:lpstr>Проектный этап. Экспериментально-практическая работа </vt:lpstr>
      <vt:lpstr>Проектный этап. Экспериментально-практическая работа </vt:lpstr>
      <vt:lpstr>Проектный этап. Экспериментально-практическая работа </vt:lpstr>
      <vt:lpstr>Проектный этап. Экспериментально-практическая работа </vt:lpstr>
      <vt:lpstr>Аналитический этап </vt:lpstr>
      <vt:lpstr>Аналитический этап </vt:lpstr>
      <vt:lpstr>Аналитический этап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Катя</dc:creator>
  <cp:lastModifiedBy>Ауд-Нагатинская-603 Студент</cp:lastModifiedBy>
  <cp:revision>249</cp:revision>
  <cp:lastPrinted>2019-08-06T13:15:09Z</cp:lastPrinted>
  <dcterms:created xsi:type="dcterms:W3CDTF">2020-03-27T22:15:06Z</dcterms:created>
  <dcterms:modified xsi:type="dcterms:W3CDTF">2024-02-16T05:19:13Z</dcterms:modified>
</cp:coreProperties>
</file>