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70" r:id="rId5"/>
    <p:sldId id="286" r:id="rId6"/>
    <p:sldId id="294" r:id="rId7"/>
    <p:sldId id="295" r:id="rId8"/>
    <p:sldId id="281" r:id="rId9"/>
    <p:sldId id="296" r:id="rId10"/>
    <p:sldId id="282" r:id="rId11"/>
    <p:sldId id="272" r:id="rId12"/>
    <p:sldId id="284" r:id="rId13"/>
    <p:sldId id="285" r:id="rId14"/>
    <p:sldId id="293" r:id="rId15"/>
    <p:sldId id="283" r:id="rId16"/>
    <p:sldId id="28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04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22.02.2020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.bugaevskii@corp.mail.ru" TargetMode="External"/><Relationship Id="rId2" Type="http://schemas.openxmlformats.org/officeDocument/2006/relationships/hyperlink" Target="mailto:k.Izmailov@corp.mail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joinchat/BbDUnUXuEmXnV64n9WOU_g" TargetMode="External"/><Relationship Id="rId4" Type="http://schemas.openxmlformats.org/officeDocument/2006/relationships/hyperlink" Target="https://sphere.mail.ru/blog/view/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" TargetMode="External"/><Relationship Id="rId2" Type="http://schemas.openxmlformats.org/officeDocument/2006/relationships/hyperlink" Target="https://insights.stackoverflow.com/survey/2018/#most-loved-dreaded-and-wan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41358" y="4056709"/>
            <a:ext cx="6384589" cy="178848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анализ данных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693111" y="6289355"/>
            <a:ext cx="5132836" cy="47662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Измайлов Константин/</a:t>
            </a:r>
            <a:r>
              <a:rPr lang="ru-RU" dirty="0" err="1" smtClean="0"/>
              <a:t>Бугаевский</a:t>
            </a:r>
            <a:r>
              <a:rPr lang="ru-RU" dirty="0" smtClean="0"/>
              <a:t>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Прост в освоении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6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8" y="2446460"/>
            <a:ext cx="4028172" cy="26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" y="2446460"/>
            <a:ext cx="3579990" cy="26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093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Освоение </a:t>
            </a:r>
            <a:r>
              <a:rPr lang="ru-RU" dirty="0"/>
              <a:t>основных принципов программирования.</a:t>
            </a:r>
          </a:p>
          <a:p>
            <a:endParaRPr lang="ru-RU" dirty="0"/>
          </a:p>
        </p:txBody>
      </p:sp>
      <p:pic>
        <p:nvPicPr>
          <p:cNvPr id="4098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2033358"/>
            <a:ext cx="2563213" cy="3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python for data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32" y="2018967"/>
            <a:ext cx="2573053" cy="33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1" y="4775333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54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Изучение библиотек, необходимых для анализа данных.</a:t>
            </a:r>
          </a:p>
          <a:p>
            <a:endParaRPr lang="ru-RU" dirty="0"/>
          </a:p>
        </p:txBody>
      </p:sp>
      <p:pic>
        <p:nvPicPr>
          <p:cNvPr id="5122" name="Picture 2" descr="Ð£ Python Ð´Ð»Ñ Ð°Ð½Ð°Ð»Ð¸Ð·Ð° Ð´Ð°Ð½Ð½ÑÑ ÐµÑÑÑ Ð±Ð¸Ð±Ð»Ð¸Ð¾ÑÐµ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" y="1896182"/>
            <a:ext cx="7223280" cy="4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405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</a:t>
            </a:r>
            <a:r>
              <a:rPr lang="ru-RU" dirty="0" smtClean="0"/>
              <a:t>. Закрепление знаний на практике.</a:t>
            </a:r>
            <a:endParaRPr lang="ru-RU" dirty="0"/>
          </a:p>
          <a:p>
            <a:endParaRPr lang="ru-RU" dirty="0"/>
          </a:p>
        </p:txBody>
      </p:sp>
      <p:pic>
        <p:nvPicPr>
          <p:cNvPr id="7170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32" y="1945742"/>
            <a:ext cx="6961490" cy="42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3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изучать </a:t>
            </a:r>
            <a:r>
              <a:rPr lang="en-US" dirty="0" smtClean="0"/>
              <a:t>Python </a:t>
            </a:r>
            <a:r>
              <a:rPr lang="ru-RU" dirty="0" smtClean="0"/>
              <a:t>для анализа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/>
              <a:t>3. Закрепление знаний на </a:t>
            </a:r>
            <a:r>
              <a:rPr lang="ru-RU" dirty="0" smtClean="0"/>
              <a:t>практике</a:t>
            </a:r>
            <a:r>
              <a:rPr lang="en-US" dirty="0" smtClean="0"/>
              <a:t> (pythonchallenge.com)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842976"/>
            <a:ext cx="8499390" cy="4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55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 на </a:t>
            </a:r>
            <a:r>
              <a:rPr lang="en-US" dirty="0"/>
              <a:t>Python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7" y="1467330"/>
            <a:ext cx="7962156" cy="46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92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147" y="1549667"/>
            <a:ext cx="86531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Измайлов Константин </a:t>
            </a:r>
            <a:endParaRPr lang="ru-RU" sz="2400" b="1" dirty="0"/>
          </a:p>
          <a:p>
            <a:pPr algn="ctr"/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k.Izmailov@corp.mail.ru</a:t>
            </a:r>
            <a:endParaRPr lang="en-US" dirty="0" smtClean="0"/>
          </a:p>
          <a:p>
            <a:pPr algn="ctr"/>
            <a:r>
              <a:rPr lang="en-US" dirty="0"/>
              <a:t>Telegram: </a:t>
            </a:r>
            <a:r>
              <a:rPr lang="en-US" dirty="0" smtClean="0"/>
              <a:t>@</a:t>
            </a:r>
            <a:r>
              <a:rPr lang="en-US" dirty="0" err="1" smtClean="0"/>
              <a:t>KonstantinIzmaylov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sz="2400" b="1" dirty="0" err="1" smtClean="0"/>
              <a:t>Бугаевский</a:t>
            </a:r>
            <a:r>
              <a:rPr lang="ru-RU" sz="2400" b="1" dirty="0" smtClean="0"/>
              <a:t> Владимир</a:t>
            </a:r>
            <a:endParaRPr lang="ru-RU" sz="2400" b="1" dirty="0"/>
          </a:p>
          <a:p>
            <a:pPr algn="ctr"/>
            <a:r>
              <a:rPr lang="en-US" dirty="0"/>
              <a:t>Mail: </a:t>
            </a:r>
            <a:r>
              <a:rPr lang="en-US" dirty="0" smtClean="0">
                <a:hlinkClick r:id="rId3"/>
              </a:rPr>
              <a:t>v.bugaevskii@corp.mail.ru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Блог на портале </a:t>
            </a:r>
            <a:r>
              <a:rPr lang="ru-RU" dirty="0" err="1" smtClean="0"/>
              <a:t>Техносферы</a:t>
            </a:r>
            <a:r>
              <a:rPr lang="ru-RU" dirty="0" smtClean="0"/>
              <a:t>: </a:t>
            </a:r>
            <a:r>
              <a:rPr lang="en-US" dirty="0">
                <a:hlinkClick r:id="rId4"/>
              </a:rPr>
              <a:t>https://sphere.mail.ru/blog/view/53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algn="ctr"/>
            <a:r>
              <a:rPr lang="ru-RU" dirty="0" smtClean="0"/>
              <a:t>Чат в Телеграмме:</a:t>
            </a:r>
            <a:r>
              <a:rPr lang="en-US" dirty="0" smtClean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t.me/joinchat/BbDUnUXuEmXnV64n9WOU_g</a:t>
            </a:r>
            <a:endParaRPr lang="en-US" dirty="0" smtClean="0"/>
          </a:p>
          <a:p>
            <a:pPr algn="ctr"/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84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3" y="510139"/>
            <a:ext cx="2115376" cy="2824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Измайлов Константин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24464" y="1014225"/>
            <a:ext cx="3266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DS Team Lead </a:t>
            </a:r>
            <a:r>
              <a:rPr lang="ru-RU" sz="1600" dirty="0" smtClean="0"/>
              <a:t>в </a:t>
            </a:r>
            <a:r>
              <a:rPr lang="en-US" sz="1600" dirty="0" smtClean="0"/>
              <a:t>Delivery Club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24463" y="1358021"/>
            <a:ext cx="570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Разработка алгоритмов, построение предиктивных моделей для бизнеса 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4462" y="1942796"/>
            <a:ext cx="5708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Kaggle</a:t>
            </a:r>
            <a:r>
              <a:rPr lang="en-US" sz="1600" dirty="0" smtClean="0"/>
              <a:t> Master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ln>
            <a:noFill/>
          </a:ln>
        </p:spPr>
      </p:pic>
      <p:sp>
        <p:nvSpPr>
          <p:cNvPr id="9" name="TextShape 6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strike="noStrike" spc="-1" dirty="0" err="1">
                <a:solidFill>
                  <a:srgbClr val="000000"/>
                </a:solidFill>
                <a:latin typeface="HelveticaCyr"/>
              </a:rPr>
              <a:t>Бугаевский</a:t>
            </a:r>
            <a:r>
              <a:rPr lang="ru-RU" sz="1800" b="1" strike="noStrike" spc="-1" dirty="0">
                <a:solidFill>
                  <a:srgbClr val="000000"/>
                </a:solidFill>
                <a:latin typeface="HelveticaCyr"/>
              </a:rPr>
              <a:t> Владимир</a:t>
            </a:r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endParaRPr lang="ru-RU" sz="1800" b="1" strike="noStrike" spc="-1" dirty="0">
              <a:solidFill>
                <a:srgbClr val="000000"/>
              </a:solidFill>
              <a:latin typeface="HelveticaCyr"/>
              <a:ea typeface="AR PL SungtiL GB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Программист в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HelveticaCyr"/>
              </a:rPr>
              <a:t>Поиске@Mail.Ru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 </a:t>
            </a:r>
            <a:endParaRPr lang="ru-RU" sz="1600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Выпускник </a:t>
            </a:r>
            <a:r>
              <a:rPr lang="ru-RU" sz="1600" b="0" strike="noStrike" spc="-1" dirty="0">
                <a:solidFill>
                  <a:srgbClr val="000000"/>
                </a:solidFill>
                <a:latin typeface="HelveticaCyr"/>
              </a:rPr>
              <a:t>проекта «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HelveticaCyr"/>
              </a:rPr>
              <a:t>Техносфера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HelveticaCyr"/>
              </a:rPr>
              <a:t>» </a:t>
            </a:r>
            <a:endParaRPr lang="ru-RU" sz="1600" b="0" strike="noStrike" spc="-1" dirty="0">
              <a:latin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Занимаюсь построением ML-решений и их внедрением в различных проектах компании </a:t>
            </a:r>
            <a:r>
              <a:rPr lang="ru-RU" sz="1600" dirty="0" err="1"/>
              <a:t>Mail.Ru</a:t>
            </a:r>
            <a:r>
              <a:rPr lang="ru-RU" sz="1600" dirty="0"/>
              <a:t> </a:t>
            </a:r>
            <a:r>
              <a:rPr lang="ru-RU" sz="1600" dirty="0" err="1"/>
              <a:t>Group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2191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Получить основы программирования на </a:t>
            </a:r>
            <a:r>
              <a:rPr lang="en-US" sz="2000" dirty="0" smtClean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Освоить базовые прикладные инструменты для анализа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Изучить базовые понятия математической статистики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Ð°Ð½Ð°Ð»Ð¸Ñ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2" y="3247298"/>
            <a:ext cx="3935162" cy="33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336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388480"/>
            <a:ext cx="7527727" cy="46006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(</a:t>
            </a:r>
            <a:r>
              <a:rPr lang="ru-RU" sz="2000" i="1" dirty="0" smtClean="0"/>
              <a:t>ДЗ 1 – 5 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Библиотека </a:t>
            </a:r>
            <a:r>
              <a:rPr lang="ru-RU" sz="2000" dirty="0" err="1" smtClean="0"/>
              <a:t>Numpy</a:t>
            </a:r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ru-RU" sz="2000" i="1" dirty="0" smtClean="0"/>
              <a:t>ДЗ 2 – </a:t>
            </a:r>
            <a:r>
              <a:rPr lang="ru-RU" sz="2000" i="1" dirty="0" smtClean="0"/>
              <a:t>10</a:t>
            </a:r>
            <a:r>
              <a:rPr lang="ru-RU" sz="2000" i="1" dirty="0" smtClean="0"/>
              <a:t> баллов</a:t>
            </a:r>
            <a:r>
              <a:rPr lang="ru-RU" sz="2000" dirty="0" smtClean="0"/>
              <a:t>)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Библиотека </a:t>
            </a:r>
            <a:r>
              <a:rPr lang="en-US" sz="2000" dirty="0" smtClean="0"/>
              <a:t>Pandas </a:t>
            </a:r>
            <a:r>
              <a:rPr lang="en-US" sz="2000" dirty="0" smtClean="0"/>
              <a:t>(</a:t>
            </a:r>
            <a:r>
              <a:rPr lang="ru-RU" sz="2000" i="1" dirty="0" smtClean="0"/>
              <a:t>КР  1 </a:t>
            </a:r>
            <a:r>
              <a:rPr lang="ru-RU" sz="2000" i="1" dirty="0" smtClean="0"/>
              <a:t>– </a:t>
            </a:r>
            <a:r>
              <a:rPr lang="ru-RU" sz="2000" i="1" dirty="0" smtClean="0"/>
              <a:t>10 </a:t>
            </a:r>
            <a:r>
              <a:rPr lang="ru-RU" sz="2000" i="1" dirty="0" smtClean="0"/>
              <a:t>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Визуализация </a:t>
            </a:r>
            <a:r>
              <a:rPr lang="ru-RU" sz="2000" dirty="0" smtClean="0"/>
              <a:t>данных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- 1 (</a:t>
            </a:r>
            <a:r>
              <a:rPr lang="ru-RU" sz="2000" i="1" dirty="0" smtClean="0"/>
              <a:t>ДЗ </a:t>
            </a:r>
            <a:r>
              <a:rPr lang="ru-RU" sz="2000" i="1" dirty="0" smtClean="0"/>
              <a:t>3 </a:t>
            </a:r>
            <a:r>
              <a:rPr lang="ru-RU" sz="2000" i="1" dirty="0" smtClean="0"/>
              <a:t>– 15 баллов)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Углубленный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- 2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Парсинг</a:t>
            </a:r>
            <a:r>
              <a:rPr lang="ru-RU" sz="2000" dirty="0"/>
              <a:t> данных с помощью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i="1" dirty="0"/>
              <a:t>(ДЗ </a:t>
            </a:r>
            <a:r>
              <a:rPr lang="ru-RU" sz="2000" i="1" dirty="0"/>
              <a:t>4</a:t>
            </a:r>
            <a:r>
              <a:rPr lang="ru-RU" sz="2000" i="1" dirty="0" smtClean="0"/>
              <a:t> </a:t>
            </a:r>
            <a:r>
              <a:rPr lang="ru-RU" sz="2000" i="1" dirty="0"/>
              <a:t>– </a:t>
            </a:r>
            <a:r>
              <a:rPr lang="ru-RU" sz="2000" i="1" dirty="0" smtClean="0"/>
              <a:t>10 </a:t>
            </a:r>
            <a:r>
              <a:rPr lang="ru-RU" sz="2000" i="1" dirty="0"/>
              <a:t>баллов</a:t>
            </a:r>
            <a:r>
              <a:rPr lang="ru-RU" sz="2000" i="1" dirty="0" smtClean="0"/>
              <a:t>)</a:t>
            </a:r>
            <a:r>
              <a:rPr lang="ru-RU" sz="2000" dirty="0" smtClean="0"/>
              <a:t>.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статистику – 1 </a:t>
            </a:r>
            <a:r>
              <a:rPr lang="ru-RU" sz="2000" i="1" dirty="0" smtClean="0"/>
              <a:t>(Мини-проект – </a:t>
            </a:r>
            <a:r>
              <a:rPr lang="ru-RU" sz="2000" i="1" dirty="0" smtClean="0"/>
              <a:t>2</a:t>
            </a:r>
            <a:r>
              <a:rPr lang="en-US" sz="2000" i="1" dirty="0" smtClean="0"/>
              <a:t>5 </a:t>
            </a:r>
            <a:r>
              <a:rPr lang="ru-RU" sz="2000" i="1" dirty="0" smtClean="0"/>
              <a:t>баллов</a:t>
            </a:r>
            <a:r>
              <a:rPr lang="ru-RU" sz="2000" i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Введение в статистику – </a:t>
            </a:r>
            <a:r>
              <a:rPr lang="ru-RU" sz="2000" dirty="0" smtClean="0"/>
              <a:t>2</a:t>
            </a:r>
            <a:endParaRPr lang="ru-RU" sz="2000" i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Временные ряды </a:t>
            </a:r>
            <a:r>
              <a:rPr lang="ru-RU" sz="2000" dirty="0" smtClean="0"/>
              <a:t>(</a:t>
            </a:r>
            <a:r>
              <a:rPr lang="en-US" sz="2000" i="1" dirty="0" err="1" smtClean="0"/>
              <a:t>Kaggle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Inclass</a:t>
            </a:r>
            <a:r>
              <a:rPr lang="ru-RU" sz="2000" i="1" dirty="0" smtClean="0"/>
              <a:t>– </a:t>
            </a:r>
            <a:r>
              <a:rPr lang="en-US" sz="2000" i="1" dirty="0"/>
              <a:t>5</a:t>
            </a:r>
            <a:r>
              <a:rPr lang="ru-RU" sz="2000" i="1" dirty="0" smtClean="0"/>
              <a:t> </a:t>
            </a:r>
            <a:r>
              <a:rPr lang="en-US" sz="2000" i="1" dirty="0" smtClean="0"/>
              <a:t>+ [5] </a:t>
            </a:r>
            <a:r>
              <a:rPr lang="ru-RU" sz="2000" i="1" dirty="0" smtClean="0"/>
              <a:t>баллов</a:t>
            </a:r>
            <a:r>
              <a:rPr lang="ru-RU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Введение </a:t>
            </a:r>
            <a:r>
              <a:rPr lang="ru-RU" sz="2000" dirty="0"/>
              <a:t>в </a:t>
            </a:r>
            <a:r>
              <a:rPr lang="ru-RU" sz="2000" dirty="0" smtClean="0"/>
              <a:t>SQL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Колоквиум</a:t>
            </a:r>
            <a:r>
              <a:rPr lang="ru-RU" sz="2000" dirty="0" smtClean="0"/>
              <a:t> (</a:t>
            </a:r>
            <a:r>
              <a:rPr lang="ru-RU" sz="2000" i="1" dirty="0" smtClean="0"/>
              <a:t>КР 4 – </a:t>
            </a:r>
            <a:r>
              <a:rPr lang="ru-RU" sz="2000" i="1" dirty="0" smtClean="0"/>
              <a:t>2</a:t>
            </a:r>
            <a:r>
              <a:rPr lang="en-US" sz="2000" i="1" dirty="0" smtClean="0"/>
              <a:t>0</a:t>
            </a:r>
            <a:r>
              <a:rPr lang="ru-RU" sz="2000" i="1" dirty="0" smtClean="0"/>
              <a:t> </a:t>
            </a:r>
            <a:r>
              <a:rPr lang="ru-RU" sz="2000" i="1" dirty="0" smtClean="0"/>
              <a:t>баллов</a:t>
            </a:r>
            <a:r>
              <a:rPr lang="ru-RU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Пересдача (</a:t>
            </a:r>
            <a:r>
              <a:rPr lang="ru-RU" sz="2000" i="1" dirty="0"/>
              <a:t>2</a:t>
            </a:r>
            <a:r>
              <a:rPr lang="ru-RU" sz="2000" i="1" dirty="0" smtClean="0"/>
              <a:t>5 баллов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511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оценка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3216" y="2612347"/>
            <a:ext cx="7527727" cy="1439889"/>
          </a:xfrm>
        </p:spPr>
        <p:txBody>
          <a:bodyPr/>
          <a:lstStyle/>
          <a:p>
            <a:pPr algn="ctr"/>
            <a:r>
              <a:rPr lang="ru-RU" b="1" dirty="0" smtClean="0"/>
              <a:t>8</a:t>
            </a:r>
            <a:r>
              <a:rPr lang="en-US" b="1" dirty="0" smtClean="0"/>
              <a:t>6</a:t>
            </a:r>
            <a:r>
              <a:rPr lang="ru-RU" b="1" dirty="0" smtClean="0"/>
              <a:t> </a:t>
            </a:r>
            <a:r>
              <a:rPr lang="ru-RU" b="1" dirty="0" smtClean="0"/>
              <a:t>– 100 </a:t>
            </a:r>
            <a:r>
              <a:rPr lang="ru-RU" dirty="0" smtClean="0"/>
              <a:t>баллов – «Отлично»</a:t>
            </a:r>
          </a:p>
          <a:p>
            <a:pPr algn="ctr"/>
            <a:r>
              <a:rPr lang="ru-RU" b="1" dirty="0" smtClean="0"/>
              <a:t>7</a:t>
            </a:r>
            <a:r>
              <a:rPr lang="en-US" b="1" dirty="0" smtClean="0"/>
              <a:t>1</a:t>
            </a:r>
            <a:r>
              <a:rPr lang="ru-RU" b="1" dirty="0" smtClean="0"/>
              <a:t> </a:t>
            </a:r>
            <a:r>
              <a:rPr lang="ru-RU" b="1" dirty="0" smtClean="0"/>
              <a:t>– 85 </a:t>
            </a:r>
            <a:r>
              <a:rPr lang="ru-RU" dirty="0" smtClean="0"/>
              <a:t>баллов – «Хорошо»</a:t>
            </a:r>
          </a:p>
          <a:p>
            <a:pPr algn="ctr"/>
            <a:r>
              <a:rPr lang="ru-RU" b="1" dirty="0" smtClean="0"/>
              <a:t>50 – 70 </a:t>
            </a:r>
            <a:r>
              <a:rPr lang="ru-RU" dirty="0" smtClean="0"/>
              <a:t>баллов – «Удовлетворительно»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8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анализ данных?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b="1" dirty="0"/>
              <a:t>Анализ данных </a:t>
            </a:r>
            <a:r>
              <a:rPr lang="ru-RU" sz="2000" dirty="0"/>
              <a:t>— процесс исследования, фильтрации, преобразования и моделирования данных с целью извлечения полезной информации и принятия решений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Сбор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Подготовка и очистка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Нахождение скрытых зависимостей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Разработка моделей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Прочее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04656" y="-75616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https://postnauka.ru/faq/36978</a:t>
            </a:r>
          </a:p>
        </p:txBody>
      </p:sp>
    </p:spTree>
    <p:extLst>
      <p:ext uri="{BB962C8B-B14F-4D97-AF65-F5344CB8AC3E}">
        <p14:creationId xmlns:p14="http://schemas.microsoft.com/office/powerpoint/2010/main" val="2651451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анализу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BI – </a:t>
            </a:r>
            <a:r>
              <a:rPr lang="ru-RU" sz="2000" b="1" dirty="0" smtClean="0"/>
              <a:t>Аналитик</a:t>
            </a:r>
            <a:endParaRPr lang="en-US" sz="2000" b="1" dirty="0" smtClean="0"/>
          </a:p>
          <a:p>
            <a:r>
              <a:rPr lang="ru-RU" sz="2000" dirty="0" smtClean="0"/>
              <a:t>Решает срочные задачи, работает с базой данных, готовит </a:t>
            </a:r>
            <a:r>
              <a:rPr lang="ru-RU" sz="2000" dirty="0" err="1" smtClean="0"/>
              <a:t>дашборды</a:t>
            </a:r>
            <a:r>
              <a:rPr lang="ru-RU" sz="2000" dirty="0" smtClean="0"/>
              <a:t>, отвечает за визуализацию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Аналитик </a:t>
            </a:r>
          </a:p>
          <a:p>
            <a:r>
              <a:rPr lang="ru-RU" sz="2000" dirty="0" smtClean="0"/>
              <a:t>Отлично знает предметную область, анализирует метрики, проводит эксперименты, составляет прогнозы, глубоко закапывается в имеющиеся </a:t>
            </a:r>
            <a:r>
              <a:rPr lang="ru-RU" sz="2000" dirty="0" smtClean="0"/>
              <a:t>данные</a:t>
            </a:r>
            <a:r>
              <a:rPr lang="en-US" sz="2000" dirty="0"/>
              <a:t>.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Data Scientist</a:t>
            </a:r>
            <a:endParaRPr lang="ru-RU" sz="2000" b="1" dirty="0" smtClean="0"/>
          </a:p>
          <a:p>
            <a:r>
              <a:rPr lang="ru-RU" sz="2000" dirty="0"/>
              <a:t>С</a:t>
            </a:r>
            <a:r>
              <a:rPr lang="ru-RU" sz="2000" dirty="0" smtClean="0"/>
              <a:t>труктурирует </a:t>
            </a:r>
            <a:r>
              <a:rPr lang="ru-RU" sz="2000" dirty="0"/>
              <a:t>и анализирует большие объёмы данных, применяет машинное обучение для предсказания событий и обнаружения неочевидных </a:t>
            </a:r>
            <a:r>
              <a:rPr lang="ru-RU" sz="2000" dirty="0" smtClean="0"/>
              <a:t>закономерностей.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840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36140" y="6473155"/>
            <a:ext cx="3446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*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://insights.stackoverflow.com/survey/2019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61" y="2194779"/>
            <a:ext cx="4173302" cy="16660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48" y="2194779"/>
            <a:ext cx="4124221" cy="16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33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09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Популярный язык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36140" y="6473155"/>
            <a:ext cx="3446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://insights.stackoverflow.com/survey/2019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1" y="2194779"/>
            <a:ext cx="4173302" cy="16660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48" y="2194779"/>
            <a:ext cx="4124221" cy="16660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464" y="4001212"/>
            <a:ext cx="3754768" cy="23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602</TotalTime>
  <Words>444</Words>
  <Application>Microsoft Office PowerPoint</Application>
  <PresentationFormat>Экран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 PL SungtiL GB</vt:lpstr>
      <vt:lpstr>Arial</vt:lpstr>
      <vt:lpstr>Calibri</vt:lpstr>
      <vt:lpstr>HelveticaCyr</vt:lpstr>
      <vt:lpstr>HelveticaNeueCyr</vt:lpstr>
      <vt:lpstr>PF Isotext Pro</vt:lpstr>
      <vt:lpstr>PT Mono</vt:lpstr>
      <vt:lpstr>Wingdings</vt:lpstr>
      <vt:lpstr>Тема Office</vt:lpstr>
      <vt:lpstr>Введение в анализ данных на Python</vt:lpstr>
      <vt:lpstr>Презентация PowerPoint</vt:lpstr>
      <vt:lpstr>Цели курса</vt:lpstr>
      <vt:lpstr>План курса</vt:lpstr>
      <vt:lpstr>Итоговая оценка</vt:lpstr>
      <vt:lpstr>Что такое анализ данных?</vt:lpstr>
      <vt:lpstr>Специалисты по анализу данных</vt:lpstr>
      <vt:lpstr>Почему Python?</vt:lpstr>
      <vt:lpstr>Почему Python?</vt:lpstr>
      <vt:lpstr>Почему Python?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Как изучать Python для анализа данных</vt:lpstr>
      <vt:lpstr>Запуск программы на Python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Izmailov Konstantin</dc:creator>
  <cp:lastModifiedBy>Izmailov Konstantin</cp:lastModifiedBy>
  <cp:revision>63</cp:revision>
  <dcterms:created xsi:type="dcterms:W3CDTF">2018-07-30T20:51:03Z</dcterms:created>
  <dcterms:modified xsi:type="dcterms:W3CDTF">2020-02-22T09:06:13Z</dcterms:modified>
</cp:coreProperties>
</file>