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9" r:id="rId4"/>
    <p:sldId id="258" r:id="rId5"/>
    <p:sldId id="271" r:id="rId6"/>
    <p:sldId id="262" r:id="rId7"/>
    <p:sldId id="263" r:id="rId8"/>
    <p:sldId id="264" r:id="rId9"/>
    <p:sldId id="265" r:id="rId10"/>
    <p:sldId id="266" r:id="rId11"/>
    <p:sldId id="272" r:id="rId12"/>
    <p:sldId id="27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Kirill.analytics@yandex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000000"/>
                </a:solidFill>
                <a:latin typeface="+mn-lt"/>
              </a:rPr>
              <a:t>Аналитика продаж авиабилетов за 2011-2012 г.</a:t>
            </a:r>
            <a:endParaRPr lang="ru-RU" sz="4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654" y="4941168"/>
            <a:ext cx="343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Выполнил Стефаниди Кирилл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16632"/>
            <a:ext cx="8568191" cy="3096344"/>
          </a:xfrm>
        </p:spPr>
      </p:pic>
      <p:sp>
        <p:nvSpPr>
          <p:cNvPr id="5" name="TextBox 4"/>
          <p:cNvSpPr txBox="1"/>
          <p:nvPr/>
        </p:nvSpPr>
        <p:spPr>
          <a:xfrm>
            <a:off x="323528" y="3645024"/>
            <a:ext cx="8568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000000"/>
                </a:solidFill>
              </a:rPr>
              <a:t>Проанализировав продажи по подгруппам за 2012 год можно сделать вывод, что отрицательной выручки стало гораздо меньше по сравнению с предыдущим годом, на </a:t>
            </a:r>
            <a:r>
              <a:rPr lang="en-US" sz="1400" b="1" dirty="0" smtClean="0">
                <a:solidFill>
                  <a:srgbClr val="000000"/>
                </a:solidFill>
              </a:rPr>
              <a:t>~409,7 </a:t>
            </a:r>
            <a:r>
              <a:rPr lang="ru-RU" sz="1400" b="1" dirty="0" smtClean="0">
                <a:solidFill>
                  <a:srgbClr val="000000"/>
                </a:solidFill>
              </a:rPr>
              <a:t>млн рублей. Распределение выручки по подгруппам стало более нормальным по сравнению с 2011 годом. Однако данные выводы не совсем точны, так как за 2012 год у нас есть данные только по двум месяцам.  </a:t>
            </a:r>
            <a:endParaRPr lang="ru-RU" sz="14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085184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000000"/>
                </a:solidFill>
              </a:rPr>
              <a:t>Максимальную выручку компания получила за продажу билетов на рейсы по подгруппе </a:t>
            </a:r>
            <a:r>
              <a:rPr lang="en-US" sz="1400" b="1" dirty="0" smtClean="0">
                <a:solidFill>
                  <a:srgbClr val="000000"/>
                </a:solidFill>
              </a:rPr>
              <a:t>MOW Long, </a:t>
            </a:r>
            <a:r>
              <a:rPr lang="ru-RU" sz="1400" b="1" dirty="0" smtClean="0">
                <a:solidFill>
                  <a:srgbClr val="000000"/>
                </a:solidFill>
              </a:rPr>
              <a:t>а минимальную – по </a:t>
            </a:r>
            <a:r>
              <a:rPr lang="en-US" sz="1400" b="1" dirty="0" smtClean="0">
                <a:solidFill>
                  <a:srgbClr val="000000"/>
                </a:solidFill>
              </a:rPr>
              <a:t>Asia China. </a:t>
            </a:r>
            <a:r>
              <a:rPr lang="ru-RU" sz="1400" b="1" dirty="0" smtClean="0">
                <a:solidFill>
                  <a:srgbClr val="000000"/>
                </a:solidFill>
              </a:rPr>
              <a:t>Тренды максимальной выручки почти аналогичны предыдущему году.</a:t>
            </a:r>
            <a:endParaRPr lang="ru-RU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649491"/>
          </a:xfrm>
        </p:spPr>
        <p:txBody>
          <a:bodyPr>
            <a:normAutofit/>
          </a:bodyPr>
          <a:lstStyle/>
          <a:p>
            <a:r>
              <a:rPr lang="ru-RU" sz="1400" dirty="0" smtClean="0">
                <a:solidFill>
                  <a:srgbClr val="000000"/>
                </a:solidFill>
              </a:rPr>
              <a:t>Исходя из проведенного анализа можно сделать следующие выводы: </a:t>
            </a:r>
          </a:p>
          <a:p>
            <a:r>
              <a:rPr lang="ru-RU" sz="1400" dirty="0" smtClean="0">
                <a:solidFill>
                  <a:srgbClr val="000000"/>
                </a:solidFill>
              </a:rPr>
              <a:t>1) Продажи авиабилетов в августе-сентябре 2012 года значительно превосходят показатели 2011 года. На это могло повлиять множество факторов, самыми значимыми из которых, я могу предположить, являются:</a:t>
            </a:r>
          </a:p>
          <a:p>
            <a:r>
              <a:rPr lang="ru-RU" sz="1400" dirty="0" smtClean="0">
                <a:solidFill>
                  <a:srgbClr val="000000"/>
                </a:solidFill>
              </a:rPr>
              <a:t>А) увеличение бюджета маркетинговых кампаний, работа над их оптимизацией;</a:t>
            </a:r>
          </a:p>
          <a:p>
            <a:r>
              <a:rPr lang="ru-RU" sz="1400" dirty="0" smtClean="0">
                <a:solidFill>
                  <a:srgbClr val="000000"/>
                </a:solidFill>
              </a:rPr>
              <a:t>Б) анализ конкурентов и сделанные на основе него верные выводы;</a:t>
            </a:r>
          </a:p>
          <a:p>
            <a:r>
              <a:rPr lang="ru-RU" sz="1400" dirty="0" smtClean="0">
                <a:solidFill>
                  <a:srgbClr val="000000"/>
                </a:solidFill>
              </a:rPr>
              <a:t>В) увеличение штата летного состава компании, а также парка самолетов.</a:t>
            </a:r>
          </a:p>
          <a:p>
            <a:r>
              <a:rPr lang="ru-RU" sz="1400" dirty="0" smtClean="0">
                <a:solidFill>
                  <a:srgbClr val="000000"/>
                </a:solidFill>
              </a:rPr>
              <a:t>2) Доходная ставка в 2012 году превзошла показатель 2011 года по каждому месяцу. Этот показатель напрямую зависит от суммы продаж, так что результат не удивителен;</a:t>
            </a:r>
          </a:p>
          <a:p>
            <a:r>
              <a:rPr lang="ru-RU" sz="1400" dirty="0" smtClean="0">
                <a:solidFill>
                  <a:srgbClr val="000000"/>
                </a:solidFill>
              </a:rPr>
              <a:t>3) Необходимость развития отстающих каналов продаж, таких как </a:t>
            </a:r>
            <a:r>
              <a:rPr lang="ru-RU" sz="1400" dirty="0" err="1" smtClean="0">
                <a:solidFill>
                  <a:srgbClr val="000000"/>
                </a:solidFill>
              </a:rPr>
              <a:t>колл</a:t>
            </a:r>
            <a:r>
              <a:rPr lang="ru-RU" sz="1400" dirty="0" smtClean="0">
                <a:solidFill>
                  <a:srgbClr val="000000"/>
                </a:solidFill>
              </a:rPr>
              <a:t>-центр, </a:t>
            </a:r>
            <a:r>
              <a:rPr lang="en-US" sz="1400" dirty="0" smtClean="0">
                <a:solidFill>
                  <a:srgbClr val="000000"/>
                </a:solidFill>
              </a:rPr>
              <a:t>     … TMC, … Service;</a:t>
            </a:r>
          </a:p>
          <a:p>
            <a:r>
              <a:rPr lang="ru-RU" sz="1400" dirty="0" smtClean="0">
                <a:solidFill>
                  <a:srgbClr val="000000"/>
                </a:solidFill>
              </a:rPr>
              <a:t>4) Продажи августа-сентября значительно превосходят продажи в остальные исследуемые месяцы, что, скорее всего, говорит о повышенном спросе на авиаперелеты в летние месяцы, а также в сентябре. Предположу, что высокие продажи в сентябре могут также быть связаны с возвращением людей из отпуска. Помимо этого, именно в сентябре студенты, на лето улетающие домой, возвращаются в города, где обучаются.</a:t>
            </a:r>
            <a:endParaRPr lang="ru-RU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7620000" cy="4373563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000000"/>
                </a:solidFill>
              </a:rPr>
              <a:t>Спасибо за внимание и уделенное время. </a:t>
            </a:r>
            <a:endParaRPr lang="en-US" sz="1800" dirty="0" smtClean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 smtClean="0">
              <a:solidFill>
                <a:srgbClr val="000000"/>
              </a:solidFill>
            </a:endParaRPr>
          </a:p>
          <a:p>
            <a:endParaRPr lang="en-US" sz="1800" dirty="0" smtClean="0">
              <a:solidFill>
                <a:srgbClr val="000000"/>
              </a:solidFill>
            </a:endParaRPr>
          </a:p>
          <a:p>
            <a:pPr algn="r"/>
            <a:r>
              <a:rPr lang="en-US" sz="1800" dirty="0">
                <a:solidFill>
                  <a:srgbClr val="000000"/>
                </a:solidFill>
              </a:rPr>
              <a:t>C</a:t>
            </a:r>
            <a:r>
              <a:rPr lang="ru-RU" sz="1800" dirty="0" smtClean="0">
                <a:solidFill>
                  <a:srgbClr val="000000"/>
                </a:solidFill>
              </a:rPr>
              <a:t> уважением, Стефаниди Кирилл.</a:t>
            </a:r>
            <a:endParaRPr lang="en-US" sz="1800" dirty="0" smtClean="0">
              <a:solidFill>
                <a:srgbClr val="000000"/>
              </a:solidFill>
            </a:endParaRPr>
          </a:p>
          <a:p>
            <a:pPr algn="r"/>
            <a:r>
              <a:rPr lang="en-US" sz="1800" dirty="0" smtClean="0">
                <a:solidFill>
                  <a:srgbClr val="000000"/>
                </a:solidFill>
                <a:hlinkClick r:id="rId2"/>
              </a:rPr>
              <a:t>Kirill.analytics@yandex.ru</a:t>
            </a:r>
            <a:endParaRPr lang="en-US" sz="1800" dirty="0" smtClean="0">
              <a:solidFill>
                <a:srgbClr val="000000"/>
              </a:solidFill>
            </a:endParaRPr>
          </a:p>
          <a:p>
            <a:pPr algn="r"/>
            <a:r>
              <a:rPr lang="en-US" sz="1800" dirty="0" smtClean="0">
                <a:solidFill>
                  <a:srgbClr val="000000"/>
                </a:solidFill>
              </a:rPr>
              <a:t>+7-915-279-75-45</a:t>
            </a:r>
            <a:endParaRPr lang="ru-RU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9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6175" y="136285"/>
            <a:ext cx="2808314" cy="6135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</a:rPr>
              <a:t>Для анализа были даны данные продаж авиабилетов за август-ноябрь 2011 г. и август-сентябрь 2012 г.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</a:rPr>
              <a:t>Общая выручка за исследуемый период 2011 и 2012 года составила </a:t>
            </a:r>
            <a:r>
              <a:rPr lang="en-US" sz="1400" dirty="0" smtClean="0">
                <a:solidFill>
                  <a:srgbClr val="000000"/>
                </a:solidFill>
              </a:rPr>
              <a:t>~</a:t>
            </a:r>
            <a:r>
              <a:rPr lang="ru-RU" sz="1400" dirty="0" smtClean="0">
                <a:solidFill>
                  <a:srgbClr val="000000"/>
                </a:solidFill>
              </a:rPr>
              <a:t>14,23 млрд и </a:t>
            </a:r>
            <a:r>
              <a:rPr lang="en-US" sz="1400" dirty="0" smtClean="0">
                <a:solidFill>
                  <a:srgbClr val="000000"/>
                </a:solidFill>
              </a:rPr>
              <a:t>~</a:t>
            </a:r>
            <a:r>
              <a:rPr lang="ru-RU" sz="1400" dirty="0" smtClean="0">
                <a:solidFill>
                  <a:srgbClr val="000000"/>
                </a:solidFill>
              </a:rPr>
              <a:t>12,72 млрд рублей соответственно.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</a:rPr>
              <a:t>В 2011 году максимальная выручка была достигнута в сентябре и составила 28,8% от общей выручки с продаж. Минимальная же выручка за 2011 год была получена в октябре и составила 20,2% от общей, что меньше среднего значения за этот период на </a:t>
            </a:r>
            <a:r>
              <a:rPr lang="en-US" sz="1400" dirty="0" smtClean="0">
                <a:solidFill>
                  <a:srgbClr val="000000"/>
                </a:solidFill>
              </a:rPr>
              <a:t>~681 </a:t>
            </a:r>
            <a:r>
              <a:rPr lang="ru-RU" sz="1400" dirty="0" smtClean="0">
                <a:solidFill>
                  <a:srgbClr val="000000"/>
                </a:solidFill>
              </a:rPr>
              <a:t>млн рублей.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</a:rPr>
              <a:t>В 2012 году продажи в августе превзошли аналогичный показатель сентября на </a:t>
            </a:r>
            <a:r>
              <a:rPr lang="en-US" sz="1400" dirty="0" smtClean="0">
                <a:solidFill>
                  <a:srgbClr val="000000"/>
                </a:solidFill>
              </a:rPr>
              <a:t>~751</a:t>
            </a:r>
            <a:r>
              <a:rPr lang="ru-RU" sz="1400" dirty="0" smtClean="0">
                <a:solidFill>
                  <a:srgbClr val="000000"/>
                </a:solidFill>
              </a:rPr>
              <a:t> млн рублей.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6632"/>
            <a:ext cx="2645555" cy="6423813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46" y="116632"/>
            <a:ext cx="2769829" cy="642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40960" cy="2174035"/>
          </a:xfrm>
        </p:spPr>
      </p:pic>
      <p:sp>
        <p:nvSpPr>
          <p:cNvPr id="5" name="TextBox 4"/>
          <p:cNvSpPr txBox="1"/>
          <p:nvPr/>
        </p:nvSpPr>
        <p:spPr>
          <a:xfrm>
            <a:off x="334108" y="3400837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000000"/>
                </a:solidFill>
              </a:rPr>
              <a:t>Сумма продаж </a:t>
            </a:r>
            <a:r>
              <a:rPr lang="ru-RU" sz="1400" b="1" dirty="0">
                <a:solidFill>
                  <a:srgbClr val="000000"/>
                </a:solidFill>
              </a:rPr>
              <a:t>за август-сентябрь 2012 года </a:t>
            </a:r>
            <a:r>
              <a:rPr lang="ru-RU" sz="1400" b="1" dirty="0" smtClean="0">
                <a:solidFill>
                  <a:srgbClr val="000000"/>
                </a:solidFill>
              </a:rPr>
              <a:t>превзошла </a:t>
            </a:r>
            <a:r>
              <a:rPr lang="ru-RU" sz="1400" b="1" dirty="0">
                <a:solidFill>
                  <a:srgbClr val="000000"/>
                </a:solidFill>
              </a:rPr>
              <a:t>выручку за аналогичный период предыдущего года на </a:t>
            </a:r>
            <a:r>
              <a:rPr lang="en-US" sz="1400" b="1" dirty="0">
                <a:solidFill>
                  <a:srgbClr val="000000"/>
                </a:solidFill>
              </a:rPr>
              <a:t>~</a:t>
            </a:r>
            <a:r>
              <a:rPr lang="ru-RU" sz="1400" b="1" dirty="0">
                <a:solidFill>
                  <a:srgbClr val="000000"/>
                </a:solidFill>
              </a:rPr>
              <a:t>4.696 млрд рублей. Причем динамика роста продаж была обратной предыдущему году: </a:t>
            </a:r>
            <a:r>
              <a:rPr lang="ru-RU" sz="1400" b="1" dirty="0" smtClean="0">
                <a:solidFill>
                  <a:srgbClr val="000000"/>
                </a:solidFill>
              </a:rPr>
              <a:t>если в 2011 году показатели сентября превосходили августовские, то в 2012 году - наоборот.</a:t>
            </a:r>
          </a:p>
          <a:p>
            <a:endParaRPr lang="ru-RU" sz="1400" b="1" dirty="0" smtClean="0">
              <a:solidFill>
                <a:srgbClr val="000000"/>
              </a:solidFill>
            </a:endParaRPr>
          </a:p>
          <a:p>
            <a:r>
              <a:rPr lang="ru-RU" sz="1400" b="1" dirty="0" smtClean="0">
                <a:solidFill>
                  <a:srgbClr val="000000"/>
                </a:solidFill>
              </a:rPr>
              <a:t>Выручка за август 2012 года по сравнению с августом 2011 увеличилась на </a:t>
            </a:r>
            <a:r>
              <a:rPr lang="en-US" sz="1400" b="1" dirty="0" smtClean="0">
                <a:solidFill>
                  <a:srgbClr val="000000"/>
                </a:solidFill>
              </a:rPr>
              <a:t>~</a:t>
            </a:r>
            <a:r>
              <a:rPr lang="ru-RU" sz="1400" b="1" dirty="0" smtClean="0">
                <a:solidFill>
                  <a:srgbClr val="000000"/>
                </a:solidFill>
              </a:rPr>
              <a:t>2,806 млрд рублей. Выручка за сентябрь 2012 года превзошла выручку сентября 2011 года на </a:t>
            </a:r>
            <a:r>
              <a:rPr lang="en-US" sz="1400" b="1" dirty="0" smtClean="0">
                <a:solidFill>
                  <a:srgbClr val="000000"/>
                </a:solidFill>
              </a:rPr>
              <a:t>~</a:t>
            </a:r>
            <a:r>
              <a:rPr lang="ru-RU" sz="1400" b="1" dirty="0" smtClean="0">
                <a:solidFill>
                  <a:srgbClr val="000000"/>
                </a:solidFill>
              </a:rPr>
              <a:t>1,89 млрд рублей.</a:t>
            </a:r>
            <a:endParaRPr lang="ru-RU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548680"/>
            <a:ext cx="7620000" cy="81230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rgbClr val="000000"/>
                </a:solidFill>
              </a:rPr>
              <a:t>Доходная ставка – выручка за продажу единицы </a:t>
            </a:r>
            <a:r>
              <a:rPr lang="ru-RU" dirty="0" err="1" smtClean="0">
                <a:solidFill>
                  <a:srgbClr val="000000"/>
                </a:solidFill>
              </a:rPr>
              <a:t>пассажиросегмента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" y="1340768"/>
            <a:ext cx="3990567" cy="28174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299" y="3574682"/>
            <a:ext cx="4650393" cy="3283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7129" y="1700808"/>
            <a:ext cx="45407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000000"/>
                </a:solidFill>
              </a:rPr>
              <a:t>Максимальная доходная ставка за 2011 год была достигнута в августе и составила 3347 рублей. Минимальная же – в ноябре – 2715 рублей. Гистограмма отражает динамику изменения доходной ставки с течением времени. Ее значение стабильно падает до минимального уровня за 3 месяца.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4523843"/>
            <a:ext cx="38507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000000"/>
                </a:solidFill>
              </a:rPr>
              <a:t>Максимальная доходная ставка 2012 года составляет 4162 рубля и достигает максимума в августе. Доходная ставка сентября меньше доходной ставки августа на 772 рубля и составляет 3390 рублей.</a:t>
            </a:r>
            <a:endParaRPr lang="ru-RU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32656"/>
            <a:ext cx="5053968" cy="3568254"/>
          </a:xfrm>
        </p:spPr>
      </p:pic>
      <p:sp>
        <p:nvSpPr>
          <p:cNvPr id="5" name="TextBox 4"/>
          <p:cNvSpPr txBox="1"/>
          <p:nvPr/>
        </p:nvSpPr>
        <p:spPr>
          <a:xfrm>
            <a:off x="539552" y="4427820"/>
            <a:ext cx="8064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000000"/>
                </a:solidFill>
              </a:rPr>
              <a:t>Максимальная доходная ставка 2012 года превосходит данный показатель 2011 года на 815 рублей и составляет 4162 рубля. Тренд падения уровня доходной ставки в 2012 году аналогичен </a:t>
            </a:r>
            <a:r>
              <a:rPr lang="ru-RU" sz="1400" b="1" dirty="0" smtClean="0">
                <a:solidFill>
                  <a:srgbClr val="000000"/>
                </a:solidFill>
              </a:rPr>
              <a:t>тренду 2011 года – ставка следующего месяца стабильно меньше ставки предыдущего.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61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2676899" cy="242921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4904"/>
            <a:ext cx="8784976" cy="27725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1840" y="404664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000000"/>
                </a:solidFill>
              </a:rPr>
              <a:t>Анализ выручки в зависимости от каналов продаж за 2011 год</a:t>
            </a:r>
          </a:p>
          <a:p>
            <a:r>
              <a:rPr lang="ru-RU" sz="1400" b="1" dirty="0">
                <a:solidFill>
                  <a:srgbClr val="000000"/>
                </a:solidFill>
              </a:rPr>
              <a:t>п</a:t>
            </a:r>
            <a:r>
              <a:rPr lang="ru-RU" sz="1400" b="1" dirty="0" smtClean="0">
                <a:solidFill>
                  <a:srgbClr val="000000"/>
                </a:solidFill>
              </a:rPr>
              <a:t>оказал, что наибольшую выручку компания получает от продаж через официальный сайт и мобильные приложения</a:t>
            </a:r>
            <a:r>
              <a:rPr lang="en-US" sz="1400" b="1" dirty="0" smtClean="0">
                <a:solidFill>
                  <a:srgbClr val="000000"/>
                </a:solidFill>
              </a:rPr>
              <a:t>.</a:t>
            </a:r>
            <a:r>
              <a:rPr lang="ru-RU" sz="1400" b="1" dirty="0" smtClean="0">
                <a:solidFill>
                  <a:srgbClr val="000000"/>
                </a:solidFill>
              </a:rPr>
              <a:t> Она составляет </a:t>
            </a:r>
            <a:r>
              <a:rPr lang="en-US" sz="1400" b="1" dirty="0" smtClean="0">
                <a:solidFill>
                  <a:srgbClr val="000000"/>
                </a:solidFill>
              </a:rPr>
              <a:t>~6,</a:t>
            </a:r>
            <a:r>
              <a:rPr lang="ru-RU" sz="1400" b="1" dirty="0" smtClean="0">
                <a:solidFill>
                  <a:srgbClr val="000000"/>
                </a:solidFill>
              </a:rPr>
              <a:t>383 млрд рублей. Наименьшая выручка была получена путем продаж через </a:t>
            </a:r>
            <a:r>
              <a:rPr lang="ru-RU" sz="1400" b="1" dirty="0" err="1" smtClean="0">
                <a:solidFill>
                  <a:srgbClr val="000000"/>
                </a:solidFill>
              </a:rPr>
              <a:t>колл</a:t>
            </a:r>
            <a:r>
              <a:rPr lang="ru-RU" sz="1400" b="1" dirty="0" smtClean="0">
                <a:solidFill>
                  <a:srgbClr val="000000"/>
                </a:solidFill>
              </a:rPr>
              <a:t>-центр  и составила</a:t>
            </a:r>
            <a:r>
              <a:rPr lang="en-US" sz="1400" b="1" dirty="0" smtClean="0">
                <a:solidFill>
                  <a:srgbClr val="000000"/>
                </a:solidFill>
              </a:rPr>
              <a:t>    ~</a:t>
            </a:r>
            <a:r>
              <a:rPr lang="ru-RU" sz="1400" b="1" dirty="0" smtClean="0">
                <a:solidFill>
                  <a:srgbClr val="000000"/>
                </a:solidFill>
              </a:rPr>
              <a:t> -8,97 млн рублей. Могу предположить, что это связано с тем, что минусовые продажи это в большинстве случаев </a:t>
            </a:r>
            <a:r>
              <a:rPr lang="en-US" sz="1400" b="1" dirty="0" smtClean="0">
                <a:solidFill>
                  <a:srgbClr val="000000"/>
                </a:solidFill>
              </a:rPr>
              <a:t>refund </a:t>
            </a:r>
            <a:r>
              <a:rPr lang="ru-RU" sz="1400" b="1" dirty="0" smtClean="0">
                <a:solidFill>
                  <a:srgbClr val="000000"/>
                </a:solidFill>
              </a:rPr>
              <a:t>и </a:t>
            </a:r>
            <a:r>
              <a:rPr lang="en-US" sz="1400" b="1" dirty="0" smtClean="0">
                <a:solidFill>
                  <a:srgbClr val="000000"/>
                </a:solidFill>
              </a:rPr>
              <a:t>exchange</a:t>
            </a:r>
            <a:r>
              <a:rPr lang="ru-RU" sz="1400" b="1" dirty="0" smtClean="0">
                <a:solidFill>
                  <a:srgbClr val="000000"/>
                </a:solidFill>
              </a:rPr>
              <a:t> купоны</a:t>
            </a:r>
            <a:r>
              <a:rPr lang="en-US" sz="1400" b="1" dirty="0" smtClean="0">
                <a:solidFill>
                  <a:srgbClr val="000000"/>
                </a:solidFill>
              </a:rPr>
              <a:t>, </a:t>
            </a:r>
            <a:r>
              <a:rPr lang="ru-RU" sz="1400" b="1" dirty="0" smtClean="0">
                <a:solidFill>
                  <a:srgbClr val="000000"/>
                </a:solidFill>
              </a:rPr>
              <a:t>а люди привыкли возвращать и менять билеты путем звонка в компанию.</a:t>
            </a:r>
            <a:endParaRPr lang="ru-RU" sz="1400" b="1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5609"/>
            <a:ext cx="2600688" cy="23815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2" y="2565320"/>
            <a:ext cx="878327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6" y="116632"/>
            <a:ext cx="2600688" cy="237205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3" y="2636912"/>
            <a:ext cx="8892480" cy="26050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7825" y="548680"/>
            <a:ext cx="59813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000000"/>
                </a:solidFill>
              </a:rPr>
              <a:t>Если рассмотреть продажи по каналам за 2012 год, то можно сделать вывод, что наибольшую выручку компания получила при продажах через официальный сайт и мобильное приложение. Она составила </a:t>
            </a:r>
            <a:r>
              <a:rPr lang="en-US" sz="1400" b="1" dirty="0" smtClean="0">
                <a:solidFill>
                  <a:srgbClr val="000000"/>
                </a:solidFill>
              </a:rPr>
              <a:t>~5</a:t>
            </a:r>
            <a:r>
              <a:rPr lang="ru-RU" sz="1400" b="1" dirty="0" smtClean="0">
                <a:solidFill>
                  <a:srgbClr val="000000"/>
                </a:solidFill>
              </a:rPr>
              <a:t>,75 млрд рублей, что является 45,17% от общей суммы продаж за исследуемый период 2012 года. Наименьшую же выручку компания получила за продажи билетов через </a:t>
            </a:r>
            <a:r>
              <a:rPr lang="en-US" sz="1400" b="1" dirty="0" smtClean="0">
                <a:solidFill>
                  <a:srgbClr val="000000"/>
                </a:solidFill>
              </a:rPr>
              <a:t>Travel Management Company – </a:t>
            </a:r>
            <a:r>
              <a:rPr lang="ru-RU" sz="1400" b="1" dirty="0" smtClean="0">
                <a:solidFill>
                  <a:srgbClr val="000000"/>
                </a:solidFill>
              </a:rPr>
              <a:t>500 997 рублей.</a:t>
            </a:r>
            <a:endParaRPr lang="ru-RU" sz="1400" b="1" dirty="0">
              <a:solidFill>
                <a:srgbClr val="0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5" y="148796"/>
            <a:ext cx="2610214" cy="237205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" y="2636912"/>
            <a:ext cx="889759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6632"/>
            <a:ext cx="3672408" cy="652239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6632"/>
            <a:ext cx="4175420" cy="41005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40" y="116632"/>
            <a:ext cx="4172532" cy="40296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6632"/>
            <a:ext cx="3553321" cy="6525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2802" y="4581128"/>
            <a:ext cx="54726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000000"/>
                </a:solidFill>
              </a:rPr>
              <a:t>Анализ выручки по каналам продаж в каждый месяц показал, что независимо от месяца, лидерство по сумме продаж держит сайт</a:t>
            </a:r>
            <a:r>
              <a:rPr lang="en-US" sz="1400" b="1" dirty="0" smtClean="0">
                <a:solidFill>
                  <a:srgbClr val="000000"/>
                </a:solidFill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</a:rPr>
              <a:t>и мобильные приложения. Люди предпочитают совершать покупки либо таким образом, либо через офлайн агентов. Наименьшую же выручку приносит продажа через</a:t>
            </a:r>
            <a:r>
              <a:rPr lang="en-US" sz="1400" b="1" dirty="0" smtClean="0">
                <a:solidFill>
                  <a:srgbClr val="000000"/>
                </a:solidFill>
              </a:rPr>
              <a:t> TMC. </a:t>
            </a:r>
            <a:r>
              <a:rPr lang="ru-RU" sz="1400" b="1" dirty="0" smtClean="0">
                <a:solidFill>
                  <a:srgbClr val="000000"/>
                </a:solidFill>
              </a:rPr>
              <a:t>Эти тренды стабильны и мало изменчивы в зависимости от месяца.</a:t>
            </a:r>
            <a:endParaRPr lang="ru-RU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16632"/>
            <a:ext cx="8538091" cy="3240360"/>
          </a:xfrm>
        </p:spPr>
      </p:pic>
      <p:sp>
        <p:nvSpPr>
          <p:cNvPr id="5" name="TextBox 4"/>
          <p:cNvSpPr txBox="1"/>
          <p:nvPr/>
        </p:nvSpPr>
        <p:spPr>
          <a:xfrm>
            <a:off x="323528" y="3717032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000000"/>
                </a:solidFill>
              </a:rPr>
              <a:t>Анализ продаж по подгруппам за 2011 год показал, что наибольшую выручку приносит круговой сегмент </a:t>
            </a:r>
            <a:r>
              <a:rPr lang="en-US" sz="1400" b="1" dirty="0" smtClean="0">
                <a:solidFill>
                  <a:srgbClr val="000000"/>
                </a:solidFill>
              </a:rPr>
              <a:t>MOW Long, </a:t>
            </a:r>
            <a:r>
              <a:rPr lang="ru-RU" sz="1400" b="1" dirty="0" smtClean="0">
                <a:solidFill>
                  <a:srgbClr val="000000"/>
                </a:solidFill>
              </a:rPr>
              <a:t>она составила </a:t>
            </a:r>
            <a:r>
              <a:rPr lang="en-US" sz="1400" b="1" dirty="0" smtClean="0">
                <a:solidFill>
                  <a:srgbClr val="000000"/>
                </a:solidFill>
              </a:rPr>
              <a:t>~3,</a:t>
            </a:r>
            <a:r>
              <a:rPr lang="ru-RU" sz="1400" b="1" dirty="0" smtClean="0">
                <a:solidFill>
                  <a:srgbClr val="000000"/>
                </a:solidFill>
              </a:rPr>
              <a:t>317 млрд рублей, что является  23,6% от общей выручки. Наименьшую выручку принес сегмент </a:t>
            </a:r>
            <a:r>
              <a:rPr lang="en-US" sz="1400" b="1" dirty="0" smtClean="0">
                <a:solidFill>
                  <a:srgbClr val="000000"/>
                </a:solidFill>
              </a:rPr>
              <a:t>Asia South East</a:t>
            </a:r>
            <a:r>
              <a:rPr lang="ru-RU" sz="1400" b="1" dirty="0" smtClean="0">
                <a:solidFill>
                  <a:srgbClr val="000000"/>
                </a:solidFill>
              </a:rPr>
              <a:t> - -152,2 млн рублей.</a:t>
            </a:r>
          </a:p>
          <a:p>
            <a:r>
              <a:rPr lang="ru-RU" sz="1400" b="1" dirty="0" smtClean="0">
                <a:solidFill>
                  <a:srgbClr val="000000"/>
                </a:solidFill>
              </a:rPr>
              <a:t>Также можно сделать вывод, что круговые сегменты </a:t>
            </a:r>
            <a:r>
              <a:rPr lang="en-US" sz="1400" b="1" dirty="0" smtClean="0">
                <a:solidFill>
                  <a:srgbClr val="000000"/>
                </a:solidFill>
              </a:rPr>
              <a:t>MOW Long </a:t>
            </a:r>
            <a:r>
              <a:rPr lang="ru-RU" sz="1400" b="1" dirty="0" smtClean="0">
                <a:solidFill>
                  <a:srgbClr val="000000"/>
                </a:solidFill>
              </a:rPr>
              <a:t>и </a:t>
            </a:r>
            <a:r>
              <a:rPr lang="en-US" sz="1400" b="1" dirty="0" smtClean="0">
                <a:solidFill>
                  <a:srgbClr val="000000"/>
                </a:solidFill>
              </a:rPr>
              <a:t>MOW South </a:t>
            </a:r>
            <a:r>
              <a:rPr lang="ru-RU" sz="1400" b="1" dirty="0" smtClean="0">
                <a:solidFill>
                  <a:srgbClr val="000000"/>
                </a:solidFill>
              </a:rPr>
              <a:t>образуют 45% от общей выручки. Что говорит о том, что наибольшую прибыль компания получает с продажи билетов на рейсы, когда самолеты вылетают из Москвы и прилетают обратно.</a:t>
            </a:r>
          </a:p>
        </p:txBody>
      </p:sp>
    </p:spTree>
    <p:extLst>
      <p:ext uri="{BB962C8B-B14F-4D97-AF65-F5344CB8AC3E}">
        <p14:creationId xmlns:p14="http://schemas.microsoft.com/office/powerpoint/2010/main" val="502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Другая 11">
      <a:dk1>
        <a:srgbClr val="2BE15B"/>
      </a:dk1>
      <a:lt1>
        <a:sysClr val="window" lastClr="FFFFFF"/>
      </a:lt1>
      <a:dk2>
        <a:srgbClr val="D3FDD8"/>
      </a:dk2>
      <a:lt2>
        <a:srgbClr val="D3FDD8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331</TotalTime>
  <Words>912</Words>
  <Application>Microsoft Office PowerPoint</Application>
  <PresentationFormat>Экран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Главная</vt:lpstr>
      <vt:lpstr>Аналитика продаж авиабилетов за 2011-2012 г.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Аналитика продаж авиабилетов за 2011-2012 г.</dc:title>
  <dc:creator>Кирилл</dc:creator>
  <cp:lastModifiedBy>Кирилл</cp:lastModifiedBy>
  <cp:revision>26</cp:revision>
  <dcterms:created xsi:type="dcterms:W3CDTF">2023-07-16T17:22:37Z</dcterms:created>
  <dcterms:modified xsi:type="dcterms:W3CDTF">2023-09-19T11:03:06Z</dcterms:modified>
</cp:coreProperties>
</file>