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8" r:id="rId6"/>
    <p:sldId id="260" r:id="rId7"/>
    <p:sldId id="278" r:id="rId8"/>
    <p:sldId id="279" r:id="rId9"/>
    <p:sldId id="267" r:id="rId10"/>
    <p:sldId id="283" r:id="rId11"/>
    <p:sldId id="284" r:id="rId12"/>
    <p:sldId id="280" r:id="rId13"/>
    <p:sldId id="281" r:id="rId14"/>
    <p:sldId id="282" r:id="rId15"/>
    <p:sldId id="264" r:id="rId16"/>
    <p:sldId id="285" r:id="rId17"/>
    <p:sldId id="286" r:id="rId18"/>
    <p:sldId id="265" r:id="rId19"/>
    <p:sldId id="262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8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2820-7D31-445B-BFFE-64964A4F7D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29C-A5BD-4DFC-8B6A-02A5DD04FA9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</a:t>
            </a:r>
            <a:r>
              <a:rPr lang="ru-RU" dirty="0">
                <a:solidFill>
                  <a:schemeClr val="tx1"/>
                </a:solidFill>
              </a:rPr>
              <a:t>урсовая работа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/>
              <a:t>на тему: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«Проектирование и разработка базы данных «Гостиница» в СУБД PostgreSQL»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796998"/>
            <a:ext cx="7416824" cy="1473200"/>
          </a:xfrm>
        </p:spPr>
        <p:txBody>
          <a:bodyPr>
            <a:normAutofit fontScale="900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Разработал студент </a:t>
            </a:r>
            <a:r>
              <a:rPr lang="ru-RU" dirty="0" err="1">
                <a:solidFill>
                  <a:schemeClr val="tx1"/>
                </a:solidFill>
              </a:rPr>
              <a:t>гр.221-329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Баденов Кирилл Дмитиревич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Проверил: к.т.н., Евдошенко О.И.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5826968"/>
            <a:ext cx="25814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Москва 2023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Замещающее содержимое 11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125" y="2414270"/>
            <a:ext cx="6127750" cy="202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ее содержимое 10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03350" y="2879090"/>
            <a:ext cx="6350635" cy="1100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Замещающее содержимое 1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95" y="2063750"/>
            <a:ext cx="7022465" cy="2731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Замещающее содержимое 11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40" y="2265045"/>
            <a:ext cx="6724650" cy="2327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к базе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3850" y="1196975"/>
            <a:ext cx="5830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/>
              <a:t>Вывод номера самой дешевой и самой дорогой комнаты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120" name="Замещающее содержимое 1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3066415"/>
            <a:ext cx="8229600" cy="1593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к базе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3850" y="1196975"/>
            <a:ext cx="6182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/>
              <a:t>Вывод комнат, которые забронированы, но еще не заселены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121" name="Изображение 12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Замещающее содержимое 1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6265" y="2776855"/>
            <a:ext cx="5410200" cy="217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к базе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-92075" y="1196975"/>
            <a:ext cx="9328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Вывод размера скидки, на которую может рассчитывать каждый клиент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121" name="Изображение 12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Изображение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Замещающее содержимое 12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30" y="1600200"/>
            <a:ext cx="6682105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 функции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Изображение 124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Замещающее содержимое 1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890" y="3138805"/>
            <a:ext cx="607695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827405" y="1628775"/>
            <a:ext cx="75552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ru-RU" altLang="en-US"/>
              <a:t>Входные данные</a:t>
            </a:r>
            <a:r>
              <a:rPr lang="en-US" altLang="en-US"/>
              <a:t>: «2023-06-01», «2023-07-01»</a:t>
            </a:r>
            <a:br>
              <a:rPr lang="en-US" altLang="en-US"/>
            </a:br>
            <a:r>
              <a:rPr lang="ru-RU" altLang="en-US"/>
              <a:t>Ожидаемый результат</a:t>
            </a:r>
            <a:r>
              <a:rPr lang="en-US" altLang="en-US"/>
              <a:t>:  48682.3 (именно столько было потрачено за время </a:t>
            </a:r>
            <a:endParaRPr lang="en-US" altLang="en-US"/>
          </a:p>
          <a:p>
            <a:pPr algn="l"/>
            <a:r>
              <a:rPr lang="en-US" altLang="en-US"/>
              <a:t>входных данных в нашем DataSet).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триггера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5560" y="1052830"/>
            <a:ext cx="8482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триггер checking_in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Входные данные: создание нового заселения в уже занятый номер с полями 11, 19, 15, «2023-06-03», «2023-06-05».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Ожидаемый результат: «Данный номер уже занят».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27" name="Изображение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" name="Замещающее содержимое 1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595" y="2204720"/>
            <a:ext cx="7496175" cy="116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78105" y="3356610"/>
            <a:ext cx="8987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 создание нового заселения в свободный номер с полями 14, 6, 20, «2023-06-05», «2023-06-10».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Ожидаемый результат: добавление введенных данных в таблицу заселения.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Изображение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0" name="Изображение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688" y="4293235"/>
            <a:ext cx="804862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71157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-6985" y="313055"/>
            <a:ext cx="909637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	</a:t>
            </a:r>
            <a:r>
              <a:rPr lang="ru-RU" altLang="en-US"/>
              <a:t>В процессе выполнения данной работы была разработана база данных с использованием системы управления базами данных PostgreSQL. Этот проект позволил мне получить ценный опыт в проектировании и разработке баз данных, а также в работе с SQL-запросами и PostgreSQL.</a:t>
            </a:r>
            <a:endParaRPr lang="ru-RU" altLang="en-US"/>
          </a:p>
          <a:p>
            <a:r>
              <a:rPr lang="en-US" altLang="ru-RU"/>
              <a:t>	</a:t>
            </a:r>
            <a:r>
              <a:rPr lang="ru-RU" altLang="en-US"/>
              <a:t>В процессе работы я изучил основные принципы моделирования данных, определил структуру базы данных, создал таблицы, установил связи между ними и заполнил их данными. Я также изучил различные возможности PostgreSQL, включая создание и использование функций, триггеров и процедур.</a:t>
            </a:r>
            <a:endParaRPr lang="ru-RU" altLang="en-US"/>
          </a:p>
          <a:p>
            <a:r>
              <a:rPr lang="en-US" altLang="ru-RU"/>
              <a:t>	</a:t>
            </a:r>
            <a:r>
              <a:rPr lang="ru-RU" altLang="en-US"/>
              <a:t>Создание данной базы данных помогло мне лучше понять важность эффективной организации и хранения данных для успешного функционирования информационных систем. Я осознал значение грамотного проектирования баз данных для обеспечения эффективности и масштабируемости системы, а также для обеспечения целостности и безопасности данных.</a:t>
            </a:r>
            <a:endParaRPr lang="ru-RU" altLang="en-US"/>
          </a:p>
          <a:p>
            <a:r>
              <a:rPr lang="en-US" altLang="ru-RU"/>
              <a:t>	</a:t>
            </a:r>
            <a:r>
              <a:rPr lang="ru-RU" altLang="en-US"/>
              <a:t>В процессе работы с PostgreSQL я столкнулся с некоторыми сложностями и проблемами, но благодаря тщательному изучению документации, я смог успешно их преодолеть и приобрести ценный опыт.</a:t>
            </a:r>
            <a:endParaRPr lang="ru-RU" altLang="en-US"/>
          </a:p>
          <a:p>
            <a:r>
              <a:rPr lang="en-US" altLang="ru-RU"/>
              <a:t>	</a:t>
            </a:r>
            <a:r>
              <a:rPr lang="ru-RU" altLang="en-US"/>
              <a:t>В целом, выполнение данного проекта позволило мне углубить знания и навыки в области баз данных и особенностей PostgreSQL. Я получил опыт в проектировании, разработке и оптимизации баз данных, который будет полезен для моей дальнейшей карьеры в сфере информационных технологий. PostgreSQL является мощной и гибкой системой управления базами данных, и я уверен, что приобретенные мной знания и навыки найдут применение в будущих проектах для создания надежных и эффективных баз данных.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417638"/>
            <a:ext cx="8208912" cy="33229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Цели курсовой работы: систематизация и закрепление полученных теоретических и практических умений по разработке баз данных с использованием СУБД PostgreSQL.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100" b="1" dirty="0"/>
          </a:p>
          <a:p>
            <a:pPr algn="just"/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курсовой работы: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изучить литературу по проектированию и разработке базы данных в СУБД PostgreSQL;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получить практический опыт разработки базы данных в СУБД PostgreSQL.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03648" y="1556792"/>
          <a:ext cx="6035675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2270814"/>
                <a:gridCol w="3764752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бизнес-процесса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бизнес-процесса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457200" indent="2540" algn="ctr">
                        <a:lnSpc>
                          <a:spcPct val="107000"/>
                        </a:lnSpc>
                      </a:pPr>
                      <a:r>
                        <a:rPr lang="en-US" alt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нового клиента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indent="2540" algn="ctr">
                        <a:lnSpc>
                          <a:spcPct val="107000"/>
                        </a:lnSpc>
                      </a:pPr>
                      <a:r>
                        <a:rPr lang="en-US" alt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Броинрование номера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buNone/>
                      </a:pPr>
                      <a:r>
                        <a:rPr lang="en-US" altLang="ru-R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alt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Процесс заселения и выселения</a:t>
                      </a:r>
                      <a:endParaRPr lang="ru-RU" alt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buNone/>
                      </a:pPr>
                      <a:r>
                        <a:rPr lang="en-US" altLang="ru-R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alt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Выдача клиенту определенных категорий</a:t>
                      </a:r>
                      <a:endParaRPr lang="ru-RU" alt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buNone/>
                      </a:pPr>
                      <a:r>
                        <a:rPr lang="en-US" altLang="ru-RU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457200" indent="254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alt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финансами</a:t>
                      </a:r>
                      <a:endParaRPr lang="ru-RU" alt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Замещающее содержимое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124585"/>
            <a:ext cx="8229600" cy="571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79070" y="1196975"/>
            <a:ext cx="86868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Для выполнения курсовой работы была выбрана СУБД PostgreSQL.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PostgreSQL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достаточно многофункциональна, поддерживает множество типов данных, гибка в использовании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Надежность и стабильность PostgreSQL являются ее преимуществами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PostgreSQL это масшатабируемая и высокопроизводительная СУБД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 PostgreSQL имеет обширную документацию и большое сообщество разработчиков и пользователей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Физическое проектирование базы данных</a:t>
            </a:r>
            <a:endParaRPr lang="ru-RU" altLang="en-US"/>
          </a:p>
        </p:txBody>
      </p:sp>
      <p:pic>
        <p:nvPicPr>
          <p:cNvPr id="101" name="Замещающее содержимое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88440"/>
            <a:ext cx="8229600" cy="5369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</a:t>
            </a:r>
            <a:r>
              <a:rPr lang="en-US" altLang="en-US"/>
              <a:t>DataSet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7200" y="1192530"/>
            <a:ext cx="8229600" cy="58420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ru-RU"/>
              <a:t>	</a:t>
            </a:r>
            <a:r>
              <a:rPr lang="ru-RU" altLang="en-US"/>
              <a:t>Для работы с БД был разработан </a:t>
            </a:r>
            <a:r>
              <a:rPr lang="en-US" altLang="en-US"/>
              <a:t>DataSet</a:t>
            </a:r>
            <a:r>
              <a:rPr lang="ru-RU" altLang="en-US"/>
              <a:t>, определенный в следующих таблицах</a:t>
            </a:r>
            <a:r>
              <a:rPr lang="en-US" altLang="en-US"/>
              <a:t>:</a:t>
            </a:r>
            <a:endParaRPr lang="en-US" altLang="en-US"/>
          </a:p>
          <a:p>
            <a:pPr marL="0" indent="0">
              <a:buNone/>
            </a:pPr>
            <a:r>
              <a:rPr lang="ru-RU" altLang="en-US"/>
              <a:t>- </a:t>
            </a:r>
            <a:r>
              <a:rPr lang="en-US" altLang="en-US"/>
              <a:t>clients</a:t>
            </a:r>
            <a:r>
              <a:rPr lang="ru-RU" altLang="en-US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данные о клиентах Гостиницы(20 клиентов)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rooms -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данные о комнатах Гостиницы(50 комнат)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categories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данные о всех существующих категориях для клиентов(5 категорий)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clients_category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таблица связи клиентов и категорий к которым они принадлежат (15 записей)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check_in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данные о заселении клиентов в комнаты(10 записей)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booking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данные о бронировании клиентом комнаты(5 записей)</a:t>
            </a:r>
            <a:endParaRPr lang="ru-RU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95605" y="1196975"/>
            <a:ext cx="78835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Для инициализации базы данных использовались следующие запросы: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Замещающее содержимое 1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7540" y="2136140"/>
            <a:ext cx="4881880" cy="2585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Замещающее содержимое 1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045" y="2060575"/>
            <a:ext cx="4868545" cy="2732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4239</Words>
  <Application>WPS Presentation</Application>
  <PresentationFormat>Экран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Тема Office</vt:lpstr>
      <vt:lpstr>Курсовая работа  на тему: «Проектирование и разработка базы данных «Гостиница» в СУБД PostgreSQL»</vt:lpstr>
      <vt:lpstr>Цели и задачи</vt:lpstr>
      <vt:lpstr>Описание предметной области</vt:lpstr>
      <vt:lpstr>База данных. ER-диаграмма</vt:lpstr>
      <vt:lpstr>Выбор СУБД</vt:lpstr>
      <vt:lpstr>Физическое проектирование базы данных</vt:lpstr>
      <vt:lpstr>Создание DataSet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Запросы к базе данных</vt:lpstr>
      <vt:lpstr>Запросы к базе данных</vt:lpstr>
      <vt:lpstr>Запросы к базе данных</vt:lpstr>
      <vt:lpstr>Тестировани функции</vt:lpstr>
      <vt:lpstr>Тестирование триггера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«Мебельный магазин»</dc:title>
  <dc:creator>Anuta</dc:creator>
  <cp:lastModifiedBy>Kirill</cp:lastModifiedBy>
  <cp:revision>18</cp:revision>
  <dcterms:created xsi:type="dcterms:W3CDTF">2017-01-12T08:16:00Z</dcterms:created>
  <dcterms:modified xsi:type="dcterms:W3CDTF">2023-07-02T16:23:35Z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4CFB94C372C44226B98FF2117C372198</vt:lpwstr>
  </property>
  <property fmtid="{D5CDD505-2E9C-101B-9397-08002B2CF9AE}" pid="3" name="KSOProductBuildVer">
    <vt:lpwstr>1049-11.2.0.11537</vt:lpwstr>
  </property>
</Properties>
</file>