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4.jpg" ContentType="image/jpeg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839"/>
    <a:srgbClr val="C55A11"/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9" y="-12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37857-226D-4CCF-AA19-1158A5C8DCF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013F1-CC16-4402-AB5C-67BB67981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14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70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40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613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82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52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222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92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65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013F1-CC16-4402-AB5C-67BB679816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72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C746-E125-4087-8B14-B9906FA9A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89E32-8CC9-4D64-814A-2A148CB55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94395-FD4F-4AE5-B3C5-ACCED928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8EBE3-9772-4EEB-B0D9-3AB82973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C5D7-30F7-446A-9430-101DE612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5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9903-B673-4DCD-AFC8-B053CA85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1EBF6-A29E-4146-A993-33378D39E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D8DFF-6406-4452-B452-60863FDA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57112-DD81-40E5-8D83-C22958D9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3C7A6-9822-4659-92DC-01DAA4AD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33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E08EE-906C-4B1A-8D87-A0D3B7D63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5A5D6-99B7-4F51-A545-76CF6A61F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A29D-D113-478E-936E-BE031CCD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B0FCC-FD06-4BF4-9CF6-B8B18F07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29CA2-656B-4155-BA1F-AF0950FE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73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1717-6A51-4904-9789-85C7DBC5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9B9C-7D05-45C4-A6FE-91DD7812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8C544-1D0D-4287-BB5C-4D49482F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8D8CA-1BBE-4613-8CA8-3E1B2274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0F4C3-866C-4059-8844-8280A2BF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44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F8F8-0107-4397-BDC3-50BC6E22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3FF02-CB43-4ADA-A4CF-3000EC353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E482-A0FD-4C86-A637-C8F8F91A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A9B21-2D18-4CE6-9335-6C38CC39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DE139-15A9-4C54-8220-AD848175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8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E461-1A38-43E6-83AB-7C97EBF2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A9B2-6BA9-4917-826A-C65CC81FB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DA1AF-7163-45A8-9419-9C11AD22C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D9835-7A77-4446-8C01-B097BC93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D9B63-A57B-45C8-93FF-F7214E39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7D6B2-AFCD-4843-B01F-5F17F4E5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11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2C15-D834-4558-8551-E382E774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21B86-105B-4388-A773-CE8C6665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1AC5F-67C1-4D32-A125-D2E4D7A40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A6C48-E809-4CD2-901E-1B8E39D73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B3192-7FE5-4D59-9AB8-BB51F6957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127AE-1BB3-4FBA-9D61-328A7843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C8FC3-08E8-40A2-A07C-10942B9C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A92E3-4039-4B35-8598-8AAF7440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50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8AD3-17BF-4D51-BC00-77898EDD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EDBF9-E15E-49EE-B186-1CFA4A06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464C6-F37D-4489-9A0D-959BA038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C45DA-45A6-4D44-980F-0B8DF239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04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C3400-D6D0-44B2-B96E-F62E0F59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D8E50-2E2F-4BBA-911E-B738B465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B9FEA-24E5-439A-92BF-02406517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38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6350-DB90-4A2D-82CD-4920193A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6723-204E-4EAA-9056-ECD8AE9F3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80197-7B48-4C56-881B-F4803AFB1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7AA4-6F3E-4059-9A8C-F36DEDE9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63814-6C5C-4FFF-881B-A3ABD432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97608-5013-4F9C-B919-B72E0684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B773-612F-4FF7-A87A-18518B76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6F823-A915-44B2-ADE0-25B4F9ACB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17355-A5EA-43F9-BAC1-3F68643FE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26918-6532-4C53-B398-E1675AC4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80AB8-891C-4F64-B391-20B253EA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F63C6-03B1-4663-936E-C7193EEE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22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8730B-85BA-45E1-96F2-4F6E6809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77252-7B3B-4695-9E1F-BB6F71B3F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77985-F814-4F09-9B7B-05F724205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3D758-17FF-452C-8428-2406E710DDE8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EA2FF-C43A-46C5-A579-F8196FA8B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55360-8D80-4512-9E56-768155410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06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jp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6.jpeg"/><Relationship Id="rId17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eg"/><Relationship Id="rId20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6.jpe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E37659D-CC9E-495D-B056-ECB666BF5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481" y="652891"/>
            <a:ext cx="36576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F272CB-5BF2-4895-BD86-1E07E615F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32" y="656431"/>
            <a:ext cx="1424464" cy="36540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C777C8-B282-4906-A3E8-2FBA149491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9" t="18850" r="23077" b="19110"/>
          <a:stretch/>
        </p:blipFill>
        <p:spPr>
          <a:xfrm>
            <a:off x="2306503" y="652891"/>
            <a:ext cx="3155028" cy="3657600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7AC4B8A-AFB7-4546-A9AA-E04F16FD96A4}"/>
              </a:ext>
            </a:extLst>
          </p:cNvPr>
          <p:cNvGrpSpPr/>
          <p:nvPr/>
        </p:nvGrpSpPr>
        <p:grpSpPr>
          <a:xfrm>
            <a:off x="5952268" y="587320"/>
            <a:ext cx="19149060" cy="3473243"/>
            <a:chOff x="5886929" y="110165"/>
            <a:chExt cx="19149060" cy="34732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42A917-E069-43B3-8786-12A7F8A2D952}"/>
                </a:ext>
              </a:extLst>
            </p:cNvPr>
            <p:cNvSpPr txBox="1"/>
            <p:nvPr/>
          </p:nvSpPr>
          <p:spPr>
            <a:xfrm>
              <a:off x="5886929" y="110165"/>
              <a:ext cx="18083340" cy="22159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7200" b="1" dirty="0" err="1">
                  <a:latin typeface="+mj-lt"/>
                </a:rPr>
                <a:t>MutationDetector</a:t>
              </a:r>
              <a:r>
                <a:rPr lang="en-GB" sz="7200" b="1" dirty="0"/>
                <a:t> ®</a:t>
              </a:r>
              <a:r>
                <a:rPr lang="en-GB" sz="7200" b="1" dirty="0">
                  <a:latin typeface="+mj-lt"/>
                </a:rPr>
                <a:t>. </a:t>
              </a:r>
            </a:p>
            <a:p>
              <a:r>
                <a:rPr lang="en-GB" sz="6600" b="1" dirty="0">
                  <a:latin typeface="+mj-lt"/>
                </a:rPr>
                <a:t>Software tool for detecting amino acid substitutions </a:t>
              </a:r>
              <a:endParaRPr lang="ru-RU" sz="6600" b="1" dirty="0"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AC837D-80E7-413F-A934-BC661FE1708C}"/>
                </a:ext>
              </a:extLst>
            </p:cNvPr>
            <p:cNvSpPr txBox="1"/>
            <p:nvPr/>
          </p:nvSpPr>
          <p:spPr>
            <a:xfrm>
              <a:off x="5886929" y="2259969"/>
              <a:ext cx="19149060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4000" dirty="0">
                  <a:latin typeface="+mj-lt"/>
                </a:rPr>
                <a:t>Student: </a:t>
              </a:r>
              <a:r>
                <a:rPr lang="en-GB" sz="4000" dirty="0" err="1">
                  <a:latin typeface="+mj-lt"/>
                </a:rPr>
                <a:t>Brilliantov</a:t>
              </a:r>
              <a:r>
                <a:rPr lang="en-GB" sz="4000" dirty="0">
                  <a:latin typeface="+mj-lt"/>
                </a:rPr>
                <a:t> K., </a:t>
              </a:r>
              <a:r>
                <a:rPr lang="en-US" sz="4000" dirty="0">
                  <a:latin typeface="+mj-lt"/>
                </a:rPr>
                <a:t>St. Petersburg Academic Lyceum Physical Technical High School, Russia</a:t>
              </a:r>
            </a:p>
            <a:p>
              <a:r>
                <a:rPr lang="en-US" sz="4000" dirty="0">
                  <a:latin typeface="+mj-lt"/>
                </a:rPr>
                <a:t>Supervisor: </a:t>
              </a:r>
              <a:r>
                <a:rPr lang="en-US" sz="4000" dirty="0" err="1">
                  <a:latin typeface="+mj-lt"/>
                </a:rPr>
                <a:t>Vyatkina</a:t>
              </a:r>
              <a:r>
                <a:rPr lang="en-US" sz="4000" dirty="0">
                  <a:latin typeface="+mj-lt"/>
                </a:rPr>
                <a:t> K., St. Petersburg Academic University, Russia</a:t>
              </a:r>
              <a:endParaRPr lang="ru-RU" sz="4000" dirty="0">
                <a:latin typeface="+mj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1007C7-629B-4877-916F-FE6248837367}"/>
              </a:ext>
            </a:extLst>
          </p:cNvPr>
          <p:cNvGrpSpPr/>
          <p:nvPr/>
        </p:nvGrpSpPr>
        <p:grpSpPr>
          <a:xfrm>
            <a:off x="737132" y="4634983"/>
            <a:ext cx="28800949" cy="14486269"/>
            <a:chOff x="737132" y="5178822"/>
            <a:chExt cx="28800949" cy="1475040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22F2608-9C8F-4805-8D41-9264D8C927B7}"/>
                </a:ext>
              </a:extLst>
            </p:cNvPr>
            <p:cNvSpPr/>
            <p:nvPr/>
          </p:nvSpPr>
          <p:spPr>
            <a:xfrm>
              <a:off x="737132" y="5654297"/>
              <a:ext cx="28800949" cy="14274933"/>
            </a:xfrm>
            <a:prstGeom prst="roundRect">
              <a:avLst/>
            </a:prstGeom>
            <a:noFill/>
            <a:ln w="101600">
              <a:solidFill>
                <a:srgbClr val="D03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D55C91-E87F-441E-9DC5-893EF2340070}"/>
                </a:ext>
              </a:extLst>
            </p:cNvPr>
            <p:cNvSpPr txBox="1"/>
            <p:nvPr/>
          </p:nvSpPr>
          <p:spPr>
            <a:xfrm>
              <a:off x="2971800" y="5178822"/>
              <a:ext cx="5740400" cy="1021556"/>
            </a:xfrm>
            <a:prstGeom prst="roundRect">
              <a:avLst/>
            </a:prstGeom>
            <a:ln w="76200">
              <a:solidFill>
                <a:srgbClr val="D03839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5400" dirty="0">
                  <a:latin typeface="+mj-lt"/>
                </a:rPr>
                <a:t>Introduction</a:t>
              </a:r>
              <a:endParaRPr lang="ru-RU" sz="5400" dirty="0">
                <a:latin typeface="+mj-l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2D97E09-B1F9-4D1A-A9B3-2C7859F198FD}"/>
              </a:ext>
            </a:extLst>
          </p:cNvPr>
          <p:cNvGrpSpPr/>
          <p:nvPr/>
        </p:nvGrpSpPr>
        <p:grpSpPr>
          <a:xfrm>
            <a:off x="1795481" y="6789794"/>
            <a:ext cx="6591062" cy="4102292"/>
            <a:chOff x="1261878" y="1887862"/>
            <a:chExt cx="6591062" cy="4102292"/>
          </a:xfrm>
        </p:grpSpPr>
        <p:grpSp>
          <p:nvGrpSpPr>
            <p:cNvPr id="57" name="Группа 2">
              <a:extLst>
                <a:ext uri="{FF2B5EF4-FFF2-40B4-BE49-F238E27FC236}">
                  <a16:creationId xmlns:a16="http://schemas.microsoft.com/office/drawing/2014/main" id="{8B00DC8E-2D40-4674-880A-8A7F566472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61878" y="1887862"/>
              <a:ext cx="6591062" cy="4102292"/>
              <a:chOff x="2732914" y="1034276"/>
              <a:chExt cx="5582758" cy="3474723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9BB6EFF-0493-45AA-BBFA-8B95E4A2D69D}"/>
                  </a:ext>
                </a:extLst>
              </p:cNvPr>
              <p:cNvSpPr txBox="1"/>
              <p:nvPr/>
            </p:nvSpPr>
            <p:spPr>
              <a:xfrm>
                <a:off x="6340568" y="4042503"/>
                <a:ext cx="1975104" cy="443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/>
                  <a:t>Amino acids</a:t>
                </a:r>
                <a:r>
                  <a:rPr lang="ru-RU" sz="2800" dirty="0"/>
                  <a:t> </a:t>
                </a:r>
              </a:p>
            </p:txBody>
          </p:sp>
          <p:grpSp>
            <p:nvGrpSpPr>
              <p:cNvPr id="66" name="Группа 4">
                <a:extLst>
                  <a:ext uri="{FF2B5EF4-FFF2-40B4-BE49-F238E27FC236}">
                    <a16:creationId xmlns:a16="http://schemas.microsoft.com/office/drawing/2014/main" id="{AF34A534-3C51-43F8-BC7C-AF40CAAB61AD}"/>
                  </a:ext>
                </a:extLst>
              </p:cNvPr>
              <p:cNvGrpSpPr/>
              <p:nvPr/>
            </p:nvGrpSpPr>
            <p:grpSpPr>
              <a:xfrm>
                <a:off x="4423346" y="1566216"/>
                <a:ext cx="1688493" cy="2942783"/>
                <a:chOff x="4484878" y="1588332"/>
                <a:chExt cx="1688493" cy="2942783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7E808CE-5496-41C4-ACE7-140BF37AF5AA}"/>
                    </a:ext>
                  </a:extLst>
                </p:cNvPr>
                <p:cNvSpPr txBox="1"/>
                <p:nvPr/>
              </p:nvSpPr>
              <p:spPr>
                <a:xfrm>
                  <a:off x="4484878" y="4087937"/>
                  <a:ext cx="1688493" cy="4431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/>
                    <a:t>Peptides</a:t>
                  </a:r>
                  <a:endParaRPr lang="ru-RU" sz="2800" dirty="0"/>
                </a:p>
              </p:txBody>
            </p:sp>
            <p:grpSp>
              <p:nvGrpSpPr>
                <p:cNvPr id="84" name="Группа 22">
                  <a:extLst>
                    <a:ext uri="{FF2B5EF4-FFF2-40B4-BE49-F238E27FC236}">
                      <a16:creationId xmlns:a16="http://schemas.microsoft.com/office/drawing/2014/main" id="{8A15DA19-171E-4750-8863-43901390FE35}"/>
                    </a:ext>
                  </a:extLst>
                </p:cNvPr>
                <p:cNvGrpSpPr/>
                <p:nvPr/>
              </p:nvGrpSpPr>
              <p:grpSpPr>
                <a:xfrm>
                  <a:off x="4605524" y="1588332"/>
                  <a:ext cx="1509721" cy="1724260"/>
                  <a:chOff x="4750531" y="1591051"/>
                  <a:chExt cx="1509721" cy="1724260"/>
                </a:xfrm>
              </p:grpSpPr>
              <p:cxnSp>
                <p:nvCxnSpPr>
                  <p:cNvPr id="85" name="Прямая соединительная линия 23">
                    <a:extLst>
                      <a:ext uri="{FF2B5EF4-FFF2-40B4-BE49-F238E27FC236}">
                        <a16:creationId xmlns:a16="http://schemas.microsoft.com/office/drawing/2014/main" id="{61C10197-7F68-4E03-9065-AF0710E654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99780" y="2617319"/>
                    <a:ext cx="198120" cy="54254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Овал 24">
                    <a:extLst>
                      <a:ext uri="{FF2B5EF4-FFF2-40B4-BE49-F238E27FC236}">
                        <a16:creationId xmlns:a16="http://schemas.microsoft.com/office/drawing/2014/main" id="{A0AB66CA-B5F0-43B0-851A-63C56EA4360A}"/>
                      </a:ext>
                    </a:extLst>
                  </p:cNvPr>
                  <p:cNvSpPr/>
                  <p:nvPr/>
                </p:nvSpPr>
                <p:spPr>
                  <a:xfrm>
                    <a:off x="5735188" y="3004415"/>
                    <a:ext cx="329184" cy="3108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87" name="Прямая соединительная линия 25">
                    <a:extLst>
                      <a:ext uri="{FF2B5EF4-FFF2-40B4-BE49-F238E27FC236}">
                        <a16:creationId xmlns:a16="http://schemas.microsoft.com/office/drawing/2014/main" id="{AF1BE68D-845E-438C-956A-4185E7CEF2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73288" y="2144879"/>
                    <a:ext cx="320040" cy="472440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Овал 26">
                    <a:extLst>
                      <a:ext uri="{FF2B5EF4-FFF2-40B4-BE49-F238E27FC236}">
                        <a16:creationId xmlns:a16="http://schemas.microsoft.com/office/drawing/2014/main" id="{B9F22AAA-4A73-424C-8B5D-D01F996188D0}"/>
                      </a:ext>
                    </a:extLst>
                  </p:cNvPr>
                  <p:cNvSpPr/>
                  <p:nvPr/>
                </p:nvSpPr>
                <p:spPr>
                  <a:xfrm>
                    <a:off x="5928736" y="2461871"/>
                    <a:ext cx="329184" cy="310896"/>
                  </a:xfrm>
                  <a:prstGeom prst="ellipse">
                    <a:avLst/>
                  </a:prstGeom>
                  <a:solidFill>
                    <a:srgbClr val="E66C6C"/>
                  </a:solidFill>
                  <a:ln>
                    <a:solidFill>
                      <a:srgbClr val="E66C6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89" name="Овал 27">
                    <a:extLst>
                      <a:ext uri="{FF2B5EF4-FFF2-40B4-BE49-F238E27FC236}">
                        <a16:creationId xmlns:a16="http://schemas.microsoft.com/office/drawing/2014/main" id="{32F1B662-84BC-4C9B-AB2D-AB7E39D9EA84}"/>
                      </a:ext>
                    </a:extLst>
                  </p:cNvPr>
                  <p:cNvSpPr/>
                  <p:nvPr/>
                </p:nvSpPr>
                <p:spPr>
                  <a:xfrm>
                    <a:off x="5608696" y="2007719"/>
                    <a:ext cx="329184" cy="310896"/>
                  </a:xfrm>
                  <a:prstGeom prst="ellipse">
                    <a:avLst/>
                  </a:prstGeom>
                  <a:solidFill>
                    <a:srgbClr val="5CBDD0"/>
                  </a:solidFill>
                  <a:ln>
                    <a:solidFill>
                      <a:srgbClr val="5CBDD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grpSp>
                <p:nvGrpSpPr>
                  <p:cNvPr id="90" name="Группа 28">
                    <a:extLst>
                      <a:ext uri="{FF2B5EF4-FFF2-40B4-BE49-F238E27FC236}">
                        <a16:creationId xmlns:a16="http://schemas.microsoft.com/office/drawing/2014/main" id="{D01B9A88-455B-42CB-95F8-009A7C104820}"/>
                      </a:ext>
                    </a:extLst>
                  </p:cNvPr>
                  <p:cNvGrpSpPr/>
                  <p:nvPr/>
                </p:nvGrpSpPr>
                <p:grpSpPr>
                  <a:xfrm>
                    <a:off x="4750531" y="1591051"/>
                    <a:ext cx="687274" cy="1249340"/>
                    <a:chOff x="4750531" y="1591051"/>
                    <a:chExt cx="687274" cy="1249340"/>
                  </a:xfrm>
                </p:grpSpPr>
                <p:cxnSp>
                  <p:nvCxnSpPr>
                    <p:cNvPr id="96" name="Прямая соединительная линия 29">
                      <a:extLst>
                        <a:ext uri="{FF2B5EF4-FFF2-40B4-BE49-F238E27FC236}">
                          <a16:creationId xmlns:a16="http://schemas.microsoft.com/office/drawing/2014/main" id="{3FA4BC3F-E10B-4B2A-BDDF-50901EB137B2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865965" y="2165302"/>
                      <a:ext cx="328947" cy="539267"/>
                    </a:xfrm>
                    <a:prstGeom prst="line">
                      <a:avLst/>
                    </a:prstGeom>
                    <a:ln w="571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Прямая соединительная линия 30">
                      <a:extLst>
                        <a:ext uri="{FF2B5EF4-FFF2-40B4-BE49-F238E27FC236}">
                          <a16:creationId xmlns:a16="http://schemas.microsoft.com/office/drawing/2014/main" id="{4E02F758-2F30-4D2A-AE73-74B1B505021C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4894673" y="1749124"/>
                      <a:ext cx="370083" cy="426138"/>
                    </a:xfrm>
                    <a:prstGeom prst="line">
                      <a:avLst/>
                    </a:prstGeom>
                    <a:ln w="571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Овал 31">
                      <a:extLst>
                        <a:ext uri="{FF2B5EF4-FFF2-40B4-BE49-F238E27FC236}">
                          <a16:creationId xmlns:a16="http://schemas.microsoft.com/office/drawing/2014/main" id="{5D2FA294-6736-453E-AE78-DA6B269E81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8621" y="1591051"/>
                      <a:ext cx="329184" cy="310896"/>
                    </a:xfrm>
                    <a:prstGeom prst="ellipse">
                      <a:avLst/>
                    </a:prstGeom>
                    <a:solidFill>
                      <a:srgbClr val="9665E5"/>
                    </a:solidFill>
                    <a:ln>
                      <a:solidFill>
                        <a:srgbClr val="9665E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N</a:t>
                      </a:r>
                      <a:endParaRPr lang="ru-RU" dirty="0"/>
                    </a:p>
                  </p:txBody>
                </p:sp>
                <p:sp>
                  <p:nvSpPr>
                    <p:cNvPr id="99" name="Овал 32">
                      <a:extLst>
                        <a:ext uri="{FF2B5EF4-FFF2-40B4-BE49-F238E27FC236}">
                          <a16:creationId xmlns:a16="http://schemas.microsoft.com/office/drawing/2014/main" id="{6C4FC290-8BFB-40D9-893F-431CA6C3A6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0531" y="2007719"/>
                      <a:ext cx="329184" cy="310896"/>
                    </a:xfrm>
                    <a:prstGeom prst="ellipse">
                      <a:avLst/>
                    </a:prstGeom>
                    <a:solidFill>
                      <a:srgbClr val="80F066"/>
                    </a:solidFill>
                    <a:ln>
                      <a:solidFill>
                        <a:srgbClr val="80F0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V</a:t>
                      </a:r>
                      <a:endParaRPr lang="ru-RU" dirty="0"/>
                    </a:p>
                  </p:txBody>
                </p:sp>
                <p:sp>
                  <p:nvSpPr>
                    <p:cNvPr id="100" name="Овал 33">
                      <a:extLst>
                        <a:ext uri="{FF2B5EF4-FFF2-40B4-BE49-F238E27FC236}">
                          <a16:creationId xmlns:a16="http://schemas.microsoft.com/office/drawing/2014/main" id="{440EEB45-39ED-4515-8C5C-0D31477FE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0324" y="2529495"/>
                      <a:ext cx="329184" cy="310896"/>
                    </a:xfrm>
                    <a:prstGeom prst="ellipse">
                      <a:avLst/>
                    </a:prstGeom>
                    <a:solidFill>
                      <a:srgbClr val="ED09D7"/>
                    </a:solidFill>
                    <a:ln>
                      <a:solidFill>
                        <a:srgbClr val="ED09D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A</a:t>
                      </a:r>
                      <a:endParaRPr lang="ru-RU" dirty="0"/>
                    </a:p>
                  </p:txBody>
                </p:sp>
              </p:grpSp>
              <p:cxnSp>
                <p:nvCxnSpPr>
                  <p:cNvPr id="91" name="Прямая соединительная линия 48">
                    <a:extLst>
                      <a:ext uri="{FF2B5EF4-FFF2-40B4-BE49-F238E27FC236}">
                        <a16:creationId xmlns:a16="http://schemas.microsoft.com/office/drawing/2014/main" id="{7A2EE3AD-59E7-4CDD-A71F-8F2A7ADDB6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02112" y="2617319"/>
                    <a:ext cx="198120" cy="54254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Овал 49">
                    <a:extLst>
                      <a:ext uri="{FF2B5EF4-FFF2-40B4-BE49-F238E27FC236}">
                        <a16:creationId xmlns:a16="http://schemas.microsoft.com/office/drawing/2014/main" id="{8B6FF7FF-DC6C-430A-B1E2-2698D7149E37}"/>
                      </a:ext>
                    </a:extLst>
                  </p:cNvPr>
                  <p:cNvSpPr/>
                  <p:nvPr/>
                </p:nvSpPr>
                <p:spPr>
                  <a:xfrm>
                    <a:off x="5737520" y="3004415"/>
                    <a:ext cx="329184" cy="3108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</a:t>
                    </a:r>
                    <a:endParaRPr lang="ru-RU" dirty="0"/>
                  </a:p>
                </p:txBody>
              </p:sp>
              <p:cxnSp>
                <p:nvCxnSpPr>
                  <p:cNvPr id="93" name="Прямая соединительная линия 50">
                    <a:extLst>
                      <a:ext uri="{FF2B5EF4-FFF2-40B4-BE49-F238E27FC236}">
                        <a16:creationId xmlns:a16="http://schemas.microsoft.com/office/drawing/2014/main" id="{973C6D42-BA8C-448B-B73E-521A9C8DD7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75619" y="2144879"/>
                    <a:ext cx="320040" cy="472440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Овал 51">
                    <a:extLst>
                      <a:ext uri="{FF2B5EF4-FFF2-40B4-BE49-F238E27FC236}">
                        <a16:creationId xmlns:a16="http://schemas.microsoft.com/office/drawing/2014/main" id="{E4F59941-4817-4B73-84B8-36EC769602F5}"/>
                      </a:ext>
                    </a:extLst>
                  </p:cNvPr>
                  <p:cNvSpPr/>
                  <p:nvPr/>
                </p:nvSpPr>
                <p:spPr>
                  <a:xfrm>
                    <a:off x="5931068" y="2461871"/>
                    <a:ext cx="329184" cy="310896"/>
                  </a:xfrm>
                  <a:prstGeom prst="ellipse">
                    <a:avLst/>
                  </a:prstGeom>
                  <a:solidFill>
                    <a:srgbClr val="E66C6C"/>
                  </a:solidFill>
                  <a:ln>
                    <a:solidFill>
                      <a:srgbClr val="E66C6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G</a:t>
                    </a:r>
                    <a:endParaRPr lang="ru-RU" dirty="0"/>
                  </a:p>
                </p:txBody>
              </p:sp>
              <p:sp>
                <p:nvSpPr>
                  <p:cNvPr id="95" name="Овал 52">
                    <a:extLst>
                      <a:ext uri="{FF2B5EF4-FFF2-40B4-BE49-F238E27FC236}">
                        <a16:creationId xmlns:a16="http://schemas.microsoft.com/office/drawing/2014/main" id="{81E7660B-92FC-474B-BBEE-3319F27F6254}"/>
                      </a:ext>
                    </a:extLst>
                  </p:cNvPr>
                  <p:cNvSpPr/>
                  <p:nvPr/>
                </p:nvSpPr>
                <p:spPr>
                  <a:xfrm>
                    <a:off x="5611028" y="2007719"/>
                    <a:ext cx="329184" cy="310896"/>
                  </a:xfrm>
                  <a:prstGeom prst="ellipse">
                    <a:avLst/>
                  </a:prstGeom>
                  <a:solidFill>
                    <a:srgbClr val="5CBDD0"/>
                  </a:solidFill>
                  <a:ln>
                    <a:solidFill>
                      <a:srgbClr val="5CBDD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S</a:t>
                    </a:r>
                    <a:endParaRPr lang="ru-RU" dirty="0"/>
                  </a:p>
                </p:txBody>
              </p:sp>
            </p:grpSp>
          </p:grpSp>
          <p:grpSp>
            <p:nvGrpSpPr>
              <p:cNvPr id="67" name="Группа 5">
                <a:extLst>
                  <a:ext uri="{FF2B5EF4-FFF2-40B4-BE49-F238E27FC236}">
                    <a16:creationId xmlns:a16="http://schemas.microsoft.com/office/drawing/2014/main" id="{B6912785-EBC5-48A9-82FE-7621BB2ACCD2}"/>
                  </a:ext>
                </a:extLst>
              </p:cNvPr>
              <p:cNvGrpSpPr/>
              <p:nvPr/>
            </p:nvGrpSpPr>
            <p:grpSpPr>
              <a:xfrm>
                <a:off x="2732914" y="1034276"/>
                <a:ext cx="1436984" cy="3448176"/>
                <a:chOff x="2321371" y="1091062"/>
                <a:chExt cx="1436984" cy="3448176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A574E4B-D723-4BD6-998F-A3F0721741C4}"/>
                    </a:ext>
                  </a:extLst>
                </p:cNvPr>
                <p:cNvSpPr txBox="1"/>
                <p:nvPr/>
              </p:nvSpPr>
              <p:spPr>
                <a:xfrm>
                  <a:off x="2321371" y="4096061"/>
                  <a:ext cx="1436984" cy="4431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/>
                    <a:t>Proteins</a:t>
                  </a:r>
                  <a:endParaRPr lang="ru-RU" sz="2800" dirty="0"/>
                </a:p>
              </p:txBody>
            </p:sp>
            <p:grpSp>
              <p:nvGrpSpPr>
                <p:cNvPr id="69" name="Группа 7">
                  <a:extLst>
                    <a:ext uri="{FF2B5EF4-FFF2-40B4-BE49-F238E27FC236}">
                      <a16:creationId xmlns:a16="http://schemas.microsoft.com/office/drawing/2014/main" id="{F7109B41-4EE6-4A01-8495-815372266E7E}"/>
                    </a:ext>
                  </a:extLst>
                </p:cNvPr>
                <p:cNvGrpSpPr/>
                <p:nvPr/>
              </p:nvGrpSpPr>
              <p:grpSpPr>
                <a:xfrm>
                  <a:off x="2434244" y="1091062"/>
                  <a:ext cx="1249846" cy="2618062"/>
                  <a:chOff x="2601120" y="1111483"/>
                  <a:chExt cx="1249846" cy="2618062"/>
                </a:xfrm>
              </p:grpSpPr>
              <p:cxnSp>
                <p:nvCxnSpPr>
                  <p:cNvPr id="70" name="Прямая соединительная линия 8">
                    <a:extLst>
                      <a:ext uri="{FF2B5EF4-FFF2-40B4-BE49-F238E27FC236}">
                        <a16:creationId xmlns:a16="http://schemas.microsoft.com/office/drawing/2014/main" id="{E48DD807-80A2-4037-8B47-ACCC494555EB}"/>
                      </a:ext>
                    </a:extLst>
                  </p:cNvPr>
                  <p:cNvCxnSpPr/>
                  <p:nvPr/>
                </p:nvCxnSpPr>
                <p:spPr>
                  <a:xfrm>
                    <a:off x="2965216" y="2166082"/>
                    <a:ext cx="429510" cy="472558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1" name="Группа 9">
                    <a:extLst>
                      <a:ext uri="{FF2B5EF4-FFF2-40B4-BE49-F238E27FC236}">
                        <a16:creationId xmlns:a16="http://schemas.microsoft.com/office/drawing/2014/main" id="{BC28E879-C617-41FB-B08E-07A45EFCF8E6}"/>
                      </a:ext>
                    </a:extLst>
                  </p:cNvPr>
                  <p:cNvGrpSpPr/>
                  <p:nvPr/>
                </p:nvGrpSpPr>
                <p:grpSpPr>
                  <a:xfrm>
                    <a:off x="3201742" y="2421953"/>
                    <a:ext cx="649224" cy="1307592"/>
                    <a:chOff x="5271516" y="2041949"/>
                    <a:chExt cx="649224" cy="1307592"/>
                  </a:xfrm>
                </p:grpSpPr>
                <p:cxnSp>
                  <p:nvCxnSpPr>
                    <p:cNvPr id="78" name="Прямая соединительная линия 16">
                      <a:extLst>
                        <a:ext uri="{FF2B5EF4-FFF2-40B4-BE49-F238E27FC236}">
                          <a16:creationId xmlns:a16="http://schemas.microsoft.com/office/drawing/2014/main" id="{F816A3F4-8F2E-4839-B816-29C8AB031A8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5562600" y="2651549"/>
                      <a:ext cx="198120" cy="542544"/>
                    </a:xfrm>
                    <a:prstGeom prst="line">
                      <a:avLst/>
                    </a:prstGeom>
                    <a:ln w="571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9" name="Овал 17">
                      <a:extLst>
                        <a:ext uri="{FF2B5EF4-FFF2-40B4-BE49-F238E27FC236}">
                          <a16:creationId xmlns:a16="http://schemas.microsoft.com/office/drawing/2014/main" id="{20496A43-B929-4866-9009-BB3E7C1CC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8008" y="3038645"/>
                      <a:ext cx="329184" cy="31089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C</a:t>
                      </a:r>
                      <a:endParaRPr lang="ru-RU" dirty="0"/>
                    </a:p>
                  </p:txBody>
                </p:sp>
                <p:cxnSp>
                  <p:nvCxnSpPr>
                    <p:cNvPr id="80" name="Прямая соединительная линия 18">
                      <a:extLst>
                        <a:ext uri="{FF2B5EF4-FFF2-40B4-BE49-F238E27FC236}">
                          <a16:creationId xmlns:a16="http://schemas.microsoft.com/office/drawing/2014/main" id="{626016E0-F8CB-4A6A-889F-68DF7A19F71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36108" y="2179109"/>
                      <a:ext cx="320040" cy="472440"/>
                    </a:xfrm>
                    <a:prstGeom prst="line">
                      <a:avLst/>
                    </a:prstGeom>
                    <a:ln w="571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Овал 19">
                      <a:extLst>
                        <a:ext uri="{FF2B5EF4-FFF2-40B4-BE49-F238E27FC236}">
                          <a16:creationId xmlns:a16="http://schemas.microsoft.com/office/drawing/2014/main" id="{77154047-9000-4D75-811F-042C4EA63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1556" y="2496101"/>
                      <a:ext cx="329184" cy="310896"/>
                    </a:xfrm>
                    <a:prstGeom prst="ellipse">
                      <a:avLst/>
                    </a:prstGeom>
                    <a:solidFill>
                      <a:srgbClr val="E66C6C"/>
                    </a:solidFill>
                    <a:ln>
                      <a:solidFill>
                        <a:srgbClr val="E66C6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G</a:t>
                      </a:r>
                      <a:endParaRPr lang="ru-RU" dirty="0"/>
                    </a:p>
                  </p:txBody>
                </p:sp>
                <p:sp>
                  <p:nvSpPr>
                    <p:cNvPr id="82" name="Овал 20">
                      <a:extLst>
                        <a:ext uri="{FF2B5EF4-FFF2-40B4-BE49-F238E27FC236}">
                          <a16:creationId xmlns:a16="http://schemas.microsoft.com/office/drawing/2014/main" id="{470B5278-1674-4ABD-A824-16967CAE42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71516" y="2041949"/>
                      <a:ext cx="329184" cy="310896"/>
                    </a:xfrm>
                    <a:prstGeom prst="ellipse">
                      <a:avLst/>
                    </a:prstGeom>
                    <a:solidFill>
                      <a:srgbClr val="5CBDD0"/>
                    </a:solidFill>
                    <a:ln>
                      <a:solidFill>
                        <a:srgbClr val="5CBDD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S</a:t>
                      </a:r>
                      <a:endParaRPr lang="ru-RU" dirty="0"/>
                    </a:p>
                  </p:txBody>
                </p:sp>
              </p:grpSp>
              <p:grpSp>
                <p:nvGrpSpPr>
                  <p:cNvPr id="72" name="Группа 10">
                    <a:extLst>
                      <a:ext uri="{FF2B5EF4-FFF2-40B4-BE49-F238E27FC236}">
                        <a16:creationId xmlns:a16="http://schemas.microsoft.com/office/drawing/2014/main" id="{2A470A10-30D3-4177-9950-16EE454CEB56}"/>
                      </a:ext>
                    </a:extLst>
                  </p:cNvPr>
                  <p:cNvGrpSpPr/>
                  <p:nvPr/>
                </p:nvGrpSpPr>
                <p:grpSpPr>
                  <a:xfrm>
                    <a:off x="2601120" y="1111483"/>
                    <a:ext cx="687274" cy="1249340"/>
                    <a:chOff x="4750531" y="1591051"/>
                    <a:chExt cx="687274" cy="1249340"/>
                  </a:xfrm>
                </p:grpSpPr>
                <p:cxnSp>
                  <p:nvCxnSpPr>
                    <p:cNvPr id="73" name="Прямая соединительная линия 11">
                      <a:extLst>
                        <a:ext uri="{FF2B5EF4-FFF2-40B4-BE49-F238E27FC236}">
                          <a16:creationId xmlns:a16="http://schemas.microsoft.com/office/drawing/2014/main" id="{37E67167-485E-4EA5-A43A-6CDAFC8AD80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865965" y="2165302"/>
                      <a:ext cx="328947" cy="539267"/>
                    </a:xfrm>
                    <a:prstGeom prst="line">
                      <a:avLst/>
                    </a:prstGeom>
                    <a:ln w="571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Прямая соединительная линия 12">
                      <a:extLst>
                        <a:ext uri="{FF2B5EF4-FFF2-40B4-BE49-F238E27FC236}">
                          <a16:creationId xmlns:a16="http://schemas.microsoft.com/office/drawing/2014/main" id="{3D37DA55-EB0E-492C-999E-85B79F4247F9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4894673" y="1749124"/>
                      <a:ext cx="370083" cy="426138"/>
                    </a:xfrm>
                    <a:prstGeom prst="line">
                      <a:avLst/>
                    </a:prstGeom>
                    <a:ln w="571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" name="Овал 13">
                      <a:extLst>
                        <a:ext uri="{FF2B5EF4-FFF2-40B4-BE49-F238E27FC236}">
                          <a16:creationId xmlns:a16="http://schemas.microsoft.com/office/drawing/2014/main" id="{ADE8FF26-BD29-4E44-BCAF-53BEEBEC5F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8621" y="1591051"/>
                      <a:ext cx="329184" cy="310896"/>
                    </a:xfrm>
                    <a:prstGeom prst="ellipse">
                      <a:avLst/>
                    </a:prstGeom>
                    <a:solidFill>
                      <a:srgbClr val="9665E5"/>
                    </a:solidFill>
                    <a:ln>
                      <a:solidFill>
                        <a:srgbClr val="9665E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N</a:t>
                      </a:r>
                      <a:endParaRPr lang="ru-RU" dirty="0"/>
                    </a:p>
                  </p:txBody>
                </p:sp>
                <p:sp>
                  <p:nvSpPr>
                    <p:cNvPr id="76" name="Овал 14">
                      <a:extLst>
                        <a:ext uri="{FF2B5EF4-FFF2-40B4-BE49-F238E27FC236}">
                          <a16:creationId xmlns:a16="http://schemas.microsoft.com/office/drawing/2014/main" id="{4C7AB29A-6D77-4E01-9AA7-BD7BAF4FE5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0531" y="2007719"/>
                      <a:ext cx="329184" cy="310896"/>
                    </a:xfrm>
                    <a:prstGeom prst="ellipse">
                      <a:avLst/>
                    </a:prstGeom>
                    <a:solidFill>
                      <a:srgbClr val="80F066"/>
                    </a:solidFill>
                    <a:ln>
                      <a:solidFill>
                        <a:srgbClr val="80F0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V</a:t>
                      </a:r>
                      <a:endParaRPr lang="ru-RU" dirty="0"/>
                    </a:p>
                  </p:txBody>
                </p:sp>
                <p:sp>
                  <p:nvSpPr>
                    <p:cNvPr id="77" name="Овал 15">
                      <a:extLst>
                        <a:ext uri="{FF2B5EF4-FFF2-40B4-BE49-F238E27FC236}">
                          <a16:creationId xmlns:a16="http://schemas.microsoft.com/office/drawing/2014/main" id="{0C9D8508-DDA2-4D96-BD4E-33BE69908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0324" y="2529495"/>
                      <a:ext cx="329184" cy="310896"/>
                    </a:xfrm>
                    <a:prstGeom prst="ellipse">
                      <a:avLst/>
                    </a:prstGeom>
                    <a:solidFill>
                      <a:srgbClr val="ED09D7"/>
                    </a:solidFill>
                    <a:ln>
                      <a:solidFill>
                        <a:srgbClr val="ED09D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A</a:t>
                      </a:r>
                      <a:endParaRPr lang="ru-RU" dirty="0"/>
                    </a:p>
                  </p:txBody>
                </p:sp>
              </p:grpSp>
            </p:grpSp>
          </p:grpSp>
        </p:grpSp>
        <p:grpSp>
          <p:nvGrpSpPr>
            <p:cNvPr id="58" name="Группа 53">
              <a:extLst>
                <a:ext uri="{FF2B5EF4-FFF2-40B4-BE49-F238E27FC236}">
                  <a16:creationId xmlns:a16="http://schemas.microsoft.com/office/drawing/2014/main" id="{D5BA03FD-8214-4748-BB4D-24429B5B479B}"/>
                </a:ext>
              </a:extLst>
            </p:cNvPr>
            <p:cNvGrpSpPr/>
            <p:nvPr/>
          </p:nvGrpSpPr>
          <p:grpSpPr>
            <a:xfrm>
              <a:off x="5655899" y="2183924"/>
              <a:ext cx="2069069" cy="2431030"/>
              <a:chOff x="5655899" y="2183924"/>
              <a:chExt cx="2069069" cy="2431030"/>
            </a:xfrm>
          </p:grpSpPr>
          <p:sp>
            <p:nvSpPr>
              <p:cNvPr id="59" name="Овал 54">
                <a:extLst>
                  <a:ext uri="{FF2B5EF4-FFF2-40B4-BE49-F238E27FC236}">
                    <a16:creationId xmlns:a16="http://schemas.microsoft.com/office/drawing/2014/main" id="{37A35B4B-C9F4-40AA-B87E-9588ACF5CC0B}"/>
                  </a:ext>
                </a:extLst>
              </p:cNvPr>
              <p:cNvSpPr/>
              <p:nvPr/>
            </p:nvSpPr>
            <p:spPr>
              <a:xfrm>
                <a:off x="7001841" y="2183924"/>
                <a:ext cx="388638" cy="367047"/>
              </a:xfrm>
              <a:prstGeom prst="ellipse">
                <a:avLst/>
              </a:prstGeom>
              <a:solidFill>
                <a:srgbClr val="ED09D7"/>
              </a:solidFill>
              <a:ln>
                <a:solidFill>
                  <a:srgbClr val="ED09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</a:t>
                </a:r>
                <a:endParaRPr lang="ru-RU" dirty="0"/>
              </a:p>
            </p:txBody>
          </p:sp>
          <p:sp>
            <p:nvSpPr>
              <p:cNvPr id="60" name="Овал 55">
                <a:extLst>
                  <a:ext uri="{FF2B5EF4-FFF2-40B4-BE49-F238E27FC236}">
                    <a16:creationId xmlns:a16="http://schemas.microsoft.com/office/drawing/2014/main" id="{583C9A0A-CBE1-4AD9-B118-84A8DA5E1FAE}"/>
                  </a:ext>
                </a:extLst>
              </p:cNvPr>
              <p:cNvSpPr/>
              <p:nvPr/>
            </p:nvSpPr>
            <p:spPr>
              <a:xfrm>
                <a:off x="6044537" y="3707193"/>
                <a:ext cx="388638" cy="367047"/>
              </a:xfrm>
              <a:prstGeom prst="ellipse">
                <a:avLst/>
              </a:prstGeom>
              <a:solidFill>
                <a:srgbClr val="5CBDD0"/>
              </a:solidFill>
              <a:ln>
                <a:solidFill>
                  <a:srgbClr val="5CB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endParaRPr lang="ru-RU" dirty="0"/>
              </a:p>
            </p:txBody>
          </p:sp>
          <p:sp>
            <p:nvSpPr>
              <p:cNvPr id="61" name="Овал 56">
                <a:extLst>
                  <a:ext uri="{FF2B5EF4-FFF2-40B4-BE49-F238E27FC236}">
                    <a16:creationId xmlns:a16="http://schemas.microsoft.com/office/drawing/2014/main" id="{218A8A83-B51A-477C-8D47-D369E2088A3E}"/>
                  </a:ext>
                </a:extLst>
              </p:cNvPr>
              <p:cNvSpPr/>
              <p:nvPr/>
            </p:nvSpPr>
            <p:spPr>
              <a:xfrm>
                <a:off x="6433175" y="2648131"/>
                <a:ext cx="388638" cy="367047"/>
              </a:xfrm>
              <a:prstGeom prst="ellipse">
                <a:avLst/>
              </a:prstGeom>
              <a:solidFill>
                <a:srgbClr val="80F066"/>
              </a:solidFill>
              <a:ln>
                <a:solidFill>
                  <a:srgbClr val="80F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V</a:t>
                </a:r>
                <a:endParaRPr lang="ru-RU" dirty="0"/>
              </a:p>
            </p:txBody>
          </p:sp>
          <p:sp>
            <p:nvSpPr>
              <p:cNvPr id="62" name="Овал 57">
                <a:extLst>
                  <a:ext uri="{FF2B5EF4-FFF2-40B4-BE49-F238E27FC236}">
                    <a16:creationId xmlns:a16="http://schemas.microsoft.com/office/drawing/2014/main" id="{E521DD87-8969-44F5-9BF4-56A58E2A23B1}"/>
                  </a:ext>
                </a:extLst>
              </p:cNvPr>
              <p:cNvSpPr/>
              <p:nvPr/>
            </p:nvSpPr>
            <p:spPr>
              <a:xfrm>
                <a:off x="5655899" y="2367448"/>
                <a:ext cx="388638" cy="367047"/>
              </a:xfrm>
              <a:prstGeom prst="ellipse">
                <a:avLst/>
              </a:prstGeom>
              <a:solidFill>
                <a:srgbClr val="9665E5"/>
              </a:solidFill>
              <a:ln>
                <a:solidFill>
                  <a:srgbClr val="9665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N</a:t>
                </a:r>
                <a:endParaRPr lang="ru-RU" dirty="0"/>
              </a:p>
            </p:txBody>
          </p:sp>
          <p:sp>
            <p:nvSpPr>
              <p:cNvPr id="63" name="Овал 58">
                <a:extLst>
                  <a:ext uri="{FF2B5EF4-FFF2-40B4-BE49-F238E27FC236}">
                    <a16:creationId xmlns:a16="http://schemas.microsoft.com/office/drawing/2014/main" id="{B8509F75-B4B3-4E2E-92BA-AB608AE5154E}"/>
                  </a:ext>
                </a:extLst>
              </p:cNvPr>
              <p:cNvSpPr/>
              <p:nvPr/>
            </p:nvSpPr>
            <p:spPr>
              <a:xfrm>
                <a:off x="6882748" y="4247907"/>
                <a:ext cx="388638" cy="36704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  <a:endParaRPr lang="ru-RU" dirty="0"/>
              </a:p>
            </p:txBody>
          </p:sp>
          <p:sp>
            <p:nvSpPr>
              <p:cNvPr id="64" name="Овал 59">
                <a:extLst>
                  <a:ext uri="{FF2B5EF4-FFF2-40B4-BE49-F238E27FC236}">
                    <a16:creationId xmlns:a16="http://schemas.microsoft.com/office/drawing/2014/main" id="{D8059600-76B2-4497-955C-49FF41622A08}"/>
                  </a:ext>
                </a:extLst>
              </p:cNvPr>
              <p:cNvSpPr/>
              <p:nvPr/>
            </p:nvSpPr>
            <p:spPr>
              <a:xfrm>
                <a:off x="7336330" y="3228508"/>
                <a:ext cx="388638" cy="367047"/>
              </a:xfrm>
              <a:prstGeom prst="ellipse">
                <a:avLst/>
              </a:prstGeom>
              <a:solidFill>
                <a:srgbClr val="E66C6C"/>
              </a:solidFill>
              <a:ln>
                <a:solidFill>
                  <a:srgbClr val="E6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G</a:t>
                </a:r>
                <a:endParaRPr lang="ru-RU" dirty="0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42FD07E-6CEB-4ECE-BA86-4A6FC73794C2}"/>
              </a:ext>
            </a:extLst>
          </p:cNvPr>
          <p:cNvSpPr txBox="1"/>
          <p:nvPr/>
        </p:nvSpPr>
        <p:spPr>
          <a:xfrm>
            <a:off x="1575717" y="5709457"/>
            <a:ext cx="428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Proteins and Peptides</a:t>
            </a:r>
            <a:endParaRPr lang="ru-RU" sz="3600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F34570E-C1C5-480B-926E-CF116EAF4884}"/>
              </a:ext>
            </a:extLst>
          </p:cNvPr>
          <p:cNvCxnSpPr>
            <a:cxnSpLocks/>
          </p:cNvCxnSpPr>
          <p:nvPr/>
        </p:nvCxnSpPr>
        <p:spPr>
          <a:xfrm>
            <a:off x="9444891" y="6196417"/>
            <a:ext cx="0" cy="4587969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F9FFD45-96CA-426B-9B65-A87E3DBEC25C}"/>
              </a:ext>
            </a:extLst>
          </p:cNvPr>
          <p:cNvSpPr txBox="1"/>
          <p:nvPr/>
        </p:nvSpPr>
        <p:spPr>
          <a:xfrm>
            <a:off x="9704306" y="5709457"/>
            <a:ext cx="758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S</a:t>
            </a:r>
            <a:r>
              <a:rPr lang="en-US" sz="3600" dirty="0"/>
              <a:t>ingle nucleotide polymorphism</a:t>
            </a:r>
            <a:r>
              <a:rPr lang="ru-RU" sz="3600" dirty="0"/>
              <a:t> (</a:t>
            </a:r>
            <a:r>
              <a:rPr lang="en-GB" sz="3600" dirty="0"/>
              <a:t>SNP)</a:t>
            </a:r>
            <a:r>
              <a:rPr lang="en-US" sz="3600" dirty="0"/>
              <a:t> </a:t>
            </a:r>
            <a:endParaRPr lang="ru-RU" sz="3600" dirty="0"/>
          </a:p>
        </p:txBody>
      </p:sp>
      <p:graphicFrame>
        <p:nvGraphicFramePr>
          <p:cNvPr id="106" name="Таблица 1">
            <a:extLst>
              <a:ext uri="{FF2B5EF4-FFF2-40B4-BE49-F238E27FC236}">
                <a16:creationId xmlns:a16="http://schemas.microsoft.com/office/drawing/2014/main" id="{7573EC48-A9C1-49A6-8EDE-9FD687A1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48817"/>
              </p:ext>
            </p:extLst>
          </p:nvPr>
        </p:nvGraphicFramePr>
        <p:xfrm>
          <a:off x="10857982" y="6944866"/>
          <a:ext cx="9032794" cy="3021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9441">
                  <a:extLst>
                    <a:ext uri="{9D8B030D-6E8A-4147-A177-3AD203B41FA5}">
                      <a16:colId xmlns:a16="http://schemas.microsoft.com/office/drawing/2014/main" val="1718616828"/>
                    </a:ext>
                  </a:extLst>
                </a:gridCol>
                <a:gridCol w="3492932">
                  <a:extLst>
                    <a:ext uri="{9D8B030D-6E8A-4147-A177-3AD203B41FA5}">
                      <a16:colId xmlns:a16="http://schemas.microsoft.com/office/drawing/2014/main" val="4130545199"/>
                    </a:ext>
                  </a:extLst>
                </a:gridCol>
                <a:gridCol w="3450421">
                  <a:extLst>
                    <a:ext uri="{9D8B030D-6E8A-4147-A177-3AD203B41FA5}">
                      <a16:colId xmlns:a16="http://schemas.microsoft.com/office/drawing/2014/main" val="4150303046"/>
                    </a:ext>
                  </a:extLst>
                </a:gridCol>
              </a:tblGrid>
              <a:tr h="95884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+mj-lt"/>
                        </a:rPr>
                        <a:t>Wild type</a:t>
                      </a:r>
                      <a:endParaRPr lang="ru-RU" sz="2800" b="0" dirty="0">
                        <a:latin typeface="+mj-lt"/>
                      </a:endParaRPr>
                    </a:p>
                  </a:txBody>
                  <a:tcPr>
                    <a:solidFill>
                      <a:srgbClr val="D038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+mj-lt"/>
                        </a:rPr>
                        <a:t>Variant type</a:t>
                      </a:r>
                      <a:r>
                        <a:rPr lang="ru-RU" sz="2800" b="0" dirty="0">
                          <a:latin typeface="+mj-lt"/>
                        </a:rPr>
                        <a:t> (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  <a:latin typeface="+mj-lt"/>
                        </a:rPr>
                        <a:t>A</a:t>
                      </a:r>
                      <a:r>
                        <a:rPr lang="ru-RU" sz="2800" b="0" dirty="0">
                          <a:latin typeface="+mj-lt"/>
                        </a:rPr>
                        <a:t>-</a:t>
                      </a:r>
                      <a:r>
                        <a:rPr lang="en-US" sz="2800" b="0" dirty="0">
                          <a:latin typeface="+mj-lt"/>
                        </a:rPr>
                        <a:t>&gt;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  <a:latin typeface="+mj-lt"/>
                        </a:rPr>
                        <a:t>T</a:t>
                      </a:r>
                      <a:r>
                        <a:rPr lang="en-US" sz="2800" b="0" dirty="0">
                          <a:latin typeface="+mj-lt"/>
                        </a:rPr>
                        <a:t>)</a:t>
                      </a:r>
                      <a:endParaRPr lang="ru-RU" sz="2800" b="0" dirty="0">
                        <a:latin typeface="+mj-lt"/>
                      </a:endParaRPr>
                    </a:p>
                  </a:txBody>
                  <a:tcPr>
                    <a:solidFill>
                      <a:srgbClr val="D038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683608"/>
                  </a:ext>
                </a:extLst>
              </a:tr>
              <a:tr h="643013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</a:rPr>
                        <a:t>DNA strand</a:t>
                      </a:r>
                      <a:endParaRPr lang="ru-RU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D038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ACC AAA CCG AGT</a:t>
                      </a:r>
                      <a:endParaRPr lang="ru-RU" sz="2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ACC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GB" sz="2000" dirty="0"/>
                        <a:t> CCG AGT</a:t>
                      </a:r>
                      <a:endParaRPr lang="ru-RU" sz="2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880087"/>
                  </a:ext>
                </a:extLst>
              </a:tr>
              <a:tr h="77673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</a:rPr>
                        <a:t>mRNA</a:t>
                      </a:r>
                      <a:endParaRPr lang="ru-RU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D038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UGG UUU GGC UCA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UGG U</a:t>
                      </a:r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GB" sz="2000" dirty="0"/>
                        <a:t>U GGC UCA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08929"/>
                  </a:ext>
                </a:extLst>
              </a:tr>
              <a:tr h="643013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</a:rPr>
                        <a:t>Protein</a:t>
                      </a:r>
                      <a:endParaRPr lang="ru-RU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D038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Trp</a:t>
                      </a: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Phe</a:t>
                      </a: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Gly</a:t>
                      </a:r>
                      <a:r>
                        <a:rPr lang="en-US" sz="2400" dirty="0"/>
                        <a:t>-Ser-</a:t>
                      </a:r>
                      <a:endParaRPr lang="ru-RU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Trp</a:t>
                      </a:r>
                      <a:r>
                        <a:rPr lang="en-US" sz="2400" dirty="0"/>
                        <a:t>-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Tyr</a:t>
                      </a: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Gly</a:t>
                      </a:r>
                      <a:r>
                        <a:rPr lang="en-US" sz="2400" dirty="0"/>
                        <a:t>-Ser-</a:t>
                      </a:r>
                      <a:endParaRPr lang="ru-RU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10793"/>
                  </a:ext>
                </a:extLst>
              </a:tr>
            </a:tbl>
          </a:graphicData>
        </a:graphic>
      </p:graphicFrame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39B35CF-E18E-471C-A18A-0E034AA7C0B9}"/>
              </a:ext>
            </a:extLst>
          </p:cNvPr>
          <p:cNvCxnSpPr>
            <a:cxnSpLocks/>
          </p:cNvCxnSpPr>
          <p:nvPr/>
        </p:nvCxnSpPr>
        <p:spPr>
          <a:xfrm>
            <a:off x="21068931" y="6265745"/>
            <a:ext cx="0" cy="4681728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0B303FD-DD36-4140-A7D0-97871906FBA8}"/>
                  </a:ext>
                </a:extLst>
              </p:cNvPr>
              <p:cNvSpPr txBox="1"/>
              <p:nvPr/>
            </p:nvSpPr>
            <p:spPr>
              <a:xfrm>
                <a:off x="11187004" y="10333422"/>
                <a:ext cx="8139814" cy="562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variant</m:t>
                              </m:r>
                              <m: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type</m:t>
                              </m:r>
                            </m:sub>
                          </m:s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wild</m:t>
                          </m:r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type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Tyr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Phe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0B303FD-DD36-4140-A7D0-97871906F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7004" y="10333422"/>
                <a:ext cx="8139814" cy="562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B90837A6-3628-447C-8D33-91D731E95F5C}"/>
              </a:ext>
            </a:extLst>
          </p:cNvPr>
          <p:cNvSpPr txBox="1"/>
          <p:nvPr/>
        </p:nvSpPr>
        <p:spPr>
          <a:xfrm>
            <a:off x="21171506" y="5709457"/>
            <a:ext cx="75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Post translational modifications (PTMs)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662B71C-EDCA-46DC-960F-3BF75413AF23}"/>
                  </a:ext>
                </a:extLst>
              </p:cNvPr>
              <p:cNvSpPr txBox="1"/>
              <p:nvPr/>
            </p:nvSpPr>
            <p:spPr>
              <a:xfrm>
                <a:off x="23452520" y="10333422"/>
                <a:ext cx="3701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0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radical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662B71C-EDCA-46DC-960F-3BF75413A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2520" y="10333422"/>
                <a:ext cx="370197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62FCB76-CB23-400B-B570-3B53DA7E4501}"/>
              </a:ext>
            </a:extLst>
          </p:cNvPr>
          <p:cNvGrpSpPr/>
          <p:nvPr/>
        </p:nvGrpSpPr>
        <p:grpSpPr>
          <a:xfrm>
            <a:off x="21905067" y="7085244"/>
            <a:ext cx="7465614" cy="2906102"/>
            <a:chOff x="417251" y="983235"/>
            <a:chExt cx="7465614" cy="2906102"/>
          </a:xfrm>
        </p:grpSpPr>
        <p:grpSp>
          <p:nvGrpSpPr>
            <p:cNvPr id="119" name="Группа 1">
              <a:extLst>
                <a:ext uri="{FF2B5EF4-FFF2-40B4-BE49-F238E27FC236}">
                  <a16:creationId xmlns:a16="http://schemas.microsoft.com/office/drawing/2014/main" id="{5FC198F9-6186-4C60-B966-E7D46ABE7F2E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1165913" y="519716"/>
              <a:ext cx="1359411" cy="2856736"/>
              <a:chOff x="4257241" y="1381197"/>
              <a:chExt cx="744889" cy="1565348"/>
            </a:xfrm>
          </p:grpSpPr>
          <p:cxnSp>
            <p:nvCxnSpPr>
              <p:cNvPr id="131" name="Прямая соединительная линия 38">
                <a:extLst>
                  <a:ext uri="{FF2B5EF4-FFF2-40B4-BE49-F238E27FC236}">
                    <a16:creationId xmlns:a16="http://schemas.microsoft.com/office/drawing/2014/main" id="{A11FE3D4-023B-406C-ACB8-236AFA090A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0102" y="2111692"/>
                <a:ext cx="233902" cy="640533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38">
                <a:extLst>
                  <a:ext uri="{FF2B5EF4-FFF2-40B4-BE49-F238E27FC236}">
                    <a16:creationId xmlns:a16="http://schemas.microsoft.com/office/drawing/2014/main" id="{B82D7F73-6E4A-441E-AC07-2F9ABC660B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0101" y="2111692"/>
                <a:ext cx="233902" cy="640533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Овал 39">
                <a:extLst>
                  <a:ext uri="{FF2B5EF4-FFF2-40B4-BE49-F238E27FC236}">
                    <a16:creationId xmlns:a16="http://schemas.microsoft.com/office/drawing/2014/main" id="{8BF6E980-B6CA-4FA2-A7E7-6A646644D3DA}"/>
                  </a:ext>
                </a:extLst>
              </p:cNvPr>
              <p:cNvSpPr/>
              <p:nvPr/>
            </p:nvSpPr>
            <p:spPr>
              <a:xfrm rot="5400000">
                <a:off x="4395783" y="2568702"/>
                <a:ext cx="388638" cy="36704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Cys</a:t>
                </a:r>
                <a:endParaRPr lang="ru-RU" dirty="0"/>
              </a:p>
            </p:txBody>
          </p:sp>
          <p:cxnSp>
            <p:nvCxnSpPr>
              <p:cNvPr id="171" name="Прямая соединительная линия 38">
                <a:extLst>
                  <a:ext uri="{FF2B5EF4-FFF2-40B4-BE49-F238E27FC236}">
                    <a16:creationId xmlns:a16="http://schemas.microsoft.com/office/drawing/2014/main" id="{F05D3A3F-49F5-4D8F-86CD-59F0C1BECC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0100" y="2111692"/>
                <a:ext cx="233902" cy="640533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40">
                <a:extLst>
                  <a:ext uri="{FF2B5EF4-FFF2-40B4-BE49-F238E27FC236}">
                    <a16:creationId xmlns:a16="http://schemas.microsoft.com/office/drawing/2014/main" id="{5DA4AAF6-FF66-4E12-9772-55A898490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763" y="1553924"/>
                <a:ext cx="377842" cy="557767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Овал 41">
                <a:extLst>
                  <a:ext uri="{FF2B5EF4-FFF2-40B4-BE49-F238E27FC236}">
                    <a16:creationId xmlns:a16="http://schemas.microsoft.com/office/drawing/2014/main" id="{77843E7F-E6E3-4BF5-A426-5B00E8E76E2A}"/>
                  </a:ext>
                </a:extLst>
              </p:cNvPr>
              <p:cNvSpPr/>
              <p:nvPr/>
            </p:nvSpPr>
            <p:spPr>
              <a:xfrm rot="5400000">
                <a:off x="4624288" y="1928168"/>
                <a:ext cx="388638" cy="367047"/>
              </a:xfrm>
              <a:prstGeom prst="ellipse">
                <a:avLst/>
              </a:prstGeom>
              <a:solidFill>
                <a:srgbClr val="E66C6C"/>
              </a:solidFill>
              <a:ln>
                <a:solidFill>
                  <a:srgbClr val="E6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Gly</a:t>
                </a:r>
                <a:endParaRPr lang="ru-RU" dirty="0"/>
              </a:p>
            </p:txBody>
          </p:sp>
          <p:sp>
            <p:nvSpPr>
              <p:cNvPr id="135" name="Овал 42">
                <a:extLst>
                  <a:ext uri="{FF2B5EF4-FFF2-40B4-BE49-F238E27FC236}">
                    <a16:creationId xmlns:a16="http://schemas.microsoft.com/office/drawing/2014/main" id="{E45DCDFF-FC96-436D-B4AD-7A67429B8F24}"/>
                  </a:ext>
                </a:extLst>
              </p:cNvPr>
              <p:cNvSpPr/>
              <p:nvPr/>
            </p:nvSpPr>
            <p:spPr>
              <a:xfrm rot="5400000">
                <a:off x="4246446" y="1391992"/>
                <a:ext cx="388638" cy="367047"/>
              </a:xfrm>
              <a:prstGeom prst="ellipse">
                <a:avLst/>
              </a:prstGeom>
              <a:solidFill>
                <a:srgbClr val="5CBDD0"/>
              </a:solidFill>
              <a:ln>
                <a:solidFill>
                  <a:srgbClr val="5CB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</a:t>
                </a:r>
                <a:endParaRPr lang="ru-RU" dirty="0"/>
              </a:p>
            </p:txBody>
          </p:sp>
          <p:sp>
            <p:nvSpPr>
              <p:cNvPr id="165" name="Овал 39">
                <a:extLst>
                  <a:ext uri="{FF2B5EF4-FFF2-40B4-BE49-F238E27FC236}">
                    <a16:creationId xmlns:a16="http://schemas.microsoft.com/office/drawing/2014/main" id="{EDF7532F-8A5C-4382-BC9B-5BDA45DE6122}"/>
                  </a:ext>
                </a:extLst>
              </p:cNvPr>
              <p:cNvSpPr/>
              <p:nvPr/>
            </p:nvSpPr>
            <p:spPr>
              <a:xfrm rot="5400000">
                <a:off x="4395782" y="2568702"/>
                <a:ext cx="388638" cy="36704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Cys</a:t>
                </a:r>
                <a:endParaRPr lang="ru-RU" dirty="0"/>
              </a:p>
            </p:txBody>
          </p:sp>
          <p:sp>
            <p:nvSpPr>
              <p:cNvPr id="172" name="Овал 39">
                <a:extLst>
                  <a:ext uri="{FF2B5EF4-FFF2-40B4-BE49-F238E27FC236}">
                    <a16:creationId xmlns:a16="http://schemas.microsoft.com/office/drawing/2014/main" id="{87920C91-1E4B-4E5C-8F38-9FBADBA8D479}"/>
                  </a:ext>
                </a:extLst>
              </p:cNvPr>
              <p:cNvSpPr/>
              <p:nvPr/>
            </p:nvSpPr>
            <p:spPr>
              <a:xfrm rot="5400000">
                <a:off x="4395781" y="2568702"/>
                <a:ext cx="388638" cy="36704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Cys</a:t>
                </a:r>
                <a:endParaRPr lang="ru-R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1E5FC773-88C3-4FC3-9087-917B53B806D0}"/>
                    </a:ext>
                  </a:extLst>
                </p:cNvPr>
                <p:cNvSpPr txBox="1"/>
                <p:nvPr/>
              </p:nvSpPr>
              <p:spPr>
                <a:xfrm>
                  <a:off x="5190308" y="3366117"/>
                  <a:ext cx="18782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280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Cl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1E5FC773-88C3-4FC3-9087-917B53B806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308" y="3366117"/>
                  <a:ext cx="187822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Arrow: Right 120">
              <a:extLst>
                <a:ext uri="{FF2B5EF4-FFF2-40B4-BE49-F238E27FC236}">
                  <a16:creationId xmlns:a16="http://schemas.microsoft.com/office/drawing/2014/main" id="{50731104-FE96-456C-B6ED-CF0DF1613989}"/>
                </a:ext>
              </a:extLst>
            </p:cNvPr>
            <p:cNvSpPr/>
            <p:nvPr/>
          </p:nvSpPr>
          <p:spPr>
            <a:xfrm>
              <a:off x="3515557" y="2627788"/>
              <a:ext cx="621437" cy="452763"/>
            </a:xfrm>
            <a:prstGeom prst="rightArrow">
              <a:avLst/>
            </a:prstGeom>
            <a:solidFill>
              <a:srgbClr val="D03839"/>
            </a:solidFill>
            <a:ln>
              <a:solidFill>
                <a:srgbClr val="D03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22" name="Прямая соединительная линия 38">
              <a:extLst>
                <a:ext uri="{FF2B5EF4-FFF2-40B4-BE49-F238E27FC236}">
                  <a16:creationId xmlns:a16="http://schemas.microsoft.com/office/drawing/2014/main" id="{BC517150-FAC2-4D6F-88BE-862438BF161E}"/>
                </a:ext>
              </a:extLst>
            </p:cNvPr>
            <p:cNvCxnSpPr>
              <a:cxnSpLocks/>
              <a:endCxn id="127" idx="4"/>
            </p:cNvCxnSpPr>
            <p:nvPr/>
          </p:nvCxnSpPr>
          <p:spPr>
            <a:xfrm>
              <a:off x="6917485" y="1429305"/>
              <a:ext cx="26269" cy="91609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Группа 1">
              <a:extLst>
                <a:ext uri="{FF2B5EF4-FFF2-40B4-BE49-F238E27FC236}">
                  <a16:creationId xmlns:a16="http://schemas.microsoft.com/office/drawing/2014/main" id="{48A0A8F1-E97B-4DF5-A85C-9D24A5FE3C91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5190311" y="509865"/>
              <a:ext cx="1359411" cy="2856736"/>
              <a:chOff x="4257241" y="1381197"/>
              <a:chExt cx="744889" cy="1565348"/>
            </a:xfrm>
          </p:grpSpPr>
          <p:cxnSp>
            <p:nvCxnSpPr>
              <p:cNvPr id="185" name="Прямая соединительная линия 38">
                <a:extLst>
                  <a:ext uri="{FF2B5EF4-FFF2-40B4-BE49-F238E27FC236}">
                    <a16:creationId xmlns:a16="http://schemas.microsoft.com/office/drawing/2014/main" id="{A072E575-89FB-4E11-930C-C358DEBD85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0101" y="2111692"/>
                <a:ext cx="233902" cy="640533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Прямая соединительная линия 38">
                <a:extLst>
                  <a:ext uri="{FF2B5EF4-FFF2-40B4-BE49-F238E27FC236}">
                    <a16:creationId xmlns:a16="http://schemas.microsoft.com/office/drawing/2014/main" id="{DEC89017-502F-4867-9290-F7B83FF32A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0102" y="2111692"/>
                <a:ext cx="233902" cy="640533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Овал 39">
                <a:extLst>
                  <a:ext uri="{FF2B5EF4-FFF2-40B4-BE49-F238E27FC236}">
                    <a16:creationId xmlns:a16="http://schemas.microsoft.com/office/drawing/2014/main" id="{AFA61CA3-44DC-4DD0-B3D4-8F6B375C860B}"/>
                  </a:ext>
                </a:extLst>
              </p:cNvPr>
              <p:cNvSpPr/>
              <p:nvPr/>
            </p:nvSpPr>
            <p:spPr>
              <a:xfrm rot="5400000">
                <a:off x="4395783" y="2568702"/>
                <a:ext cx="388638" cy="36704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Cys</a:t>
                </a:r>
                <a:endParaRPr lang="ru-RU" dirty="0"/>
              </a:p>
            </p:txBody>
          </p:sp>
          <p:cxnSp>
            <p:nvCxnSpPr>
              <p:cNvPr id="128" name="Прямая соединительная линия 40">
                <a:extLst>
                  <a:ext uri="{FF2B5EF4-FFF2-40B4-BE49-F238E27FC236}">
                    <a16:creationId xmlns:a16="http://schemas.microsoft.com/office/drawing/2014/main" id="{8A19597D-C95A-4F0E-AF62-861BDFC8A2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763" y="1553924"/>
                <a:ext cx="377842" cy="557767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Овал 41">
                <a:extLst>
                  <a:ext uri="{FF2B5EF4-FFF2-40B4-BE49-F238E27FC236}">
                    <a16:creationId xmlns:a16="http://schemas.microsoft.com/office/drawing/2014/main" id="{101CC7CA-1C9A-4C1E-9F33-24FBF29CF39B}"/>
                  </a:ext>
                </a:extLst>
              </p:cNvPr>
              <p:cNvSpPr/>
              <p:nvPr/>
            </p:nvSpPr>
            <p:spPr>
              <a:xfrm rot="5400000">
                <a:off x="4624288" y="1928168"/>
                <a:ext cx="388638" cy="367047"/>
              </a:xfrm>
              <a:prstGeom prst="ellipse">
                <a:avLst/>
              </a:prstGeom>
              <a:solidFill>
                <a:srgbClr val="E66C6C"/>
              </a:solidFill>
              <a:ln>
                <a:solidFill>
                  <a:srgbClr val="E6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Gly</a:t>
                </a:r>
                <a:endParaRPr lang="ru-RU" dirty="0"/>
              </a:p>
            </p:txBody>
          </p:sp>
          <p:sp>
            <p:nvSpPr>
              <p:cNvPr id="130" name="Овал 42">
                <a:extLst>
                  <a:ext uri="{FF2B5EF4-FFF2-40B4-BE49-F238E27FC236}">
                    <a16:creationId xmlns:a16="http://schemas.microsoft.com/office/drawing/2014/main" id="{CE9266DF-6367-4809-88F1-D862959D4DA0}"/>
                  </a:ext>
                </a:extLst>
              </p:cNvPr>
              <p:cNvSpPr/>
              <p:nvPr/>
            </p:nvSpPr>
            <p:spPr>
              <a:xfrm rot="5400000">
                <a:off x="4246446" y="1391992"/>
                <a:ext cx="388638" cy="367047"/>
              </a:xfrm>
              <a:prstGeom prst="ellipse">
                <a:avLst/>
              </a:prstGeom>
              <a:solidFill>
                <a:srgbClr val="5CBDD0"/>
              </a:solidFill>
              <a:ln>
                <a:solidFill>
                  <a:srgbClr val="5CB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</a:t>
                </a:r>
                <a:endParaRPr lang="ru-RU" dirty="0"/>
              </a:p>
            </p:txBody>
          </p:sp>
          <p:cxnSp>
            <p:nvCxnSpPr>
              <p:cNvPr id="186" name="Прямая соединительная линия 40">
                <a:extLst>
                  <a:ext uri="{FF2B5EF4-FFF2-40B4-BE49-F238E27FC236}">
                    <a16:creationId xmlns:a16="http://schemas.microsoft.com/office/drawing/2014/main" id="{DA689284-F696-4A5B-A564-A93C9B769C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762" y="1553925"/>
                <a:ext cx="377842" cy="557767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7" name="Овал 41">
                <a:extLst>
                  <a:ext uri="{FF2B5EF4-FFF2-40B4-BE49-F238E27FC236}">
                    <a16:creationId xmlns:a16="http://schemas.microsoft.com/office/drawing/2014/main" id="{714703DD-E6E7-43BA-A6F3-C864D6C60A28}"/>
                  </a:ext>
                </a:extLst>
              </p:cNvPr>
              <p:cNvSpPr/>
              <p:nvPr/>
            </p:nvSpPr>
            <p:spPr>
              <a:xfrm rot="5400000">
                <a:off x="4624287" y="1928169"/>
                <a:ext cx="388638" cy="367047"/>
              </a:xfrm>
              <a:prstGeom prst="ellipse">
                <a:avLst/>
              </a:prstGeom>
              <a:solidFill>
                <a:srgbClr val="E66C6C"/>
              </a:solidFill>
              <a:ln>
                <a:solidFill>
                  <a:srgbClr val="E6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Gly</a:t>
                </a:r>
                <a:endParaRPr lang="ru-RU" dirty="0"/>
              </a:p>
            </p:txBody>
          </p:sp>
          <p:sp>
            <p:nvSpPr>
              <p:cNvPr id="188" name="Овал 42">
                <a:extLst>
                  <a:ext uri="{FF2B5EF4-FFF2-40B4-BE49-F238E27FC236}">
                    <a16:creationId xmlns:a16="http://schemas.microsoft.com/office/drawing/2014/main" id="{167A1492-0D19-42F0-9D23-473178605AB9}"/>
                  </a:ext>
                </a:extLst>
              </p:cNvPr>
              <p:cNvSpPr/>
              <p:nvPr/>
            </p:nvSpPr>
            <p:spPr>
              <a:xfrm rot="5400000">
                <a:off x="4246446" y="1391993"/>
                <a:ext cx="388638" cy="367047"/>
              </a:xfrm>
              <a:prstGeom prst="ellipse">
                <a:avLst/>
              </a:prstGeom>
              <a:solidFill>
                <a:srgbClr val="5CBDD0"/>
              </a:solidFill>
              <a:ln>
                <a:solidFill>
                  <a:srgbClr val="5CB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</a:t>
                </a:r>
                <a:endParaRPr lang="ru-R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8660459-86FC-41EC-8833-090D65A64638}"/>
                    </a:ext>
                  </a:extLst>
                </p:cNvPr>
                <p:cNvSpPr txBox="1"/>
                <p:nvPr/>
              </p:nvSpPr>
              <p:spPr>
                <a:xfrm>
                  <a:off x="6004643" y="983235"/>
                  <a:ext cx="18782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C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28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8660459-86FC-41EC-8833-090D65A646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4643" y="983235"/>
                  <a:ext cx="1878222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4571084D-F820-4421-9CFF-7AFC9ACA875D}"/>
                    </a:ext>
                  </a:extLst>
                </p:cNvPr>
                <p:cNvSpPr txBox="1"/>
                <p:nvPr/>
              </p:nvSpPr>
              <p:spPr>
                <a:xfrm>
                  <a:off x="963681" y="3366117"/>
                  <a:ext cx="18782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C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28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Cl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4571084D-F820-4421-9CFF-7AFC9ACA87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681" y="3366117"/>
                  <a:ext cx="1878222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4A645DC-4DA7-4803-8E22-CB67B9FADB3B}"/>
              </a:ext>
            </a:extLst>
          </p:cNvPr>
          <p:cNvGrpSpPr/>
          <p:nvPr/>
        </p:nvGrpSpPr>
        <p:grpSpPr>
          <a:xfrm>
            <a:off x="1323834" y="13416521"/>
            <a:ext cx="7981534" cy="4521669"/>
            <a:chOff x="3566138" y="12222292"/>
            <a:chExt cx="7981534" cy="4521669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4A5E4A8-D2B5-4B48-991F-EB0629D9FF60}"/>
                </a:ext>
              </a:extLst>
            </p:cNvPr>
            <p:cNvSpPr txBox="1"/>
            <p:nvPr/>
          </p:nvSpPr>
          <p:spPr>
            <a:xfrm>
              <a:off x="6488560" y="13476895"/>
              <a:ext cx="1411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peptide</a:t>
              </a:r>
              <a:endParaRPr lang="ru-RU" sz="2800" dirty="0"/>
            </a:p>
          </p:txBody>
        </p:sp>
        <p:grpSp>
          <p:nvGrpSpPr>
            <p:cNvPr id="138" name="Группа 30">
              <a:extLst>
                <a:ext uri="{FF2B5EF4-FFF2-40B4-BE49-F238E27FC236}">
                  <a16:creationId xmlns:a16="http://schemas.microsoft.com/office/drawing/2014/main" id="{2C272287-D768-4E2D-899B-CC723A9B436C}"/>
                </a:ext>
              </a:extLst>
            </p:cNvPr>
            <p:cNvGrpSpPr/>
            <p:nvPr/>
          </p:nvGrpSpPr>
          <p:grpSpPr>
            <a:xfrm>
              <a:off x="5026089" y="14048415"/>
              <a:ext cx="4269284" cy="616383"/>
              <a:chOff x="2527611" y="3458565"/>
              <a:chExt cx="4200537" cy="452126"/>
            </a:xfrm>
          </p:grpSpPr>
          <p:sp>
            <p:nvSpPr>
              <p:cNvPr id="139" name="Стрелка: вниз 28">
                <a:extLst>
                  <a:ext uri="{FF2B5EF4-FFF2-40B4-BE49-F238E27FC236}">
                    <a16:creationId xmlns:a16="http://schemas.microsoft.com/office/drawing/2014/main" id="{9994D994-9558-418A-834A-8B4631C318B5}"/>
                  </a:ext>
                </a:extLst>
              </p:cNvPr>
              <p:cNvSpPr/>
              <p:nvPr/>
            </p:nvSpPr>
            <p:spPr>
              <a:xfrm rot="18376850" flipH="1">
                <a:off x="5954571" y="3107545"/>
                <a:ext cx="422557" cy="1124597"/>
              </a:xfrm>
              <a:prstGeom prst="downArrow">
                <a:avLst/>
              </a:prstGeom>
              <a:solidFill>
                <a:srgbClr val="D03839"/>
              </a:solidFill>
              <a:ln>
                <a:solidFill>
                  <a:srgbClr val="B830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0" name="Стрелка: вниз 29">
                <a:extLst>
                  <a:ext uri="{FF2B5EF4-FFF2-40B4-BE49-F238E27FC236}">
                    <a16:creationId xmlns:a16="http://schemas.microsoft.com/office/drawing/2014/main" id="{71960515-1AC8-4DE8-BF63-BBA4D21B79B5}"/>
                  </a:ext>
                </a:extLst>
              </p:cNvPr>
              <p:cNvSpPr/>
              <p:nvPr/>
            </p:nvSpPr>
            <p:spPr>
              <a:xfrm rot="3223150">
                <a:off x="2875662" y="3138765"/>
                <a:ext cx="423875" cy="1119978"/>
              </a:xfrm>
              <a:prstGeom prst="downArrow">
                <a:avLst/>
              </a:prstGeom>
              <a:solidFill>
                <a:srgbClr val="D03839"/>
              </a:solidFill>
              <a:ln>
                <a:solidFill>
                  <a:srgbClr val="B830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6108C42-1903-4912-A3EF-9742AED7C363}"/>
                </a:ext>
              </a:extLst>
            </p:cNvPr>
            <p:cNvSpPr txBox="1"/>
            <p:nvPr/>
          </p:nvSpPr>
          <p:spPr>
            <a:xfrm>
              <a:off x="3962655" y="16220741"/>
              <a:ext cx="2046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substitution</a:t>
              </a:r>
              <a:endParaRPr lang="ru-RU" sz="2800" dirty="0"/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C115302-81DD-4B98-9F93-75B077C54F3B}"/>
                </a:ext>
              </a:extLst>
            </p:cNvPr>
            <p:cNvGrpSpPr/>
            <p:nvPr/>
          </p:nvGrpSpPr>
          <p:grpSpPr>
            <a:xfrm>
              <a:off x="5771781" y="12222292"/>
              <a:ext cx="2856735" cy="1359410"/>
              <a:chOff x="11838817" y="13125912"/>
              <a:chExt cx="2856735" cy="1359410"/>
            </a:xfrm>
          </p:grpSpPr>
          <p:cxnSp>
            <p:nvCxnSpPr>
              <p:cNvPr id="173" name="Прямая соединительная линия 40">
                <a:extLst>
                  <a:ext uri="{FF2B5EF4-FFF2-40B4-BE49-F238E27FC236}">
                    <a16:creationId xmlns:a16="http://schemas.microsoft.com/office/drawing/2014/main" id="{C3B72614-E493-4D21-9EAA-BD5717CB64E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318222" y="13296663"/>
                <a:ext cx="689556" cy="10179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Прямая соединительная линия 38">
                <a:extLst>
                  <a:ext uri="{FF2B5EF4-FFF2-40B4-BE49-F238E27FC236}">
                    <a16:creationId xmlns:a16="http://schemas.microsoft.com/office/drawing/2014/main" id="{4E2D9F69-9E82-4F2D-B032-F22DDA5B93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543007" y="13079946"/>
                <a:ext cx="426868" cy="1168963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" name="Овал 41">
                <a:extLst>
                  <a:ext uri="{FF2B5EF4-FFF2-40B4-BE49-F238E27FC236}">
                    <a16:creationId xmlns:a16="http://schemas.microsoft.com/office/drawing/2014/main" id="{F3B3A768-3825-4D60-8A5E-4C771ADB2D92}"/>
                  </a:ext>
                </a:extLst>
              </p:cNvPr>
              <p:cNvSpPr/>
              <p:nvPr/>
            </p:nvSpPr>
            <p:spPr>
              <a:xfrm>
                <a:off x="12817330" y="13125912"/>
                <a:ext cx="709258" cy="669855"/>
              </a:xfrm>
              <a:prstGeom prst="ellipse">
                <a:avLst/>
              </a:prstGeom>
              <a:solidFill>
                <a:srgbClr val="E66C6C"/>
              </a:solidFill>
              <a:ln>
                <a:solidFill>
                  <a:srgbClr val="E6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Gly</a:t>
                </a:r>
                <a:endParaRPr lang="ru-RU" dirty="0"/>
              </a:p>
            </p:txBody>
          </p:sp>
          <p:sp>
            <p:nvSpPr>
              <p:cNvPr id="175" name="Овал 42">
                <a:extLst>
                  <a:ext uri="{FF2B5EF4-FFF2-40B4-BE49-F238E27FC236}">
                    <a16:creationId xmlns:a16="http://schemas.microsoft.com/office/drawing/2014/main" id="{7F24427D-7A24-491E-8263-A7581985F8FA}"/>
                  </a:ext>
                </a:extLst>
              </p:cNvPr>
              <p:cNvSpPr/>
              <p:nvPr/>
            </p:nvSpPr>
            <p:spPr>
              <a:xfrm>
                <a:off x="11838817" y="13815467"/>
                <a:ext cx="709258" cy="669855"/>
              </a:xfrm>
              <a:prstGeom prst="ellipse">
                <a:avLst/>
              </a:prstGeom>
              <a:solidFill>
                <a:srgbClr val="5CBDD0"/>
              </a:solidFill>
              <a:ln>
                <a:solidFill>
                  <a:srgbClr val="5CB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</a:t>
                </a:r>
                <a:endParaRPr lang="ru-RU" dirty="0"/>
              </a:p>
            </p:txBody>
          </p:sp>
          <p:sp>
            <p:nvSpPr>
              <p:cNvPr id="177" name="Овал 39">
                <a:extLst>
                  <a:ext uri="{FF2B5EF4-FFF2-40B4-BE49-F238E27FC236}">
                    <a16:creationId xmlns:a16="http://schemas.microsoft.com/office/drawing/2014/main" id="{0A3A649F-B1B3-4F82-9C86-C713A958ECAA}"/>
                  </a:ext>
                </a:extLst>
              </p:cNvPr>
              <p:cNvSpPr/>
              <p:nvPr/>
            </p:nvSpPr>
            <p:spPr>
              <a:xfrm>
                <a:off x="13986294" y="13542933"/>
                <a:ext cx="709258" cy="66985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Cys</a:t>
                </a:r>
                <a:endParaRPr lang="ru-RU" dirty="0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7C2F032E-B467-4BC2-809D-6B415A4071ED}"/>
                </a:ext>
              </a:extLst>
            </p:cNvPr>
            <p:cNvGrpSpPr/>
            <p:nvPr/>
          </p:nvGrpSpPr>
          <p:grpSpPr>
            <a:xfrm>
              <a:off x="3566138" y="14807781"/>
              <a:ext cx="2856735" cy="1359411"/>
              <a:chOff x="11838817" y="13125912"/>
              <a:chExt cx="2856735" cy="1359411"/>
            </a:xfrm>
          </p:grpSpPr>
          <p:cxnSp>
            <p:nvCxnSpPr>
              <p:cNvPr id="180" name="Прямая соединительная линия 40">
                <a:extLst>
                  <a:ext uri="{FF2B5EF4-FFF2-40B4-BE49-F238E27FC236}">
                    <a16:creationId xmlns:a16="http://schemas.microsoft.com/office/drawing/2014/main" id="{16A07F16-BB11-49A8-8D1F-48CD13B0BC9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318222" y="13296663"/>
                <a:ext cx="689556" cy="10179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38">
                <a:extLst>
                  <a:ext uri="{FF2B5EF4-FFF2-40B4-BE49-F238E27FC236}">
                    <a16:creationId xmlns:a16="http://schemas.microsoft.com/office/drawing/2014/main" id="{25CD5EBB-ABAB-46DF-843D-3BEEC8EBC3E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543007" y="13079946"/>
                <a:ext cx="426868" cy="1168963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2" name="Овал 41">
                <a:extLst>
                  <a:ext uri="{FF2B5EF4-FFF2-40B4-BE49-F238E27FC236}">
                    <a16:creationId xmlns:a16="http://schemas.microsoft.com/office/drawing/2014/main" id="{F4BC8AF1-4302-443A-943F-D95A9E63C9E2}"/>
                  </a:ext>
                </a:extLst>
              </p:cNvPr>
              <p:cNvSpPr/>
              <p:nvPr/>
            </p:nvSpPr>
            <p:spPr>
              <a:xfrm>
                <a:off x="12817330" y="13125912"/>
                <a:ext cx="709258" cy="669855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Lys</a:t>
                </a:r>
                <a:endParaRPr lang="ru-RU" dirty="0"/>
              </a:p>
            </p:txBody>
          </p:sp>
          <p:cxnSp>
            <p:nvCxnSpPr>
              <p:cNvPr id="267" name="Прямая соединительная линия 38">
                <a:extLst>
                  <a:ext uri="{FF2B5EF4-FFF2-40B4-BE49-F238E27FC236}">
                    <a16:creationId xmlns:a16="http://schemas.microsoft.com/office/drawing/2014/main" id="{D7BCA030-54D3-43EC-824B-3277D6EED46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543008" y="13079947"/>
                <a:ext cx="426868" cy="1168963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3" name="Овал 42">
                <a:extLst>
                  <a:ext uri="{FF2B5EF4-FFF2-40B4-BE49-F238E27FC236}">
                    <a16:creationId xmlns:a16="http://schemas.microsoft.com/office/drawing/2014/main" id="{45F2CD2F-3BC2-486A-BD61-CDD5F675A035}"/>
                  </a:ext>
                </a:extLst>
              </p:cNvPr>
              <p:cNvSpPr/>
              <p:nvPr/>
            </p:nvSpPr>
            <p:spPr>
              <a:xfrm>
                <a:off x="11838817" y="13815467"/>
                <a:ext cx="709258" cy="669855"/>
              </a:xfrm>
              <a:prstGeom prst="ellipse">
                <a:avLst/>
              </a:prstGeom>
              <a:solidFill>
                <a:srgbClr val="5CBDD0"/>
              </a:solidFill>
              <a:ln>
                <a:solidFill>
                  <a:srgbClr val="5CB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</a:t>
                </a:r>
                <a:endParaRPr lang="ru-RU" dirty="0"/>
              </a:p>
            </p:txBody>
          </p:sp>
          <p:sp>
            <p:nvSpPr>
              <p:cNvPr id="184" name="Овал 39">
                <a:extLst>
                  <a:ext uri="{FF2B5EF4-FFF2-40B4-BE49-F238E27FC236}">
                    <a16:creationId xmlns:a16="http://schemas.microsoft.com/office/drawing/2014/main" id="{CC03CC26-2254-4CAF-B122-D6AF93530A17}"/>
                  </a:ext>
                </a:extLst>
              </p:cNvPr>
              <p:cNvSpPr/>
              <p:nvPr/>
            </p:nvSpPr>
            <p:spPr>
              <a:xfrm>
                <a:off x="13986294" y="13542933"/>
                <a:ext cx="709258" cy="66985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Cys</a:t>
                </a:r>
                <a:endParaRPr lang="ru-RU" dirty="0"/>
              </a:p>
            </p:txBody>
          </p:sp>
          <p:cxnSp>
            <p:nvCxnSpPr>
              <p:cNvPr id="266" name="Прямая соединительная линия 40">
                <a:extLst>
                  <a:ext uri="{FF2B5EF4-FFF2-40B4-BE49-F238E27FC236}">
                    <a16:creationId xmlns:a16="http://schemas.microsoft.com/office/drawing/2014/main" id="{48920219-1EC7-4DD4-869D-DDEA220D64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318223" y="13296664"/>
                <a:ext cx="689556" cy="10179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8" name="Овал 41">
                <a:extLst>
                  <a:ext uri="{FF2B5EF4-FFF2-40B4-BE49-F238E27FC236}">
                    <a16:creationId xmlns:a16="http://schemas.microsoft.com/office/drawing/2014/main" id="{2C33FCE5-8931-4F42-93D2-1AF6A6194951}"/>
                  </a:ext>
                </a:extLst>
              </p:cNvPr>
              <p:cNvSpPr/>
              <p:nvPr/>
            </p:nvSpPr>
            <p:spPr>
              <a:xfrm>
                <a:off x="12817331" y="13125913"/>
                <a:ext cx="709258" cy="669855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Lys</a:t>
                </a:r>
                <a:endParaRPr lang="ru-RU" dirty="0"/>
              </a:p>
            </p:txBody>
          </p:sp>
          <p:sp>
            <p:nvSpPr>
              <p:cNvPr id="269" name="Овал 42">
                <a:extLst>
                  <a:ext uri="{FF2B5EF4-FFF2-40B4-BE49-F238E27FC236}">
                    <a16:creationId xmlns:a16="http://schemas.microsoft.com/office/drawing/2014/main" id="{30FFC43E-E927-45CE-A031-A4495D2E868C}"/>
                  </a:ext>
                </a:extLst>
              </p:cNvPr>
              <p:cNvSpPr/>
              <p:nvPr/>
            </p:nvSpPr>
            <p:spPr>
              <a:xfrm>
                <a:off x="11838818" y="13815468"/>
                <a:ext cx="709258" cy="669855"/>
              </a:xfrm>
              <a:prstGeom prst="ellipse">
                <a:avLst/>
              </a:prstGeom>
              <a:solidFill>
                <a:srgbClr val="5CBDD0"/>
              </a:solidFill>
              <a:ln>
                <a:solidFill>
                  <a:srgbClr val="5CB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</a:t>
                </a:r>
                <a:endParaRPr lang="ru-RU" dirty="0"/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8DC402A5-4D88-4232-BE25-B76AD2FBCB5E}"/>
                </a:ext>
              </a:extLst>
            </p:cNvPr>
            <p:cNvGrpSpPr/>
            <p:nvPr/>
          </p:nvGrpSpPr>
          <p:grpSpPr>
            <a:xfrm>
              <a:off x="8103304" y="14446190"/>
              <a:ext cx="3444368" cy="1721001"/>
              <a:chOff x="14222737" y="13226396"/>
              <a:chExt cx="3444368" cy="1721001"/>
            </a:xfrm>
          </p:grpSpPr>
          <p:cxnSp>
            <p:nvCxnSpPr>
              <p:cNvPr id="190" name="Прямая соединительная линия 38">
                <a:extLst>
                  <a:ext uri="{FF2B5EF4-FFF2-40B4-BE49-F238E27FC236}">
                    <a16:creationId xmlns:a16="http://schemas.microsoft.com/office/drawing/2014/main" id="{AE36DFE6-FABA-499A-8021-50E0B940034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5926926" y="13542019"/>
                <a:ext cx="426868" cy="1168963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Прямая соединительная линия 38">
                <a:extLst>
                  <a:ext uri="{FF2B5EF4-FFF2-40B4-BE49-F238E27FC236}">
                    <a16:creationId xmlns:a16="http://schemas.microsoft.com/office/drawing/2014/main" id="{757DCC40-1ACB-4567-8D46-FEA94A6ED4E5}"/>
                  </a:ext>
                </a:extLst>
              </p:cNvPr>
              <p:cNvCxnSpPr>
                <a:cxnSpLocks/>
                <a:stCxn id="194" idx="2"/>
                <a:endCxn id="189" idx="4"/>
              </p:cNvCxnSpPr>
              <p:nvPr/>
            </p:nvCxnSpPr>
            <p:spPr>
              <a:xfrm flipH="1">
                <a:off x="16724842" y="13749616"/>
                <a:ext cx="3152" cy="925244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9" name="Овал 39">
                <a:extLst>
                  <a:ext uri="{FF2B5EF4-FFF2-40B4-BE49-F238E27FC236}">
                    <a16:creationId xmlns:a16="http://schemas.microsoft.com/office/drawing/2014/main" id="{323D1AF8-4C68-47B6-92EA-9469A33A173B}"/>
                  </a:ext>
                </a:extLst>
              </p:cNvPr>
              <p:cNvSpPr/>
              <p:nvPr/>
            </p:nvSpPr>
            <p:spPr>
              <a:xfrm>
                <a:off x="16370213" y="14005005"/>
                <a:ext cx="709258" cy="66985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Cys</a:t>
                </a:r>
                <a:endParaRPr lang="ru-RU" dirty="0"/>
              </a:p>
            </p:txBody>
          </p:sp>
          <p:cxnSp>
            <p:nvCxnSpPr>
              <p:cNvPr id="191" name="Прямая соединительная линия 40">
                <a:extLst>
                  <a:ext uri="{FF2B5EF4-FFF2-40B4-BE49-F238E27FC236}">
                    <a16:creationId xmlns:a16="http://schemas.microsoft.com/office/drawing/2014/main" id="{8DE0A883-5D0A-4B78-8480-09D45FF883A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4702143" y="13758739"/>
                <a:ext cx="689556" cy="10179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2" name="Овал 41">
                <a:extLst>
                  <a:ext uri="{FF2B5EF4-FFF2-40B4-BE49-F238E27FC236}">
                    <a16:creationId xmlns:a16="http://schemas.microsoft.com/office/drawing/2014/main" id="{1266A5AE-5AD2-49BB-9119-89091E976AA6}"/>
                  </a:ext>
                </a:extLst>
              </p:cNvPr>
              <p:cNvSpPr/>
              <p:nvPr/>
            </p:nvSpPr>
            <p:spPr>
              <a:xfrm>
                <a:off x="15201250" y="13587988"/>
                <a:ext cx="709258" cy="669855"/>
              </a:xfrm>
              <a:prstGeom prst="ellipse">
                <a:avLst/>
              </a:prstGeom>
              <a:solidFill>
                <a:srgbClr val="E66C6C"/>
              </a:solidFill>
              <a:ln>
                <a:solidFill>
                  <a:srgbClr val="E6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Gly</a:t>
                </a:r>
                <a:endParaRPr lang="ru-RU" dirty="0"/>
              </a:p>
            </p:txBody>
          </p:sp>
          <p:sp>
            <p:nvSpPr>
              <p:cNvPr id="193" name="Овал 42">
                <a:extLst>
                  <a:ext uri="{FF2B5EF4-FFF2-40B4-BE49-F238E27FC236}">
                    <a16:creationId xmlns:a16="http://schemas.microsoft.com/office/drawing/2014/main" id="{159DBFA4-87A8-4CE5-A2B3-ADB452E8C8CA}"/>
                  </a:ext>
                </a:extLst>
              </p:cNvPr>
              <p:cNvSpPr/>
              <p:nvPr/>
            </p:nvSpPr>
            <p:spPr>
              <a:xfrm>
                <a:off x="14222737" y="14277542"/>
                <a:ext cx="709258" cy="669855"/>
              </a:xfrm>
              <a:prstGeom prst="ellipse">
                <a:avLst/>
              </a:prstGeom>
              <a:solidFill>
                <a:srgbClr val="5CBDD0"/>
              </a:solidFill>
              <a:ln>
                <a:solidFill>
                  <a:srgbClr val="5CB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</a:t>
                </a:r>
                <a:endParaRPr lang="ru-RU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53A04BD5-DA80-4017-8641-2B34E9A99DC6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8883" y="13226396"/>
                    <a:ext cx="187822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C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ru-RU" sz="2800" dirty="0"/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53A04BD5-DA80-4017-8641-2B34E9A99D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88883" y="13226396"/>
                    <a:ext cx="1878222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40774A01-34A6-4EFC-A998-A739BA6DBF69}"/>
                </a:ext>
              </a:extLst>
            </p:cNvPr>
            <p:cNvSpPr txBox="1"/>
            <p:nvPr/>
          </p:nvSpPr>
          <p:spPr>
            <a:xfrm>
              <a:off x="8646236" y="16220741"/>
              <a:ext cx="2046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PTM</a:t>
              </a:r>
              <a:endParaRPr lang="ru-RU" sz="2800" dirty="0"/>
            </a:p>
          </p:txBody>
        </p: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22164F6-D3B2-4C8D-899C-C46BA947474F}"/>
              </a:ext>
            </a:extLst>
          </p:cNvPr>
          <p:cNvCxnSpPr>
            <a:cxnSpLocks/>
          </p:cNvCxnSpPr>
          <p:nvPr/>
        </p:nvCxnSpPr>
        <p:spPr>
          <a:xfrm>
            <a:off x="9397999" y="12662755"/>
            <a:ext cx="0" cy="5959666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EB5D9D99-4029-4604-8253-60183E664055}"/>
              </a:ext>
            </a:extLst>
          </p:cNvPr>
          <p:cNvSpPr txBox="1"/>
          <p:nvPr/>
        </p:nvSpPr>
        <p:spPr>
          <a:xfrm>
            <a:off x="1429703" y="12123691"/>
            <a:ext cx="490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Possible modifications</a:t>
            </a:r>
            <a:endParaRPr lang="ru-RU" sz="36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5B9A968-29C6-46FA-B042-B175D5282286}"/>
              </a:ext>
            </a:extLst>
          </p:cNvPr>
          <p:cNvSpPr txBox="1"/>
          <p:nvPr/>
        </p:nvSpPr>
        <p:spPr>
          <a:xfrm>
            <a:off x="9704306" y="12123404"/>
            <a:ext cx="428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Problem statement</a:t>
            </a:r>
            <a:endParaRPr lang="ru-RU" sz="3600" dirty="0"/>
          </a:p>
        </p:txBody>
      </p:sp>
      <p:sp>
        <p:nvSpPr>
          <p:cNvPr id="209" name="Стрелка: вправо 1">
            <a:extLst>
              <a:ext uri="{FF2B5EF4-FFF2-40B4-BE49-F238E27FC236}">
                <a16:creationId xmlns:a16="http://schemas.microsoft.com/office/drawing/2014/main" id="{E0A79F5F-61B3-4032-B121-C8512E0D55EE}"/>
              </a:ext>
            </a:extLst>
          </p:cNvPr>
          <p:cNvSpPr/>
          <p:nvPr/>
        </p:nvSpPr>
        <p:spPr>
          <a:xfrm>
            <a:off x="12724212" y="13443239"/>
            <a:ext cx="1120073" cy="669855"/>
          </a:xfrm>
          <a:prstGeom prst="rightArrow">
            <a:avLst/>
          </a:prstGeom>
          <a:solidFill>
            <a:srgbClr val="D0383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EAB2532-B56E-4691-880C-15B436250A4A}"/>
              </a:ext>
            </a:extLst>
          </p:cNvPr>
          <p:cNvGrpSpPr/>
          <p:nvPr/>
        </p:nvGrpSpPr>
        <p:grpSpPr>
          <a:xfrm>
            <a:off x="13246669" y="12357140"/>
            <a:ext cx="3805044" cy="2615594"/>
            <a:chOff x="13854781" y="12419082"/>
            <a:chExt cx="3805044" cy="2615594"/>
          </a:xfrm>
        </p:grpSpPr>
        <p:pic>
          <p:nvPicPr>
            <p:cNvPr id="210" name="Picture 2" descr="ÐÐ°ÑÑÐ¸Ð½ÐºÐ¸ Ð¿Ð¾ Ð·Ð°Ð¿ÑÐ¾ÑÑ Ð¼Ð°ÑÑ ÑÐ¿ÐµÐºÑÑÐ¾Ð¼ÐµÑÑ">
              <a:extLst>
                <a:ext uri="{FF2B5EF4-FFF2-40B4-BE49-F238E27FC236}">
                  <a16:creationId xmlns:a16="http://schemas.microsoft.com/office/drawing/2014/main" id="{C9D565BD-74B0-4BD2-8FDA-88E4E288D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49717" y="12419082"/>
              <a:ext cx="2198412" cy="2132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71423FBF-1159-4F5E-A342-FC0C7A608569}"/>
                </a:ext>
              </a:extLst>
            </p:cNvPr>
            <p:cNvSpPr txBox="1"/>
            <p:nvPr/>
          </p:nvSpPr>
          <p:spPr>
            <a:xfrm>
              <a:off x="13854781" y="14511456"/>
              <a:ext cx="380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Mass - spectrometer</a:t>
              </a:r>
              <a:endParaRPr lang="ru-RU" sz="2800" dirty="0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819B1B0-0EA9-4522-8937-E1B9FC433ADC}"/>
              </a:ext>
            </a:extLst>
          </p:cNvPr>
          <p:cNvGrpSpPr/>
          <p:nvPr/>
        </p:nvGrpSpPr>
        <p:grpSpPr>
          <a:xfrm>
            <a:off x="14214617" y="16581973"/>
            <a:ext cx="1873189" cy="2111765"/>
            <a:chOff x="14390197" y="17295332"/>
            <a:chExt cx="1873189" cy="2111765"/>
          </a:xfrm>
        </p:grpSpPr>
        <p:grpSp>
          <p:nvGrpSpPr>
            <p:cNvPr id="225" name="Группа 36">
              <a:extLst>
                <a:ext uri="{FF2B5EF4-FFF2-40B4-BE49-F238E27FC236}">
                  <a16:creationId xmlns:a16="http://schemas.microsoft.com/office/drawing/2014/main" id="{09250381-94E5-45E8-B0A8-36DEB2730EA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847779" y="17295332"/>
              <a:ext cx="958026" cy="1337732"/>
              <a:chOff x="1553592" y="2281561"/>
              <a:chExt cx="1455938" cy="2032987"/>
            </a:xfrm>
          </p:grpSpPr>
          <p:sp>
            <p:nvSpPr>
              <p:cNvPr id="226" name="Прямоугольник: один усеченный угол 37">
                <a:extLst>
                  <a:ext uri="{FF2B5EF4-FFF2-40B4-BE49-F238E27FC236}">
                    <a16:creationId xmlns:a16="http://schemas.microsoft.com/office/drawing/2014/main" id="{C4F1CA79-3F11-4FCA-A525-DC26623B1A30}"/>
                  </a:ext>
                </a:extLst>
              </p:cNvPr>
              <p:cNvSpPr/>
              <p:nvPr/>
            </p:nvSpPr>
            <p:spPr>
              <a:xfrm>
                <a:off x="1553592" y="2281561"/>
                <a:ext cx="1455938" cy="2032987"/>
              </a:xfrm>
              <a:prstGeom prst="snip1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27" name="Прямая соединительная линия 38">
                <a:extLst>
                  <a:ext uri="{FF2B5EF4-FFF2-40B4-BE49-F238E27FC236}">
                    <a16:creationId xmlns:a16="http://schemas.microsoft.com/office/drawing/2014/main" id="{76E397DD-32C0-49B3-B783-766EF0860863}"/>
                  </a:ext>
                </a:extLst>
              </p:cNvPr>
              <p:cNvCxnSpPr/>
              <p:nvPr/>
            </p:nvCxnSpPr>
            <p:spPr>
              <a:xfrm>
                <a:off x="1669001" y="2681056"/>
                <a:ext cx="1029810" cy="0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Прямая соединительная линия 39">
                <a:extLst>
                  <a:ext uri="{FF2B5EF4-FFF2-40B4-BE49-F238E27FC236}">
                    <a16:creationId xmlns:a16="http://schemas.microsoft.com/office/drawing/2014/main" id="{CDA3FE02-C306-4282-AA45-6EC78B5E63AF}"/>
                  </a:ext>
                </a:extLst>
              </p:cNvPr>
              <p:cNvCxnSpPr/>
              <p:nvPr/>
            </p:nvCxnSpPr>
            <p:spPr>
              <a:xfrm>
                <a:off x="1669001" y="2834936"/>
                <a:ext cx="1029810" cy="0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Прямая соединительная линия 40">
                <a:extLst>
                  <a:ext uri="{FF2B5EF4-FFF2-40B4-BE49-F238E27FC236}">
                    <a16:creationId xmlns:a16="http://schemas.microsoft.com/office/drawing/2014/main" id="{0E4376E8-0DCE-4B2C-9CCF-547816639710}"/>
                  </a:ext>
                </a:extLst>
              </p:cNvPr>
              <p:cNvCxnSpPr/>
              <p:nvPr/>
            </p:nvCxnSpPr>
            <p:spPr>
              <a:xfrm>
                <a:off x="1669001" y="2971060"/>
                <a:ext cx="1029810" cy="0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Прямая соединительная линия 41">
                <a:extLst>
                  <a:ext uri="{FF2B5EF4-FFF2-40B4-BE49-F238E27FC236}">
                    <a16:creationId xmlns:a16="http://schemas.microsoft.com/office/drawing/2014/main" id="{AC1FE833-6185-4D04-A31F-ECD3023B760D}"/>
                  </a:ext>
                </a:extLst>
              </p:cNvPr>
              <p:cNvCxnSpPr/>
              <p:nvPr/>
            </p:nvCxnSpPr>
            <p:spPr>
              <a:xfrm>
                <a:off x="1669002" y="3120500"/>
                <a:ext cx="1029810" cy="0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Прямая соединительная линия 42">
                <a:extLst>
                  <a:ext uri="{FF2B5EF4-FFF2-40B4-BE49-F238E27FC236}">
                    <a16:creationId xmlns:a16="http://schemas.microsoft.com/office/drawing/2014/main" id="{25B390A2-F3F9-4C01-B088-3A7162FC02BD}"/>
                  </a:ext>
                </a:extLst>
              </p:cNvPr>
              <p:cNvCxnSpPr/>
              <p:nvPr/>
            </p:nvCxnSpPr>
            <p:spPr>
              <a:xfrm>
                <a:off x="1669002" y="3269943"/>
                <a:ext cx="1029810" cy="0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единительная линия 43">
                <a:extLst>
                  <a:ext uri="{FF2B5EF4-FFF2-40B4-BE49-F238E27FC236}">
                    <a16:creationId xmlns:a16="http://schemas.microsoft.com/office/drawing/2014/main" id="{FE3C64E5-5C6B-498E-9E22-77A7C61F2B87}"/>
                  </a:ext>
                </a:extLst>
              </p:cNvPr>
              <p:cNvCxnSpPr/>
              <p:nvPr/>
            </p:nvCxnSpPr>
            <p:spPr>
              <a:xfrm>
                <a:off x="1665690" y="3425301"/>
                <a:ext cx="1029810" cy="0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Прямая соединительная линия 44">
                <a:extLst>
                  <a:ext uri="{FF2B5EF4-FFF2-40B4-BE49-F238E27FC236}">
                    <a16:creationId xmlns:a16="http://schemas.microsoft.com/office/drawing/2014/main" id="{33F07830-A579-43EC-A1E0-6E3EAD8E6C60}"/>
                  </a:ext>
                </a:extLst>
              </p:cNvPr>
              <p:cNvCxnSpPr/>
              <p:nvPr/>
            </p:nvCxnSpPr>
            <p:spPr>
              <a:xfrm>
                <a:off x="1665690" y="3577701"/>
                <a:ext cx="1029810" cy="0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Прямая соединительная линия 45">
                <a:extLst>
                  <a:ext uri="{FF2B5EF4-FFF2-40B4-BE49-F238E27FC236}">
                    <a16:creationId xmlns:a16="http://schemas.microsoft.com/office/drawing/2014/main" id="{EAE1218C-DCDA-4C50-84F5-F55E27C3ECDE}"/>
                  </a:ext>
                </a:extLst>
              </p:cNvPr>
              <p:cNvCxnSpPr/>
              <p:nvPr/>
            </p:nvCxnSpPr>
            <p:spPr>
              <a:xfrm>
                <a:off x="1665690" y="3730101"/>
                <a:ext cx="1029810" cy="0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FD47A121-AE89-482D-AA42-B93735772128}"/>
                </a:ext>
              </a:extLst>
            </p:cNvPr>
            <p:cNvSpPr txBox="1"/>
            <p:nvPr/>
          </p:nvSpPr>
          <p:spPr>
            <a:xfrm>
              <a:off x="14390197" y="18883877"/>
              <a:ext cx="18731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File .pep</a:t>
              </a:r>
              <a:endParaRPr lang="ru-RU" sz="2800" dirty="0"/>
            </a:p>
          </p:txBody>
        </p:sp>
      </p:grpSp>
      <p:grpSp>
        <p:nvGrpSpPr>
          <p:cNvPr id="239" name="Группа 58">
            <a:extLst>
              <a:ext uri="{FF2B5EF4-FFF2-40B4-BE49-F238E27FC236}">
                <a16:creationId xmlns:a16="http://schemas.microsoft.com/office/drawing/2014/main" id="{C5F8BE4D-BE09-4A3F-B586-C4F2BD441764}"/>
              </a:ext>
            </a:extLst>
          </p:cNvPr>
          <p:cNvGrpSpPr>
            <a:grpSpLocks noChangeAspect="1"/>
          </p:cNvGrpSpPr>
          <p:nvPr/>
        </p:nvGrpSpPr>
        <p:grpSpPr>
          <a:xfrm>
            <a:off x="9795666" y="16486663"/>
            <a:ext cx="2605612" cy="2208480"/>
            <a:chOff x="2432481" y="2562929"/>
            <a:chExt cx="2982898" cy="2528264"/>
          </a:xfrm>
        </p:grpSpPr>
        <p:sp>
          <p:nvSpPr>
            <p:cNvPr id="240" name="Прямоугольник 59">
              <a:extLst>
                <a:ext uri="{FF2B5EF4-FFF2-40B4-BE49-F238E27FC236}">
                  <a16:creationId xmlns:a16="http://schemas.microsoft.com/office/drawing/2014/main" id="{7528A8AF-27A8-4799-AF16-2A1DD92F30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2481" y="2562929"/>
              <a:ext cx="2982898" cy="18650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1" name="Прямоугольник 60">
              <a:extLst>
                <a:ext uri="{FF2B5EF4-FFF2-40B4-BE49-F238E27FC236}">
                  <a16:creationId xmlns:a16="http://schemas.microsoft.com/office/drawing/2014/main" id="{EF4A90D4-2568-435A-815A-75D521FF6FD3}"/>
                </a:ext>
              </a:extLst>
            </p:cNvPr>
            <p:cNvSpPr/>
            <p:nvPr/>
          </p:nvSpPr>
          <p:spPr>
            <a:xfrm>
              <a:off x="2796466" y="2805344"/>
              <a:ext cx="1491449" cy="8877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2" name="Прямая соединительная линия 61">
              <a:extLst>
                <a:ext uri="{FF2B5EF4-FFF2-40B4-BE49-F238E27FC236}">
                  <a16:creationId xmlns:a16="http://schemas.microsoft.com/office/drawing/2014/main" id="{8E16FB92-B7C4-47BA-9846-C61C224ABA27}"/>
                </a:ext>
              </a:extLst>
            </p:cNvPr>
            <p:cNvCxnSpPr/>
            <p:nvPr/>
          </p:nvCxnSpPr>
          <p:spPr>
            <a:xfrm>
              <a:off x="4572000" y="2681056"/>
              <a:ext cx="0" cy="14559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Прямая соединительная линия 62">
              <a:extLst>
                <a:ext uri="{FF2B5EF4-FFF2-40B4-BE49-F238E27FC236}">
                  <a16:creationId xmlns:a16="http://schemas.microsoft.com/office/drawing/2014/main" id="{84F00851-E9FC-486C-80EB-44E9DE90F20B}"/>
                </a:ext>
              </a:extLst>
            </p:cNvPr>
            <p:cNvCxnSpPr/>
            <p:nvPr/>
          </p:nvCxnSpPr>
          <p:spPr>
            <a:xfrm>
              <a:off x="3542190" y="3187083"/>
              <a:ext cx="0" cy="7102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4" name="Прямоугольник 63">
              <a:extLst>
                <a:ext uri="{FF2B5EF4-FFF2-40B4-BE49-F238E27FC236}">
                  <a16:creationId xmlns:a16="http://schemas.microsoft.com/office/drawing/2014/main" id="{3CDCA1DD-EEFA-4BD8-B01F-3D8BAE51A78C}"/>
                </a:ext>
              </a:extLst>
            </p:cNvPr>
            <p:cNvSpPr/>
            <p:nvPr/>
          </p:nvSpPr>
          <p:spPr>
            <a:xfrm>
              <a:off x="2521274" y="3298501"/>
              <a:ext cx="21304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5" name="Прямоугольник 64">
              <a:extLst>
                <a:ext uri="{FF2B5EF4-FFF2-40B4-BE49-F238E27FC236}">
                  <a16:creationId xmlns:a16="http://schemas.microsoft.com/office/drawing/2014/main" id="{0A810891-3F17-47B6-8CD7-716CBDC2163D}"/>
                </a:ext>
              </a:extLst>
            </p:cNvPr>
            <p:cNvSpPr/>
            <p:nvPr/>
          </p:nvSpPr>
          <p:spPr>
            <a:xfrm>
              <a:off x="2521274" y="3433312"/>
              <a:ext cx="21304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6" name="Прямоугольник 65">
              <a:extLst>
                <a:ext uri="{FF2B5EF4-FFF2-40B4-BE49-F238E27FC236}">
                  <a16:creationId xmlns:a16="http://schemas.microsoft.com/office/drawing/2014/main" id="{428F1A7B-5E6D-4507-9B8D-6B6E8C238551}"/>
                </a:ext>
              </a:extLst>
            </p:cNvPr>
            <p:cNvSpPr/>
            <p:nvPr/>
          </p:nvSpPr>
          <p:spPr>
            <a:xfrm>
              <a:off x="3058365" y="3298501"/>
              <a:ext cx="21304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7" name="Прямоугольник 66">
              <a:extLst>
                <a:ext uri="{FF2B5EF4-FFF2-40B4-BE49-F238E27FC236}">
                  <a16:creationId xmlns:a16="http://schemas.microsoft.com/office/drawing/2014/main" id="{DFB759BE-6FF9-4193-8871-884F67734318}"/>
                </a:ext>
              </a:extLst>
            </p:cNvPr>
            <p:cNvSpPr/>
            <p:nvPr/>
          </p:nvSpPr>
          <p:spPr>
            <a:xfrm>
              <a:off x="3058372" y="3429000"/>
              <a:ext cx="21304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8" name="Прямоугольник 67">
              <a:extLst>
                <a:ext uri="{FF2B5EF4-FFF2-40B4-BE49-F238E27FC236}">
                  <a16:creationId xmlns:a16="http://schemas.microsoft.com/office/drawing/2014/main" id="{49536E0C-7441-4010-8377-DD0108962744}"/>
                </a:ext>
              </a:extLst>
            </p:cNvPr>
            <p:cNvSpPr/>
            <p:nvPr/>
          </p:nvSpPr>
          <p:spPr>
            <a:xfrm>
              <a:off x="3058365" y="3559052"/>
              <a:ext cx="21304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9" name="Прямая соединительная линия 68">
              <a:extLst>
                <a:ext uri="{FF2B5EF4-FFF2-40B4-BE49-F238E27FC236}">
                  <a16:creationId xmlns:a16="http://schemas.microsoft.com/office/drawing/2014/main" id="{FEB93006-7A84-4377-B7F1-7F8E3E8881B7}"/>
                </a:ext>
              </a:extLst>
            </p:cNvPr>
            <p:cNvCxnSpPr>
              <a:cxnSpLocks/>
              <a:stCxn id="244" idx="3"/>
              <a:endCxn id="247" idx="1"/>
            </p:cNvCxnSpPr>
            <p:nvPr/>
          </p:nvCxnSpPr>
          <p:spPr>
            <a:xfrm>
              <a:off x="2734323" y="3321361"/>
              <a:ext cx="324049" cy="1304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0" name="Прямая соединительная линия 69">
              <a:extLst>
                <a:ext uri="{FF2B5EF4-FFF2-40B4-BE49-F238E27FC236}">
                  <a16:creationId xmlns:a16="http://schemas.microsoft.com/office/drawing/2014/main" id="{AA8CD79B-CC4D-46DB-84C0-7FECDDE762B8}"/>
                </a:ext>
              </a:extLst>
            </p:cNvPr>
            <p:cNvCxnSpPr>
              <a:cxnSpLocks/>
              <a:stCxn id="245" idx="3"/>
              <a:endCxn id="248" idx="1"/>
            </p:cNvCxnSpPr>
            <p:nvPr/>
          </p:nvCxnSpPr>
          <p:spPr>
            <a:xfrm>
              <a:off x="2734323" y="3456172"/>
              <a:ext cx="324042" cy="12574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Прямая соединительная линия 70">
              <a:extLst>
                <a:ext uri="{FF2B5EF4-FFF2-40B4-BE49-F238E27FC236}">
                  <a16:creationId xmlns:a16="http://schemas.microsoft.com/office/drawing/2014/main" id="{21692B3F-6FD0-46D2-B489-7DCBA04FA53A}"/>
                </a:ext>
              </a:extLst>
            </p:cNvPr>
            <p:cNvCxnSpPr/>
            <p:nvPr/>
          </p:nvCxnSpPr>
          <p:spPr>
            <a:xfrm>
              <a:off x="3666478" y="3321360"/>
              <a:ext cx="44388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Прямая соединительная линия 71">
              <a:extLst>
                <a:ext uri="{FF2B5EF4-FFF2-40B4-BE49-F238E27FC236}">
                  <a16:creationId xmlns:a16="http://schemas.microsoft.com/office/drawing/2014/main" id="{6C5D8D0F-A06E-4910-8600-85BC9457E328}"/>
                </a:ext>
              </a:extLst>
            </p:cNvPr>
            <p:cNvCxnSpPr/>
            <p:nvPr/>
          </p:nvCxnSpPr>
          <p:spPr>
            <a:xfrm>
              <a:off x="3666478" y="3404958"/>
              <a:ext cx="44388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Прямая соединительная линия 72">
              <a:extLst>
                <a:ext uri="{FF2B5EF4-FFF2-40B4-BE49-F238E27FC236}">
                  <a16:creationId xmlns:a16="http://schemas.microsoft.com/office/drawing/2014/main" id="{44921C1A-6C45-4A28-89A1-933CE2EB1491}"/>
                </a:ext>
              </a:extLst>
            </p:cNvPr>
            <p:cNvCxnSpPr/>
            <p:nvPr/>
          </p:nvCxnSpPr>
          <p:spPr>
            <a:xfrm>
              <a:off x="3666478" y="3495456"/>
              <a:ext cx="44388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Прямоугольник 73">
              <a:extLst>
                <a:ext uri="{FF2B5EF4-FFF2-40B4-BE49-F238E27FC236}">
                  <a16:creationId xmlns:a16="http://schemas.microsoft.com/office/drawing/2014/main" id="{9CC7FBCA-999B-4925-9D3D-7F180F25CD5E}"/>
                </a:ext>
              </a:extLst>
            </p:cNvPr>
            <p:cNvSpPr/>
            <p:nvPr/>
          </p:nvSpPr>
          <p:spPr>
            <a:xfrm>
              <a:off x="4727362" y="2891774"/>
              <a:ext cx="532656" cy="94103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3993D654-660C-4015-BB55-CBBE51724236}"/>
                </a:ext>
              </a:extLst>
            </p:cNvPr>
            <p:cNvSpPr txBox="1"/>
            <p:nvPr/>
          </p:nvSpPr>
          <p:spPr>
            <a:xfrm>
              <a:off x="2874466" y="4492212"/>
              <a:ext cx="2001262" cy="59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Interface</a:t>
              </a:r>
              <a:endParaRPr lang="ru-RU" sz="2800" dirty="0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0FFE57F8-9C01-4607-BFC8-19F243AA4410}"/>
              </a:ext>
            </a:extLst>
          </p:cNvPr>
          <p:cNvGrpSpPr/>
          <p:nvPr/>
        </p:nvGrpSpPr>
        <p:grpSpPr>
          <a:xfrm>
            <a:off x="17629755" y="12563055"/>
            <a:ext cx="3115310" cy="2623857"/>
            <a:chOff x="18854872" y="12415221"/>
            <a:chExt cx="3361509" cy="2619455"/>
          </a:xfrm>
        </p:grpSpPr>
        <p:pic>
          <p:nvPicPr>
            <p:cNvPr id="264" name="Picture 263">
              <a:extLst>
                <a:ext uri="{FF2B5EF4-FFF2-40B4-BE49-F238E27FC236}">
                  <a16:creationId xmlns:a16="http://schemas.microsoft.com/office/drawing/2014/main" id="{5135C4B2-BA0F-46F4-A302-7DA2A8521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4872" y="12415221"/>
              <a:ext cx="3361509" cy="2307703"/>
            </a:xfrm>
            <a:prstGeom prst="rect">
              <a:avLst/>
            </a:prstGeom>
          </p:spPr>
        </p:pic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3107868B-024E-4EA5-A66E-233A8DB951E1}"/>
                </a:ext>
              </a:extLst>
            </p:cNvPr>
            <p:cNvSpPr txBox="1"/>
            <p:nvPr/>
          </p:nvSpPr>
          <p:spPr>
            <a:xfrm>
              <a:off x="18974485" y="14511456"/>
              <a:ext cx="31507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Mass spectrum</a:t>
              </a:r>
            </a:p>
          </p:txBody>
        </p:sp>
      </p:grpSp>
      <p:sp>
        <p:nvSpPr>
          <p:cNvPr id="276" name="Стрелка: вправо 1">
            <a:extLst>
              <a:ext uri="{FF2B5EF4-FFF2-40B4-BE49-F238E27FC236}">
                <a16:creationId xmlns:a16="http://schemas.microsoft.com/office/drawing/2014/main" id="{63C2C9F0-8354-4E10-8FDB-829C07F48172}"/>
              </a:ext>
            </a:extLst>
          </p:cNvPr>
          <p:cNvSpPr/>
          <p:nvPr/>
        </p:nvSpPr>
        <p:spPr>
          <a:xfrm>
            <a:off x="16528755" y="13443415"/>
            <a:ext cx="1120073" cy="669855"/>
          </a:xfrm>
          <a:prstGeom prst="rightArrow">
            <a:avLst/>
          </a:prstGeom>
          <a:solidFill>
            <a:srgbClr val="D0383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79366D3-398A-4919-AD64-E8C00EAC1823}"/>
              </a:ext>
            </a:extLst>
          </p:cNvPr>
          <p:cNvGrpSpPr/>
          <p:nvPr/>
        </p:nvGrpSpPr>
        <p:grpSpPr>
          <a:xfrm>
            <a:off x="9556923" y="12952330"/>
            <a:ext cx="2950673" cy="2366018"/>
            <a:chOff x="9252427" y="12947095"/>
            <a:chExt cx="2950673" cy="2366018"/>
          </a:xfrm>
        </p:grpSpPr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8F1AF59A-8AD7-4C6C-8322-554D37670CB1}"/>
                </a:ext>
              </a:extLst>
            </p:cNvPr>
            <p:cNvGrpSpPr/>
            <p:nvPr/>
          </p:nvGrpSpPr>
          <p:grpSpPr>
            <a:xfrm>
              <a:off x="9346366" y="12947095"/>
              <a:ext cx="2856734" cy="1359410"/>
              <a:chOff x="9334205" y="12936946"/>
              <a:chExt cx="2856734" cy="1359410"/>
            </a:xfrm>
          </p:grpSpPr>
          <p:cxnSp>
            <p:nvCxnSpPr>
              <p:cNvPr id="272" name="Прямая соединительная линия 38">
                <a:extLst>
                  <a:ext uri="{FF2B5EF4-FFF2-40B4-BE49-F238E27FC236}">
                    <a16:creationId xmlns:a16="http://schemas.microsoft.com/office/drawing/2014/main" id="{EDC1ED4B-BA61-4EFC-A626-ED9911333BE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1038395" y="12890980"/>
                <a:ext cx="426868" cy="1168963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0" name="Овал 39">
                <a:extLst>
                  <a:ext uri="{FF2B5EF4-FFF2-40B4-BE49-F238E27FC236}">
                    <a16:creationId xmlns:a16="http://schemas.microsoft.com/office/drawing/2014/main" id="{5C9402A5-C88E-4FD6-AF00-CC8317A9FB06}"/>
                  </a:ext>
                </a:extLst>
              </p:cNvPr>
              <p:cNvSpPr/>
              <p:nvPr/>
            </p:nvSpPr>
            <p:spPr>
              <a:xfrm>
                <a:off x="11481681" y="13353966"/>
                <a:ext cx="709258" cy="66985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Cys</a:t>
                </a:r>
                <a:endParaRPr lang="ru-RU" dirty="0"/>
              </a:p>
            </p:txBody>
          </p:sp>
          <p:cxnSp>
            <p:nvCxnSpPr>
              <p:cNvPr id="271" name="Прямая соединительная линия 40">
                <a:extLst>
                  <a:ext uri="{FF2B5EF4-FFF2-40B4-BE49-F238E27FC236}">
                    <a16:creationId xmlns:a16="http://schemas.microsoft.com/office/drawing/2014/main" id="{B68605BA-44CE-4281-AB0B-6A2C2DC6641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813610" y="13107697"/>
                <a:ext cx="689556" cy="10179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3" name="Овал 41">
                <a:extLst>
                  <a:ext uri="{FF2B5EF4-FFF2-40B4-BE49-F238E27FC236}">
                    <a16:creationId xmlns:a16="http://schemas.microsoft.com/office/drawing/2014/main" id="{331A9426-E76E-48AF-BFE7-6B4147E92338}"/>
                  </a:ext>
                </a:extLst>
              </p:cNvPr>
              <p:cNvSpPr/>
              <p:nvPr/>
            </p:nvSpPr>
            <p:spPr>
              <a:xfrm>
                <a:off x="10312718" y="12936946"/>
                <a:ext cx="709258" cy="669855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Lys</a:t>
                </a:r>
                <a:endParaRPr lang="ru-RU" dirty="0"/>
              </a:p>
            </p:txBody>
          </p:sp>
          <p:sp>
            <p:nvSpPr>
              <p:cNvPr id="274" name="Овал 42">
                <a:extLst>
                  <a:ext uri="{FF2B5EF4-FFF2-40B4-BE49-F238E27FC236}">
                    <a16:creationId xmlns:a16="http://schemas.microsoft.com/office/drawing/2014/main" id="{994009F0-A8C2-4810-B857-C2C097AB1DB7}"/>
                  </a:ext>
                </a:extLst>
              </p:cNvPr>
              <p:cNvSpPr/>
              <p:nvPr/>
            </p:nvSpPr>
            <p:spPr>
              <a:xfrm>
                <a:off x="9334205" y="13626501"/>
                <a:ext cx="709258" cy="669855"/>
              </a:xfrm>
              <a:prstGeom prst="ellipse">
                <a:avLst/>
              </a:prstGeom>
              <a:solidFill>
                <a:srgbClr val="5CBDD0"/>
              </a:solidFill>
              <a:ln>
                <a:solidFill>
                  <a:srgbClr val="5CB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</a:t>
                </a:r>
                <a:endParaRPr lang="ru-RU" dirty="0"/>
              </a:p>
            </p:txBody>
          </p:sp>
        </p:grp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734D490F-EBEF-4AA1-A6C1-1B2CAF6AD27F}"/>
                </a:ext>
              </a:extLst>
            </p:cNvPr>
            <p:cNvSpPr txBox="1"/>
            <p:nvPr/>
          </p:nvSpPr>
          <p:spPr>
            <a:xfrm>
              <a:off x="9252427" y="14359006"/>
              <a:ext cx="29506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The investigated</a:t>
              </a:r>
            </a:p>
            <a:p>
              <a:pPr algn="ctr"/>
              <a:r>
                <a:rPr lang="en-GB" sz="2800" dirty="0"/>
                <a:t> peptide</a:t>
              </a:r>
              <a:endParaRPr lang="ru-RU" sz="2800" dirty="0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55815531-8C40-4701-93B2-11146BA46591}"/>
              </a:ext>
            </a:extLst>
          </p:cNvPr>
          <p:cNvGrpSpPr/>
          <p:nvPr/>
        </p:nvGrpSpPr>
        <p:grpSpPr>
          <a:xfrm>
            <a:off x="17602591" y="16296175"/>
            <a:ext cx="3142474" cy="2448166"/>
            <a:chOff x="23785555" y="12522197"/>
            <a:chExt cx="3275124" cy="2512479"/>
          </a:xfrm>
        </p:grpSpPr>
        <p:grpSp>
          <p:nvGrpSpPr>
            <p:cNvPr id="212" name="Группа 21">
              <a:extLst>
                <a:ext uri="{FF2B5EF4-FFF2-40B4-BE49-F238E27FC236}">
                  <a16:creationId xmlns:a16="http://schemas.microsoft.com/office/drawing/2014/main" id="{53B0B0D8-3B15-43C0-896B-365CF6E940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785555" y="12522197"/>
              <a:ext cx="3058173" cy="2187355"/>
              <a:chOff x="1290655" y="3107184"/>
              <a:chExt cx="3441143" cy="2461273"/>
            </a:xfrm>
          </p:grpSpPr>
          <p:cxnSp>
            <p:nvCxnSpPr>
              <p:cNvPr id="213" name="Прямая со стрелкой 22">
                <a:extLst>
                  <a:ext uri="{FF2B5EF4-FFF2-40B4-BE49-F238E27FC236}">
                    <a16:creationId xmlns:a16="http://schemas.microsoft.com/office/drawing/2014/main" id="{9E75C1F5-7E17-44CE-8F04-59022F3D6B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1045" y="3107184"/>
                <a:ext cx="0" cy="211288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Прямая со стрелкой 23">
                <a:extLst>
                  <a:ext uri="{FF2B5EF4-FFF2-40B4-BE49-F238E27FC236}">
                    <a16:creationId xmlns:a16="http://schemas.microsoft.com/office/drawing/2014/main" id="{27240AF5-1BD9-43B2-A18B-F22C6C7D7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1045" y="5220070"/>
                <a:ext cx="292075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A2BBA99-68AB-48EB-A798-899B22B986D0}"/>
                  </a:ext>
                </a:extLst>
              </p:cNvPr>
              <p:cNvSpPr txBox="1"/>
              <p:nvPr/>
            </p:nvSpPr>
            <p:spPr>
              <a:xfrm>
                <a:off x="3005091" y="5161291"/>
                <a:ext cx="532661" cy="407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m</a:t>
                </a:r>
                <a:endParaRPr lang="ru-RU" sz="1400" dirty="0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C770B7E-C503-4DAD-BA3B-DF1431641097}"/>
                  </a:ext>
                </a:extLst>
              </p:cNvPr>
              <p:cNvSpPr txBox="1"/>
              <p:nvPr/>
            </p:nvSpPr>
            <p:spPr>
              <a:xfrm>
                <a:off x="1290655" y="3379721"/>
                <a:ext cx="529316" cy="156781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GB" sz="1400" dirty="0"/>
                  <a:t>quantity</a:t>
                </a:r>
                <a:endParaRPr lang="ru-RU" sz="1400" dirty="0"/>
              </a:p>
            </p:txBody>
          </p:sp>
          <p:cxnSp>
            <p:nvCxnSpPr>
              <p:cNvPr id="217" name="Прямая соединительная линия 26">
                <a:extLst>
                  <a:ext uri="{FF2B5EF4-FFF2-40B4-BE49-F238E27FC236}">
                    <a16:creationId xmlns:a16="http://schemas.microsoft.com/office/drawing/2014/main" id="{6FAC6AEB-9E74-4D92-85A0-8036C5A48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1662" y="4571511"/>
                <a:ext cx="0" cy="577537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единительная линия 27">
                <a:extLst>
                  <a:ext uri="{FF2B5EF4-FFF2-40B4-BE49-F238E27FC236}">
                    <a16:creationId xmlns:a16="http://schemas.microsoft.com/office/drawing/2014/main" id="{CA383507-4A49-4EE1-8BC9-3C41019D7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0594" y="4091330"/>
                <a:ext cx="0" cy="1057720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единительная линия 28">
                <a:extLst>
                  <a:ext uri="{FF2B5EF4-FFF2-40B4-BE49-F238E27FC236}">
                    <a16:creationId xmlns:a16="http://schemas.microsoft.com/office/drawing/2014/main" id="{FB5168AB-14F6-4F57-8208-253D9EB2AE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9169" y="3905465"/>
                <a:ext cx="0" cy="1243584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единительная линия 29">
                <a:extLst>
                  <a:ext uri="{FF2B5EF4-FFF2-40B4-BE49-F238E27FC236}">
                    <a16:creationId xmlns:a16="http://schemas.microsoft.com/office/drawing/2014/main" id="{6CAB1766-4B84-4583-AD4E-0371442546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1111" y="4355031"/>
                <a:ext cx="0" cy="794017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единительная линия 30">
                <a:extLst>
                  <a:ext uri="{FF2B5EF4-FFF2-40B4-BE49-F238E27FC236}">
                    <a16:creationId xmlns:a16="http://schemas.microsoft.com/office/drawing/2014/main" id="{82A17362-6EEB-44EC-A209-54735CA2A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72" y="3658871"/>
                <a:ext cx="16956" cy="1490177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Прямая соединительная линия 31">
                <a:extLst>
                  <a:ext uri="{FF2B5EF4-FFF2-40B4-BE49-F238E27FC236}">
                    <a16:creationId xmlns:a16="http://schemas.microsoft.com/office/drawing/2014/main" id="{5C23D63D-ECEF-4C3F-862B-E905DBB2D3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3366" y="4758431"/>
                <a:ext cx="0" cy="390618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единительная линия 32">
                <a:extLst>
                  <a:ext uri="{FF2B5EF4-FFF2-40B4-BE49-F238E27FC236}">
                    <a16:creationId xmlns:a16="http://schemas.microsoft.com/office/drawing/2014/main" id="{939F4903-5BB1-4BC1-866E-AE9740C3AE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4287" y="4549806"/>
                <a:ext cx="0" cy="599243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0F55036A-8FDB-43E2-A36A-5849E6AC33B5}"/>
                </a:ext>
              </a:extLst>
            </p:cNvPr>
            <p:cNvSpPr txBox="1"/>
            <p:nvPr/>
          </p:nvSpPr>
          <p:spPr>
            <a:xfrm>
              <a:off x="23909975" y="14511456"/>
              <a:ext cx="31507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Mass spectrum</a:t>
              </a:r>
            </a:p>
          </p:txBody>
        </p:sp>
      </p:grpSp>
      <p:sp>
        <p:nvSpPr>
          <p:cNvPr id="280" name="Стрелка: вправо 1">
            <a:extLst>
              <a:ext uri="{FF2B5EF4-FFF2-40B4-BE49-F238E27FC236}">
                <a16:creationId xmlns:a16="http://schemas.microsoft.com/office/drawing/2014/main" id="{1D579053-4802-44F3-B502-D6CCA8FEFE01}"/>
              </a:ext>
            </a:extLst>
          </p:cNvPr>
          <p:cNvSpPr/>
          <p:nvPr/>
        </p:nvSpPr>
        <p:spPr>
          <a:xfrm rot="5400000">
            <a:off x="18623757" y="15489730"/>
            <a:ext cx="1120073" cy="669855"/>
          </a:xfrm>
          <a:prstGeom prst="rightArrow">
            <a:avLst/>
          </a:prstGeom>
          <a:solidFill>
            <a:srgbClr val="D0383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Стрелка: вправо 1">
            <a:extLst>
              <a:ext uri="{FF2B5EF4-FFF2-40B4-BE49-F238E27FC236}">
                <a16:creationId xmlns:a16="http://schemas.microsoft.com/office/drawing/2014/main" id="{19BFB92B-8630-4207-B28D-F2655F89728C}"/>
              </a:ext>
            </a:extLst>
          </p:cNvPr>
          <p:cNvSpPr/>
          <p:nvPr/>
        </p:nvSpPr>
        <p:spPr>
          <a:xfrm flipH="1">
            <a:off x="13014421" y="16894369"/>
            <a:ext cx="1120073" cy="669855"/>
          </a:xfrm>
          <a:prstGeom prst="rightArrow">
            <a:avLst/>
          </a:prstGeom>
          <a:solidFill>
            <a:srgbClr val="D0383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8281A5EF-D8B6-4497-97CA-B10EE0243E98}"/>
              </a:ext>
            </a:extLst>
          </p:cNvPr>
          <p:cNvCxnSpPr>
            <a:cxnSpLocks/>
          </p:cNvCxnSpPr>
          <p:nvPr/>
        </p:nvCxnSpPr>
        <p:spPr>
          <a:xfrm>
            <a:off x="21068931" y="12644657"/>
            <a:ext cx="0" cy="5977764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Стрелка: вправо 1">
            <a:extLst>
              <a:ext uri="{FF2B5EF4-FFF2-40B4-BE49-F238E27FC236}">
                <a16:creationId xmlns:a16="http://schemas.microsoft.com/office/drawing/2014/main" id="{E2801640-CE7D-4425-AF56-FB711B098114}"/>
              </a:ext>
            </a:extLst>
          </p:cNvPr>
          <p:cNvSpPr/>
          <p:nvPr/>
        </p:nvSpPr>
        <p:spPr>
          <a:xfrm flipH="1">
            <a:off x="16207654" y="16908262"/>
            <a:ext cx="1120073" cy="669855"/>
          </a:xfrm>
          <a:prstGeom prst="rightArrow">
            <a:avLst/>
          </a:prstGeom>
          <a:solidFill>
            <a:srgbClr val="D0383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9" name="Объект 2">
            <a:extLst>
              <a:ext uri="{FF2B5EF4-FFF2-40B4-BE49-F238E27FC236}">
                <a16:creationId xmlns:a16="http://schemas.microsoft.com/office/drawing/2014/main" id="{4F60BE9F-0C3D-498D-93F0-4048292E1AF1}"/>
              </a:ext>
            </a:extLst>
          </p:cNvPr>
          <p:cNvSpPr txBox="1">
            <a:spLocks/>
          </p:cNvSpPr>
          <p:nvPr/>
        </p:nvSpPr>
        <p:spPr>
          <a:xfrm>
            <a:off x="21533294" y="13325081"/>
            <a:ext cx="7015024" cy="13377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To develop a software tool for analysing data, obtained from modified peptide</a:t>
            </a:r>
            <a:endParaRPr lang="ru-RU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62684616-8CB5-491A-A802-2BA7B1A4441C}"/>
              </a:ext>
            </a:extLst>
          </p:cNvPr>
          <p:cNvSpPr txBox="1"/>
          <p:nvPr/>
        </p:nvSpPr>
        <p:spPr>
          <a:xfrm>
            <a:off x="21533294" y="14950757"/>
            <a:ext cx="73575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sub-tasks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Read file</a:t>
            </a:r>
            <a:r>
              <a:rPr lang="ru-RU" sz="2400" dirty="0"/>
              <a:t> .</a:t>
            </a:r>
            <a:r>
              <a:rPr lang="en-GB" sz="2400" dirty="0"/>
              <a:t>pep</a:t>
            </a:r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The allocation of positions in peptide, where any modifications could happen</a:t>
            </a:r>
            <a:endParaRPr lang="ru-RU" sz="2400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2960966E-99A2-4DBD-91A0-6FDC6AD684DE}"/>
              </a:ext>
            </a:extLst>
          </p:cNvPr>
          <p:cNvSpPr txBox="1"/>
          <p:nvPr/>
        </p:nvSpPr>
        <p:spPr>
          <a:xfrm>
            <a:off x="21326078" y="12123691"/>
            <a:ext cx="2198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 Goal</a:t>
            </a:r>
            <a:endParaRPr lang="ru-RU" sz="3600" dirty="0"/>
          </a:p>
        </p:txBody>
      </p: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0E3F79D2-3C45-4A49-B99A-871913A80014}"/>
              </a:ext>
            </a:extLst>
          </p:cNvPr>
          <p:cNvCxnSpPr>
            <a:cxnSpLocks/>
          </p:cNvCxnSpPr>
          <p:nvPr/>
        </p:nvCxnSpPr>
        <p:spPr>
          <a:xfrm flipH="1">
            <a:off x="22039230" y="11726818"/>
            <a:ext cx="6892252" cy="0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D24FABA0-45F5-4959-81D3-305799AEC172}"/>
              </a:ext>
            </a:extLst>
          </p:cNvPr>
          <p:cNvCxnSpPr>
            <a:cxnSpLocks/>
          </p:cNvCxnSpPr>
          <p:nvPr/>
        </p:nvCxnSpPr>
        <p:spPr>
          <a:xfrm flipH="1" flipV="1">
            <a:off x="10394916" y="11700887"/>
            <a:ext cx="9768776" cy="66123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AFFFA450-B68F-44E1-B734-15EB4BA56FD1}"/>
              </a:ext>
            </a:extLst>
          </p:cNvPr>
          <p:cNvCxnSpPr>
            <a:cxnSpLocks/>
          </p:cNvCxnSpPr>
          <p:nvPr/>
        </p:nvCxnSpPr>
        <p:spPr>
          <a:xfrm flipH="1">
            <a:off x="1572622" y="11726818"/>
            <a:ext cx="6905366" cy="0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40377D68-C95C-4912-BF88-6F2591D80DC7}"/>
              </a:ext>
            </a:extLst>
          </p:cNvPr>
          <p:cNvGrpSpPr/>
          <p:nvPr/>
        </p:nvGrpSpPr>
        <p:grpSpPr>
          <a:xfrm>
            <a:off x="737132" y="19429350"/>
            <a:ext cx="28800949" cy="10692589"/>
            <a:chOff x="737132" y="5178823"/>
            <a:chExt cx="28800949" cy="14750398"/>
          </a:xfrm>
        </p:grpSpPr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E92AC885-B756-4ACB-8D10-5B63A3C13592}"/>
                </a:ext>
              </a:extLst>
            </p:cNvPr>
            <p:cNvSpPr/>
            <p:nvPr/>
          </p:nvSpPr>
          <p:spPr>
            <a:xfrm>
              <a:off x="737132" y="5689596"/>
              <a:ext cx="28800949" cy="14239625"/>
            </a:xfrm>
            <a:prstGeom prst="roundRect">
              <a:avLst/>
            </a:prstGeom>
            <a:noFill/>
            <a:ln w="101600">
              <a:solidFill>
                <a:srgbClr val="D03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4700159-7A33-4FC8-9B4A-A0B1E0E16D15}"/>
                </a:ext>
              </a:extLst>
            </p:cNvPr>
            <p:cNvSpPr txBox="1"/>
            <p:nvPr/>
          </p:nvSpPr>
          <p:spPr>
            <a:xfrm>
              <a:off x="2971799" y="5178823"/>
              <a:ext cx="6589407" cy="1213014"/>
            </a:xfrm>
            <a:prstGeom prst="roundRect">
              <a:avLst/>
            </a:prstGeom>
            <a:ln w="76200">
              <a:solidFill>
                <a:srgbClr val="D03839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5400" dirty="0">
                  <a:latin typeface="+mj-lt"/>
                </a:rPr>
                <a:t>Methodology</a:t>
              </a:r>
              <a:endParaRPr lang="ru-RU" sz="5400" dirty="0">
                <a:latin typeface="+mj-lt"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F21A83E7-54AB-4EBA-A12A-C0745FA17368}"/>
              </a:ext>
            </a:extLst>
          </p:cNvPr>
          <p:cNvGrpSpPr/>
          <p:nvPr/>
        </p:nvGrpSpPr>
        <p:grpSpPr>
          <a:xfrm>
            <a:off x="593463" y="30422079"/>
            <a:ext cx="17551496" cy="11794363"/>
            <a:chOff x="737132" y="5081147"/>
            <a:chExt cx="28800949" cy="14848074"/>
          </a:xfrm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7ECB2EDA-6654-41FB-8B92-F72807646A8F}"/>
                </a:ext>
              </a:extLst>
            </p:cNvPr>
            <p:cNvSpPr/>
            <p:nvPr/>
          </p:nvSpPr>
          <p:spPr>
            <a:xfrm>
              <a:off x="737132" y="5689596"/>
              <a:ext cx="28800949" cy="14239625"/>
            </a:xfrm>
            <a:prstGeom prst="roundRect">
              <a:avLst/>
            </a:prstGeom>
            <a:noFill/>
            <a:ln w="101600">
              <a:solidFill>
                <a:srgbClr val="D03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384C662-5C48-4DA8-80D0-07DC9591369B}"/>
                </a:ext>
              </a:extLst>
            </p:cNvPr>
            <p:cNvSpPr txBox="1"/>
            <p:nvPr/>
          </p:nvSpPr>
          <p:spPr>
            <a:xfrm>
              <a:off x="2971802" y="5081147"/>
              <a:ext cx="13848923" cy="1330446"/>
            </a:xfrm>
            <a:prstGeom prst="roundRect">
              <a:avLst/>
            </a:prstGeom>
            <a:ln w="76200">
              <a:solidFill>
                <a:srgbClr val="D03839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5400" dirty="0">
                  <a:latin typeface="+mj-lt"/>
                </a:rPr>
                <a:t>Results and conclusions</a:t>
              </a:r>
              <a:endParaRPr lang="ru-RU" sz="5400" dirty="0">
                <a:latin typeface="+mj-lt"/>
              </a:endParaRP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011907D-1315-4717-AA83-62C47238DAD0}"/>
              </a:ext>
            </a:extLst>
          </p:cNvPr>
          <p:cNvGrpSpPr/>
          <p:nvPr/>
        </p:nvGrpSpPr>
        <p:grpSpPr>
          <a:xfrm>
            <a:off x="19071340" y="30422079"/>
            <a:ext cx="10466741" cy="11794364"/>
            <a:chOff x="737132" y="5081147"/>
            <a:chExt cx="28800949" cy="14848074"/>
          </a:xfrm>
        </p:grpSpPr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BE104BAD-EA87-4343-94D7-1A20805BF739}"/>
                </a:ext>
              </a:extLst>
            </p:cNvPr>
            <p:cNvSpPr/>
            <p:nvPr/>
          </p:nvSpPr>
          <p:spPr>
            <a:xfrm>
              <a:off x="737132" y="5689596"/>
              <a:ext cx="28800949" cy="14239625"/>
            </a:xfrm>
            <a:prstGeom prst="roundRect">
              <a:avLst/>
            </a:prstGeom>
            <a:noFill/>
            <a:ln w="101600">
              <a:solidFill>
                <a:srgbClr val="D03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B4979B12-68CF-4A66-922F-724308FABED4}"/>
                </a:ext>
              </a:extLst>
            </p:cNvPr>
            <p:cNvSpPr txBox="1"/>
            <p:nvPr/>
          </p:nvSpPr>
          <p:spPr>
            <a:xfrm>
              <a:off x="2971802" y="5081147"/>
              <a:ext cx="14357828" cy="1330446"/>
            </a:xfrm>
            <a:prstGeom prst="roundRect">
              <a:avLst/>
            </a:prstGeom>
            <a:ln w="76200">
              <a:solidFill>
                <a:srgbClr val="D03839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5400" dirty="0">
                  <a:latin typeface="+mj-lt"/>
                </a:rPr>
                <a:t>References</a:t>
              </a:r>
              <a:endParaRPr lang="ru-RU" sz="5400" dirty="0">
                <a:latin typeface="+mj-lt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85E50D8-8ACB-4695-86C6-ACE19A1F742D}"/>
              </a:ext>
            </a:extLst>
          </p:cNvPr>
          <p:cNvSpPr/>
          <p:nvPr/>
        </p:nvSpPr>
        <p:spPr>
          <a:xfrm>
            <a:off x="12649431" y="16346977"/>
            <a:ext cx="1828800" cy="1828800"/>
          </a:xfrm>
          <a:prstGeom prst="ellipse">
            <a:avLst/>
          </a:prstGeom>
          <a:noFill/>
          <a:ln w="57150">
            <a:solidFill>
              <a:srgbClr val="D03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693A682-837C-45F6-A21C-743F77626915}"/>
              </a:ext>
            </a:extLst>
          </p:cNvPr>
          <p:cNvCxnSpPr>
            <a:cxnSpLocks/>
          </p:cNvCxnSpPr>
          <p:nvPr/>
        </p:nvCxnSpPr>
        <p:spPr>
          <a:xfrm>
            <a:off x="9397999" y="21215107"/>
            <a:ext cx="46892" cy="8477736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C9AF5A3A-87E1-4E51-9AE5-395B99347988}"/>
              </a:ext>
            </a:extLst>
          </p:cNvPr>
          <p:cNvSpPr txBox="1"/>
          <p:nvPr/>
        </p:nvSpPr>
        <p:spPr>
          <a:xfrm>
            <a:off x="1355209" y="20583295"/>
            <a:ext cx="428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Programming tools</a:t>
            </a:r>
            <a:endParaRPr lang="ru-RU" sz="3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D96B29-448E-4292-8CEC-4A6FB361BAB2}"/>
              </a:ext>
            </a:extLst>
          </p:cNvPr>
          <p:cNvGrpSpPr/>
          <p:nvPr/>
        </p:nvGrpSpPr>
        <p:grpSpPr>
          <a:xfrm>
            <a:off x="2908214" y="21503337"/>
            <a:ext cx="4849190" cy="2231603"/>
            <a:chOff x="1918180" y="21611042"/>
            <a:chExt cx="4849190" cy="22316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E9A1B5D-88CA-4EEB-8B2C-0FB6BD56F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8180" y="21611042"/>
              <a:ext cx="1217459" cy="2231603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C025DB-38A7-463F-9B88-417EDC93491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35956" y="22400655"/>
              <a:ext cx="652376" cy="652376"/>
              <a:chOff x="3461616" y="21828369"/>
              <a:chExt cx="1977032" cy="197703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0C8F539-49BB-4647-B35B-CD57C97BF93F}"/>
                  </a:ext>
                </a:extLst>
              </p:cNvPr>
              <p:cNvSpPr/>
              <p:nvPr/>
            </p:nvSpPr>
            <p:spPr>
              <a:xfrm>
                <a:off x="4385492" y="21828369"/>
                <a:ext cx="204296" cy="1977032"/>
              </a:xfrm>
              <a:prstGeom prst="rect">
                <a:avLst/>
              </a:prstGeom>
              <a:solidFill>
                <a:srgbClr val="D038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12DC87C-2FC1-411F-A080-4111A33A2900}"/>
                  </a:ext>
                </a:extLst>
              </p:cNvPr>
              <p:cNvSpPr/>
              <p:nvPr/>
            </p:nvSpPr>
            <p:spPr>
              <a:xfrm rot="5400000">
                <a:off x="4347984" y="21776473"/>
                <a:ext cx="204296" cy="1977032"/>
              </a:xfrm>
              <a:prstGeom prst="rect">
                <a:avLst/>
              </a:prstGeom>
              <a:solidFill>
                <a:srgbClr val="D038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47E49C-36CB-4DF2-B8D7-67F1BCDA500D}"/>
                </a:ext>
              </a:extLst>
            </p:cNvPr>
            <p:cNvSpPr txBox="1"/>
            <p:nvPr/>
          </p:nvSpPr>
          <p:spPr>
            <a:xfrm>
              <a:off x="4594230" y="22260512"/>
              <a:ext cx="2173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+mj-lt"/>
                </a:rPr>
                <a:t>SWING</a:t>
              </a:r>
            </a:p>
          </p:txBody>
        </p:sp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3BF40822-13A2-4114-B5E5-519282915914}"/>
              </a:ext>
            </a:extLst>
          </p:cNvPr>
          <p:cNvSpPr txBox="1"/>
          <p:nvPr/>
        </p:nvSpPr>
        <p:spPr>
          <a:xfrm>
            <a:off x="1429093" y="24019330"/>
            <a:ext cx="428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Input and Output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42ADA7C-3D0D-471E-B0FB-11024C01639E}"/>
              </a:ext>
            </a:extLst>
          </p:cNvPr>
          <p:cNvGrpSpPr/>
          <p:nvPr/>
        </p:nvGrpSpPr>
        <p:grpSpPr>
          <a:xfrm>
            <a:off x="980938" y="25642536"/>
            <a:ext cx="1873189" cy="2111765"/>
            <a:chOff x="14390197" y="17295332"/>
            <a:chExt cx="1873189" cy="2111765"/>
          </a:xfrm>
        </p:grpSpPr>
        <p:grpSp>
          <p:nvGrpSpPr>
            <p:cNvPr id="238" name="Группа 36">
              <a:extLst>
                <a:ext uri="{FF2B5EF4-FFF2-40B4-BE49-F238E27FC236}">
                  <a16:creationId xmlns:a16="http://schemas.microsoft.com/office/drawing/2014/main" id="{1A24BE58-FCA3-42A9-B167-213F2C376E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847779" y="17295332"/>
              <a:ext cx="958026" cy="1337732"/>
              <a:chOff x="1553592" y="2281561"/>
              <a:chExt cx="1455938" cy="2032987"/>
            </a:xfrm>
          </p:grpSpPr>
          <p:sp>
            <p:nvSpPr>
              <p:cNvPr id="257" name="Прямоугольник: один усеченный угол 37">
                <a:extLst>
                  <a:ext uri="{FF2B5EF4-FFF2-40B4-BE49-F238E27FC236}">
                    <a16:creationId xmlns:a16="http://schemas.microsoft.com/office/drawing/2014/main" id="{1BCF5F18-D49B-40E1-9141-6F44A73F9681}"/>
                  </a:ext>
                </a:extLst>
              </p:cNvPr>
              <p:cNvSpPr/>
              <p:nvPr/>
            </p:nvSpPr>
            <p:spPr>
              <a:xfrm>
                <a:off x="1553592" y="2281561"/>
                <a:ext cx="1455938" cy="2032987"/>
              </a:xfrm>
              <a:prstGeom prst="snip1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58" name="Прямая соединительная линия 38">
                <a:extLst>
                  <a:ext uri="{FF2B5EF4-FFF2-40B4-BE49-F238E27FC236}">
                    <a16:creationId xmlns:a16="http://schemas.microsoft.com/office/drawing/2014/main" id="{1486FCA4-FEB5-4A74-9AD6-55B10D472759}"/>
                  </a:ext>
                </a:extLst>
              </p:cNvPr>
              <p:cNvCxnSpPr/>
              <p:nvPr/>
            </p:nvCxnSpPr>
            <p:spPr>
              <a:xfrm>
                <a:off x="1669001" y="2681056"/>
                <a:ext cx="1029810" cy="0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Прямая соединительная линия 39">
                <a:extLst>
                  <a:ext uri="{FF2B5EF4-FFF2-40B4-BE49-F238E27FC236}">
                    <a16:creationId xmlns:a16="http://schemas.microsoft.com/office/drawing/2014/main" id="{8F7C2483-3384-4398-84D6-911D6F2270D9}"/>
                  </a:ext>
                </a:extLst>
              </p:cNvPr>
              <p:cNvCxnSpPr/>
              <p:nvPr/>
            </p:nvCxnSpPr>
            <p:spPr>
              <a:xfrm>
                <a:off x="1669001" y="2834936"/>
                <a:ext cx="1029810" cy="0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Прямая соединительная линия 40">
                <a:extLst>
                  <a:ext uri="{FF2B5EF4-FFF2-40B4-BE49-F238E27FC236}">
                    <a16:creationId xmlns:a16="http://schemas.microsoft.com/office/drawing/2014/main" id="{D6E4BD37-18F5-47FB-9CC8-ED87107D192F}"/>
                  </a:ext>
                </a:extLst>
              </p:cNvPr>
              <p:cNvCxnSpPr/>
              <p:nvPr/>
            </p:nvCxnSpPr>
            <p:spPr>
              <a:xfrm>
                <a:off x="1669001" y="2971060"/>
                <a:ext cx="1029810" cy="0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Прямая соединительная линия 41">
                <a:extLst>
                  <a:ext uri="{FF2B5EF4-FFF2-40B4-BE49-F238E27FC236}">
                    <a16:creationId xmlns:a16="http://schemas.microsoft.com/office/drawing/2014/main" id="{68C22510-7758-4C31-BF1F-62E1311B0E5A}"/>
                  </a:ext>
                </a:extLst>
              </p:cNvPr>
              <p:cNvCxnSpPr/>
              <p:nvPr/>
            </p:nvCxnSpPr>
            <p:spPr>
              <a:xfrm>
                <a:off x="1669002" y="3120500"/>
                <a:ext cx="1029810" cy="0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Прямая соединительная линия 42">
                <a:extLst>
                  <a:ext uri="{FF2B5EF4-FFF2-40B4-BE49-F238E27FC236}">
                    <a16:creationId xmlns:a16="http://schemas.microsoft.com/office/drawing/2014/main" id="{5D747298-A673-47D9-89D2-E311FD7D7A45}"/>
                  </a:ext>
                </a:extLst>
              </p:cNvPr>
              <p:cNvCxnSpPr/>
              <p:nvPr/>
            </p:nvCxnSpPr>
            <p:spPr>
              <a:xfrm>
                <a:off x="1669002" y="3269943"/>
                <a:ext cx="1029810" cy="0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Прямая соединительная линия 43">
                <a:extLst>
                  <a:ext uri="{FF2B5EF4-FFF2-40B4-BE49-F238E27FC236}">
                    <a16:creationId xmlns:a16="http://schemas.microsoft.com/office/drawing/2014/main" id="{6891DB14-F7D7-45AC-8336-6AD4F75E5FFE}"/>
                  </a:ext>
                </a:extLst>
              </p:cNvPr>
              <p:cNvCxnSpPr/>
              <p:nvPr/>
            </p:nvCxnSpPr>
            <p:spPr>
              <a:xfrm>
                <a:off x="1665690" y="3425301"/>
                <a:ext cx="1029810" cy="0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Прямая соединительная линия 44">
                <a:extLst>
                  <a:ext uri="{FF2B5EF4-FFF2-40B4-BE49-F238E27FC236}">
                    <a16:creationId xmlns:a16="http://schemas.microsoft.com/office/drawing/2014/main" id="{918488B9-AF91-4AEB-BF64-E0CF3E9EAA83}"/>
                  </a:ext>
                </a:extLst>
              </p:cNvPr>
              <p:cNvCxnSpPr/>
              <p:nvPr/>
            </p:nvCxnSpPr>
            <p:spPr>
              <a:xfrm>
                <a:off x="1665690" y="3577701"/>
                <a:ext cx="1029810" cy="0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Прямая соединительная линия 45">
                <a:extLst>
                  <a:ext uri="{FF2B5EF4-FFF2-40B4-BE49-F238E27FC236}">
                    <a16:creationId xmlns:a16="http://schemas.microsoft.com/office/drawing/2014/main" id="{75D5C720-641B-47AF-BF13-65EAA363D3C0}"/>
                  </a:ext>
                </a:extLst>
              </p:cNvPr>
              <p:cNvCxnSpPr/>
              <p:nvPr/>
            </p:nvCxnSpPr>
            <p:spPr>
              <a:xfrm>
                <a:off x="1665690" y="3730101"/>
                <a:ext cx="1029810" cy="0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C970A89F-2A37-4F87-9251-98FC71110884}"/>
                </a:ext>
              </a:extLst>
            </p:cNvPr>
            <p:cNvSpPr txBox="1"/>
            <p:nvPr/>
          </p:nvSpPr>
          <p:spPr>
            <a:xfrm>
              <a:off x="14390197" y="18883877"/>
              <a:ext cx="18731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File .pep</a:t>
              </a:r>
              <a:endParaRPr lang="ru-RU" sz="2800" dirty="0"/>
            </a:p>
          </p:txBody>
        </p:sp>
      </p:grpSp>
      <p:grpSp>
        <p:nvGrpSpPr>
          <p:cNvPr id="329" name="Группа 7">
            <a:extLst>
              <a:ext uri="{FF2B5EF4-FFF2-40B4-BE49-F238E27FC236}">
                <a16:creationId xmlns:a16="http://schemas.microsoft.com/office/drawing/2014/main" id="{4B9768EA-4148-4D1D-BA3F-50668EAB20AE}"/>
              </a:ext>
            </a:extLst>
          </p:cNvPr>
          <p:cNvGrpSpPr/>
          <p:nvPr/>
        </p:nvGrpSpPr>
        <p:grpSpPr>
          <a:xfrm>
            <a:off x="3165390" y="26991798"/>
            <a:ext cx="2173137" cy="2111765"/>
            <a:chOff x="-14018" y="3971689"/>
            <a:chExt cx="2173137" cy="2111765"/>
          </a:xfrm>
        </p:grpSpPr>
        <p:grpSp>
          <p:nvGrpSpPr>
            <p:cNvPr id="330" name="Группа 69">
              <a:extLst>
                <a:ext uri="{FF2B5EF4-FFF2-40B4-BE49-F238E27FC236}">
                  <a16:creationId xmlns:a16="http://schemas.microsoft.com/office/drawing/2014/main" id="{EDF846F5-F082-4EA8-ADEC-40D65CD0FE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8650" y="3971689"/>
              <a:ext cx="958026" cy="1337732"/>
              <a:chOff x="1553592" y="2281561"/>
              <a:chExt cx="1455938" cy="2032987"/>
            </a:xfrm>
          </p:grpSpPr>
          <p:sp>
            <p:nvSpPr>
              <p:cNvPr id="332" name="Прямоугольник: один усеченный угол 70">
                <a:extLst>
                  <a:ext uri="{FF2B5EF4-FFF2-40B4-BE49-F238E27FC236}">
                    <a16:creationId xmlns:a16="http://schemas.microsoft.com/office/drawing/2014/main" id="{AFB182F1-44F8-4A4C-90A4-C32DC4197D75}"/>
                  </a:ext>
                </a:extLst>
              </p:cNvPr>
              <p:cNvSpPr/>
              <p:nvPr/>
            </p:nvSpPr>
            <p:spPr>
              <a:xfrm>
                <a:off x="1553592" y="2281561"/>
                <a:ext cx="1455938" cy="2032987"/>
              </a:xfrm>
              <a:prstGeom prst="snip1Rect">
                <a:avLst/>
              </a:prstGeom>
              <a:solidFill>
                <a:schemeClr val="bg1"/>
              </a:solidFill>
              <a:ln w="28575">
                <a:solidFill>
                  <a:srgbClr val="9700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33" name="Прямая соединительная линия 71">
                <a:extLst>
                  <a:ext uri="{FF2B5EF4-FFF2-40B4-BE49-F238E27FC236}">
                    <a16:creationId xmlns:a16="http://schemas.microsoft.com/office/drawing/2014/main" id="{3AF3696B-550F-4310-82AF-74543C19B3DD}"/>
                  </a:ext>
                </a:extLst>
              </p:cNvPr>
              <p:cNvCxnSpPr/>
              <p:nvPr/>
            </p:nvCxnSpPr>
            <p:spPr>
              <a:xfrm>
                <a:off x="1669001" y="2681056"/>
                <a:ext cx="1029810" cy="0"/>
              </a:xfrm>
              <a:prstGeom prst="line">
                <a:avLst/>
              </a:prstGeom>
              <a:ln w="19050">
                <a:solidFill>
                  <a:srgbClr val="97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Прямая соединительная линия 72">
                <a:extLst>
                  <a:ext uri="{FF2B5EF4-FFF2-40B4-BE49-F238E27FC236}">
                    <a16:creationId xmlns:a16="http://schemas.microsoft.com/office/drawing/2014/main" id="{20D8E395-5248-4C5A-8015-1A1CE5EB008A}"/>
                  </a:ext>
                </a:extLst>
              </p:cNvPr>
              <p:cNvCxnSpPr/>
              <p:nvPr/>
            </p:nvCxnSpPr>
            <p:spPr>
              <a:xfrm>
                <a:off x="1669001" y="2834936"/>
                <a:ext cx="1029810" cy="0"/>
              </a:xfrm>
              <a:prstGeom prst="line">
                <a:avLst/>
              </a:prstGeom>
              <a:ln w="19050">
                <a:solidFill>
                  <a:srgbClr val="97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Прямая соединительная линия 73">
                <a:extLst>
                  <a:ext uri="{FF2B5EF4-FFF2-40B4-BE49-F238E27FC236}">
                    <a16:creationId xmlns:a16="http://schemas.microsoft.com/office/drawing/2014/main" id="{7CE5E312-3B68-4223-A14F-62C2B3A96473}"/>
                  </a:ext>
                </a:extLst>
              </p:cNvPr>
              <p:cNvCxnSpPr/>
              <p:nvPr/>
            </p:nvCxnSpPr>
            <p:spPr>
              <a:xfrm>
                <a:off x="1669001" y="2971060"/>
                <a:ext cx="1029810" cy="0"/>
              </a:xfrm>
              <a:prstGeom prst="line">
                <a:avLst/>
              </a:prstGeom>
              <a:ln w="19050">
                <a:solidFill>
                  <a:srgbClr val="97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Прямая соединительная линия 74">
                <a:extLst>
                  <a:ext uri="{FF2B5EF4-FFF2-40B4-BE49-F238E27FC236}">
                    <a16:creationId xmlns:a16="http://schemas.microsoft.com/office/drawing/2014/main" id="{0629FC45-C837-446C-B677-155AA478D61C}"/>
                  </a:ext>
                </a:extLst>
              </p:cNvPr>
              <p:cNvCxnSpPr/>
              <p:nvPr/>
            </p:nvCxnSpPr>
            <p:spPr>
              <a:xfrm>
                <a:off x="1669002" y="3120500"/>
                <a:ext cx="1029810" cy="0"/>
              </a:xfrm>
              <a:prstGeom prst="line">
                <a:avLst/>
              </a:prstGeom>
              <a:ln w="19050">
                <a:solidFill>
                  <a:srgbClr val="97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Прямая соединительная линия 75">
                <a:extLst>
                  <a:ext uri="{FF2B5EF4-FFF2-40B4-BE49-F238E27FC236}">
                    <a16:creationId xmlns:a16="http://schemas.microsoft.com/office/drawing/2014/main" id="{EA2F12F9-C136-4932-A032-4514A5B20CE8}"/>
                  </a:ext>
                </a:extLst>
              </p:cNvPr>
              <p:cNvCxnSpPr/>
              <p:nvPr/>
            </p:nvCxnSpPr>
            <p:spPr>
              <a:xfrm>
                <a:off x="1669002" y="3269943"/>
                <a:ext cx="1029810" cy="0"/>
              </a:xfrm>
              <a:prstGeom prst="line">
                <a:avLst/>
              </a:prstGeom>
              <a:ln w="19050">
                <a:solidFill>
                  <a:srgbClr val="97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Прямая соединительная линия 76">
                <a:extLst>
                  <a:ext uri="{FF2B5EF4-FFF2-40B4-BE49-F238E27FC236}">
                    <a16:creationId xmlns:a16="http://schemas.microsoft.com/office/drawing/2014/main" id="{1FBF2934-0FA9-4D3E-B9C0-C80D73344206}"/>
                  </a:ext>
                </a:extLst>
              </p:cNvPr>
              <p:cNvCxnSpPr/>
              <p:nvPr/>
            </p:nvCxnSpPr>
            <p:spPr>
              <a:xfrm>
                <a:off x="1665690" y="3425301"/>
                <a:ext cx="1029810" cy="0"/>
              </a:xfrm>
              <a:prstGeom prst="line">
                <a:avLst/>
              </a:prstGeom>
              <a:ln w="19050">
                <a:solidFill>
                  <a:srgbClr val="97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Прямая соединительная линия 77">
                <a:extLst>
                  <a:ext uri="{FF2B5EF4-FFF2-40B4-BE49-F238E27FC236}">
                    <a16:creationId xmlns:a16="http://schemas.microsoft.com/office/drawing/2014/main" id="{A54EB38E-44A3-4232-8A25-BCA956C9C59E}"/>
                  </a:ext>
                </a:extLst>
              </p:cNvPr>
              <p:cNvCxnSpPr/>
              <p:nvPr/>
            </p:nvCxnSpPr>
            <p:spPr>
              <a:xfrm>
                <a:off x="1665690" y="3577701"/>
                <a:ext cx="1029810" cy="0"/>
              </a:xfrm>
              <a:prstGeom prst="line">
                <a:avLst/>
              </a:prstGeom>
              <a:ln w="19050">
                <a:solidFill>
                  <a:srgbClr val="97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Прямая соединительная линия 78">
                <a:extLst>
                  <a:ext uri="{FF2B5EF4-FFF2-40B4-BE49-F238E27FC236}">
                    <a16:creationId xmlns:a16="http://schemas.microsoft.com/office/drawing/2014/main" id="{3641D6F8-129E-4324-ABE8-AB1F93FB8407}"/>
                  </a:ext>
                </a:extLst>
              </p:cNvPr>
              <p:cNvCxnSpPr/>
              <p:nvPr/>
            </p:nvCxnSpPr>
            <p:spPr>
              <a:xfrm>
                <a:off x="1665690" y="3730101"/>
                <a:ext cx="1029810" cy="0"/>
              </a:xfrm>
              <a:prstGeom prst="line">
                <a:avLst/>
              </a:prstGeom>
              <a:ln w="19050">
                <a:solidFill>
                  <a:srgbClr val="97000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A48FE517-2A82-4A92-BABC-63EF07DD3352}"/>
                </a:ext>
              </a:extLst>
            </p:cNvPr>
            <p:cNvSpPr txBox="1"/>
            <p:nvPr/>
          </p:nvSpPr>
          <p:spPr>
            <a:xfrm>
              <a:off x="-14018" y="5560234"/>
              <a:ext cx="2173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File .</a:t>
              </a:r>
              <a:r>
                <a:rPr lang="en-US" sz="2800" dirty="0" err="1"/>
                <a:t>pepout</a:t>
              </a:r>
              <a:endParaRPr lang="ru-RU" sz="2800" dirty="0"/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229324FE-45A6-4B2B-914F-B163D3F4935B}"/>
              </a:ext>
            </a:extLst>
          </p:cNvPr>
          <p:cNvSpPr txBox="1"/>
          <p:nvPr/>
        </p:nvSpPr>
        <p:spPr>
          <a:xfrm>
            <a:off x="5766907" y="26784159"/>
            <a:ext cx="34886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YASSVRSPHPAIQPLQAPQPAVHVQ</a:t>
            </a:r>
          </a:p>
          <a:p>
            <a:r>
              <a:rPr lang="en-US" sz="2800" dirty="0"/>
              <a:t>Prefix selected</a:t>
            </a:r>
          </a:p>
          <a:p>
            <a:r>
              <a:rPr lang="en-US" sz="2800" dirty="0"/>
              <a:t>Possible modifications: </a:t>
            </a:r>
          </a:p>
          <a:p>
            <a:r>
              <a:rPr lang="en-US" sz="2800" dirty="0"/>
              <a:t>at position 16: A-&gt;V</a:t>
            </a:r>
          </a:p>
          <a:p>
            <a:r>
              <a:rPr lang="en-US" sz="2800" dirty="0"/>
              <a:t>at position 20: A-&gt;V</a:t>
            </a:r>
          </a:p>
          <a:p>
            <a:r>
              <a:rPr lang="en-US" sz="2800" dirty="0"/>
              <a:t>at position 24: Q-&gt;R</a:t>
            </a:r>
          </a:p>
        </p:txBody>
      </p:sp>
      <p:grpSp>
        <p:nvGrpSpPr>
          <p:cNvPr id="342" name="Группа 67">
            <a:extLst>
              <a:ext uri="{FF2B5EF4-FFF2-40B4-BE49-F238E27FC236}">
                <a16:creationId xmlns:a16="http://schemas.microsoft.com/office/drawing/2014/main" id="{87A88F12-6EF3-445D-A96F-4DE994DE19ED}"/>
              </a:ext>
            </a:extLst>
          </p:cNvPr>
          <p:cNvGrpSpPr/>
          <p:nvPr/>
        </p:nvGrpSpPr>
        <p:grpSpPr>
          <a:xfrm>
            <a:off x="3546268" y="24920991"/>
            <a:ext cx="5487538" cy="585330"/>
            <a:chOff x="1235816" y="2992372"/>
            <a:chExt cx="5487538" cy="585330"/>
          </a:xfrm>
        </p:grpSpPr>
        <p:sp>
          <p:nvSpPr>
            <p:cNvPr id="343" name="Прямоугольник 62">
              <a:extLst>
                <a:ext uri="{FF2B5EF4-FFF2-40B4-BE49-F238E27FC236}">
                  <a16:creationId xmlns:a16="http://schemas.microsoft.com/office/drawing/2014/main" id="{5D562AE6-D85D-4733-A7C0-D639DC593730}"/>
                </a:ext>
              </a:extLst>
            </p:cNvPr>
            <p:cNvSpPr/>
            <p:nvPr/>
          </p:nvSpPr>
          <p:spPr>
            <a:xfrm>
              <a:off x="1235816" y="2992372"/>
              <a:ext cx="5487538" cy="43662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A   C   </a:t>
              </a:r>
              <a:r>
                <a:rPr lang="en-GB" sz="2800" dirty="0" err="1">
                  <a:solidFill>
                    <a:schemeClr val="bg1"/>
                  </a:solidFill>
                </a:rPr>
                <a:t>C</a:t>
              </a:r>
              <a:r>
                <a:rPr lang="en-GB" sz="2800" dirty="0"/>
                <a:t>   A   </a:t>
              </a:r>
              <a:r>
                <a:rPr lang="en-GB" sz="2800" dirty="0" err="1">
                  <a:solidFill>
                    <a:schemeClr val="bg1"/>
                  </a:solidFill>
                </a:rPr>
                <a:t>A</a:t>
              </a:r>
              <a:r>
                <a:rPr lang="en-GB" sz="2800" dirty="0"/>
                <a:t>   </a:t>
              </a:r>
              <a:r>
                <a:rPr lang="en-GB" sz="2800" dirty="0" err="1">
                  <a:solidFill>
                    <a:srgbClr val="00FFFF"/>
                  </a:solidFill>
                </a:rPr>
                <a:t>A</a:t>
              </a:r>
              <a:r>
                <a:rPr lang="en-GB" sz="2800" dirty="0"/>
                <a:t>   </a:t>
              </a:r>
              <a:r>
                <a:rPr lang="en-GB" sz="2800" dirty="0">
                  <a:solidFill>
                    <a:schemeClr val="bg1"/>
                  </a:solidFill>
                </a:rPr>
                <a:t>C</a:t>
              </a:r>
              <a:r>
                <a:rPr lang="en-GB" sz="2800" dirty="0"/>
                <a:t>   </a:t>
              </a:r>
              <a:r>
                <a:rPr lang="en-GB" sz="2800" dirty="0" err="1">
                  <a:solidFill>
                    <a:srgbClr val="0070C0"/>
                  </a:solidFill>
                </a:rPr>
                <a:t>C</a:t>
              </a:r>
              <a:r>
                <a:rPr lang="en-GB" sz="2800" dirty="0"/>
                <a:t>   </a:t>
              </a:r>
              <a:r>
                <a:rPr lang="en-GB" sz="2800" dirty="0">
                  <a:solidFill>
                    <a:schemeClr val="bg1"/>
                  </a:solidFill>
                </a:rPr>
                <a:t>G</a:t>
              </a:r>
              <a:r>
                <a:rPr lang="en-GB" sz="2800" dirty="0"/>
                <a:t>   A   </a:t>
              </a:r>
              <a:r>
                <a:rPr lang="en-GB" sz="2800" dirty="0">
                  <a:solidFill>
                    <a:srgbClr val="3CE016"/>
                  </a:solidFill>
                </a:rPr>
                <a:t>G</a:t>
              </a:r>
              <a:r>
                <a:rPr lang="en-GB" sz="2800" dirty="0"/>
                <a:t>   T</a:t>
              </a:r>
              <a:endParaRPr lang="ru-RU" sz="2800" dirty="0"/>
            </a:p>
          </p:txBody>
        </p:sp>
        <p:cxnSp>
          <p:nvCxnSpPr>
            <p:cNvPr id="344" name="Прямая соединительная линия 64">
              <a:extLst>
                <a:ext uri="{FF2B5EF4-FFF2-40B4-BE49-F238E27FC236}">
                  <a16:creationId xmlns:a16="http://schemas.microsoft.com/office/drawing/2014/main" id="{63DC8BB7-0D37-4027-B54B-E165D9835CE5}"/>
                </a:ext>
              </a:extLst>
            </p:cNvPr>
            <p:cNvCxnSpPr/>
            <p:nvPr/>
          </p:nvCxnSpPr>
          <p:spPr>
            <a:xfrm>
              <a:off x="3592038" y="3577702"/>
              <a:ext cx="32847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Прямая соединительная линия 65">
              <a:extLst>
                <a:ext uri="{FF2B5EF4-FFF2-40B4-BE49-F238E27FC236}">
                  <a16:creationId xmlns:a16="http://schemas.microsoft.com/office/drawing/2014/main" id="{E98656C4-1343-4364-808E-08DDD466685A}"/>
                </a:ext>
              </a:extLst>
            </p:cNvPr>
            <p:cNvCxnSpPr/>
            <p:nvPr/>
          </p:nvCxnSpPr>
          <p:spPr>
            <a:xfrm>
              <a:off x="4470585" y="3577702"/>
              <a:ext cx="32847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Прямая соединительная линия 66">
              <a:extLst>
                <a:ext uri="{FF2B5EF4-FFF2-40B4-BE49-F238E27FC236}">
                  <a16:creationId xmlns:a16="http://schemas.microsoft.com/office/drawing/2014/main" id="{6F8A956D-A77B-4F4A-8A27-08607391154C}"/>
                </a:ext>
              </a:extLst>
            </p:cNvPr>
            <p:cNvCxnSpPr/>
            <p:nvPr/>
          </p:nvCxnSpPr>
          <p:spPr>
            <a:xfrm>
              <a:off x="5855854" y="3577702"/>
              <a:ext cx="32847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8C0B12-1A01-42A5-B1E2-AC7F5CAA79BC}"/>
              </a:ext>
            </a:extLst>
          </p:cNvPr>
          <p:cNvSpPr txBox="1"/>
          <p:nvPr/>
        </p:nvSpPr>
        <p:spPr>
          <a:xfrm>
            <a:off x="5558982" y="25984177"/>
            <a:ext cx="935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and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EDFD7DA3-582B-4103-A9DD-4CD1FD14F3EA}"/>
              </a:ext>
            </a:extLst>
          </p:cNvPr>
          <p:cNvSpPr txBox="1"/>
          <p:nvPr/>
        </p:nvSpPr>
        <p:spPr>
          <a:xfrm>
            <a:off x="9704306" y="20583294"/>
            <a:ext cx="428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Interface</a:t>
            </a:r>
            <a:endParaRPr lang="ru-RU" sz="36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A06D18B-C256-4623-9FBC-310D75E16096}"/>
              </a:ext>
            </a:extLst>
          </p:cNvPr>
          <p:cNvGrpSpPr/>
          <p:nvPr/>
        </p:nvGrpSpPr>
        <p:grpSpPr>
          <a:xfrm>
            <a:off x="9873228" y="21493772"/>
            <a:ext cx="5550360" cy="3395095"/>
            <a:chOff x="9873228" y="21616976"/>
            <a:chExt cx="5664937" cy="3395095"/>
          </a:xfrm>
        </p:grpSpPr>
        <p:pic>
          <p:nvPicPr>
            <p:cNvPr id="348" name="Рисунок 15">
              <a:extLst>
                <a:ext uri="{FF2B5EF4-FFF2-40B4-BE49-F238E27FC236}">
                  <a16:creationId xmlns:a16="http://schemas.microsoft.com/office/drawing/2014/main" id="{6A9EB40A-F551-4E93-ADA7-67E2A3E37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085" y="22350946"/>
              <a:ext cx="5572080" cy="266112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6D0BCD-57E6-4295-A6CD-DC43B472C55F}"/>
                </a:ext>
              </a:extLst>
            </p:cNvPr>
            <p:cNvSpPr txBox="1"/>
            <p:nvPr/>
          </p:nvSpPr>
          <p:spPr>
            <a:xfrm>
              <a:off x="9873228" y="21616976"/>
              <a:ext cx="22797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1. “File” tab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8834D65-A19C-4BF9-8685-6A9670098CBB}"/>
              </a:ext>
            </a:extLst>
          </p:cNvPr>
          <p:cNvGrpSpPr/>
          <p:nvPr/>
        </p:nvGrpSpPr>
        <p:grpSpPr>
          <a:xfrm>
            <a:off x="9873228" y="25099617"/>
            <a:ext cx="5580468" cy="3779879"/>
            <a:chOff x="9873228" y="25099617"/>
            <a:chExt cx="5580468" cy="3779879"/>
          </a:xfrm>
        </p:grpSpPr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518C5EAD-1E04-45B1-B297-8F526DE43C76}"/>
                </a:ext>
              </a:extLst>
            </p:cNvPr>
            <p:cNvSpPr txBox="1"/>
            <p:nvPr/>
          </p:nvSpPr>
          <p:spPr>
            <a:xfrm>
              <a:off x="9873228" y="25099617"/>
              <a:ext cx="39266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2. Searching for peptides</a:t>
              </a:r>
            </a:p>
          </p:txBody>
        </p:sp>
        <p:pic>
          <p:nvPicPr>
            <p:cNvPr id="355" name="Рисунок 21">
              <a:extLst>
                <a:ext uri="{FF2B5EF4-FFF2-40B4-BE49-F238E27FC236}">
                  <a16:creationId xmlns:a16="http://schemas.microsoft.com/office/drawing/2014/main" id="{3799D8EE-9EA0-4125-A1F9-8FE1D72B4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4728" y="25833587"/>
              <a:ext cx="5458968" cy="304590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EE6F37E-E531-45F6-9B4B-72C6347D3E25}"/>
              </a:ext>
            </a:extLst>
          </p:cNvPr>
          <p:cNvGrpSpPr/>
          <p:nvPr/>
        </p:nvGrpSpPr>
        <p:grpSpPr>
          <a:xfrm>
            <a:off x="16094397" y="21503337"/>
            <a:ext cx="5500802" cy="2733290"/>
            <a:chOff x="16094397" y="21503337"/>
            <a:chExt cx="5500802" cy="2733290"/>
          </a:xfrm>
        </p:grpSpPr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D92AB09A-36C9-4AB6-8DA5-7AB3E15A3834}"/>
                </a:ext>
              </a:extLst>
            </p:cNvPr>
            <p:cNvSpPr txBox="1"/>
            <p:nvPr/>
          </p:nvSpPr>
          <p:spPr>
            <a:xfrm>
              <a:off x="16094397" y="21503337"/>
              <a:ext cx="4974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3. Sequence and scrollable panel</a:t>
              </a:r>
            </a:p>
          </p:txBody>
        </p:sp>
        <p:pic>
          <p:nvPicPr>
            <p:cNvPr id="359" name="Рисунок 24">
              <a:extLst>
                <a:ext uri="{FF2B5EF4-FFF2-40B4-BE49-F238E27FC236}">
                  <a16:creationId xmlns:a16="http://schemas.microsoft.com/office/drawing/2014/main" id="{E58658AC-706D-410D-8409-934F8FC9017E}"/>
                </a:ext>
              </a:extLst>
            </p:cNvPr>
            <p:cNvPicPr/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35819" y="22656986"/>
              <a:ext cx="5459380" cy="157964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1F8D5D1-6D0B-4455-98F9-1F634FF8EFD5}"/>
              </a:ext>
            </a:extLst>
          </p:cNvPr>
          <p:cNvGrpSpPr/>
          <p:nvPr/>
        </p:nvGrpSpPr>
        <p:grpSpPr>
          <a:xfrm>
            <a:off x="16135819" y="25099617"/>
            <a:ext cx="5458968" cy="2845339"/>
            <a:chOff x="16135819" y="25099617"/>
            <a:chExt cx="5458968" cy="2845339"/>
          </a:xfrm>
        </p:grpSpPr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E86E784A-F043-454B-987E-0CAFB3F65A73}"/>
                </a:ext>
              </a:extLst>
            </p:cNvPr>
            <p:cNvSpPr txBox="1"/>
            <p:nvPr/>
          </p:nvSpPr>
          <p:spPr>
            <a:xfrm>
              <a:off x="16174713" y="25099617"/>
              <a:ext cx="4974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4. Highlighted positions</a:t>
              </a:r>
            </a:p>
          </p:txBody>
        </p:sp>
        <p:pic>
          <p:nvPicPr>
            <p:cNvPr id="363" name="Рисунок 26">
              <a:extLst>
                <a:ext uri="{FF2B5EF4-FFF2-40B4-BE49-F238E27FC236}">
                  <a16:creationId xmlns:a16="http://schemas.microsoft.com/office/drawing/2014/main" id="{332779BB-F798-4331-BBE2-C8BA7A0ADBD1}"/>
                </a:ext>
              </a:extLst>
            </p:cNvPr>
            <p:cNvPicPr/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35819" y="26363044"/>
              <a:ext cx="5458968" cy="1581912"/>
            </a:xfrm>
            <a:prstGeom prst="rect">
              <a:avLst/>
            </a:prstGeom>
          </p:spPr>
        </p:pic>
      </p:grpSp>
      <p:pic>
        <p:nvPicPr>
          <p:cNvPr id="364" name="Рисунок 29">
            <a:extLst>
              <a:ext uri="{FF2B5EF4-FFF2-40B4-BE49-F238E27FC236}">
                <a16:creationId xmlns:a16="http://schemas.microsoft.com/office/drawing/2014/main" id="{A7991FE6-EBB2-4527-BAEF-337202CFED8A}"/>
              </a:ext>
            </a:extLst>
          </p:cNvPr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7430" y="22325020"/>
            <a:ext cx="6842778" cy="6554476"/>
          </a:xfrm>
          <a:prstGeom prst="rect">
            <a:avLst/>
          </a:prstGeom>
        </p:spPr>
      </p:pic>
      <p:sp>
        <p:nvSpPr>
          <p:cNvPr id="365" name="TextBox 364">
            <a:extLst>
              <a:ext uri="{FF2B5EF4-FFF2-40B4-BE49-F238E27FC236}">
                <a16:creationId xmlns:a16="http://schemas.microsoft.com/office/drawing/2014/main" id="{A5E5E8C1-3165-4EAF-BE4B-0D0C9E92BC35}"/>
              </a:ext>
            </a:extLst>
          </p:cNvPr>
          <p:cNvSpPr txBox="1"/>
          <p:nvPr/>
        </p:nvSpPr>
        <p:spPr>
          <a:xfrm>
            <a:off x="22371638" y="21493772"/>
            <a:ext cx="5459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5. Information about substitutions</a:t>
            </a:r>
          </a:p>
        </p:txBody>
      </p:sp>
      <p:pic>
        <p:nvPicPr>
          <p:cNvPr id="366" name="Рисунок 32">
            <a:extLst>
              <a:ext uri="{FF2B5EF4-FFF2-40B4-BE49-F238E27FC236}">
                <a16:creationId xmlns:a16="http://schemas.microsoft.com/office/drawing/2014/main" id="{6960D36E-115C-4C5A-A79C-D6092B2B713B}"/>
              </a:ext>
            </a:extLst>
          </p:cNvPr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79" y="32655496"/>
            <a:ext cx="9110268" cy="5421550"/>
          </a:xfrm>
          <a:prstGeom prst="rect">
            <a:avLst/>
          </a:prstGeom>
        </p:spPr>
      </p:pic>
      <p:sp>
        <p:nvSpPr>
          <p:cNvPr id="367" name="TextBox 366">
            <a:extLst>
              <a:ext uri="{FF2B5EF4-FFF2-40B4-BE49-F238E27FC236}">
                <a16:creationId xmlns:a16="http://schemas.microsoft.com/office/drawing/2014/main" id="{79FB7F0E-DDD3-49B7-8A57-41EE3A11B66F}"/>
              </a:ext>
            </a:extLst>
          </p:cNvPr>
          <p:cNvSpPr txBox="1"/>
          <p:nvPr/>
        </p:nvSpPr>
        <p:spPr>
          <a:xfrm>
            <a:off x="1210450" y="31756114"/>
            <a:ext cx="6144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General view of an application</a:t>
            </a:r>
            <a:endParaRPr lang="ru-RU" sz="36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E630B123-9F06-4B51-BD0C-7C29C9F9E6F5}"/>
              </a:ext>
            </a:extLst>
          </p:cNvPr>
          <p:cNvSpPr txBox="1"/>
          <p:nvPr/>
        </p:nvSpPr>
        <p:spPr>
          <a:xfrm>
            <a:off x="1210450" y="38840121"/>
            <a:ext cx="6144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Additional functionality</a:t>
            </a:r>
            <a:endParaRPr lang="ru-RU" sz="3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D583C4-0592-4A0F-88D8-B313756FE40C}"/>
              </a:ext>
            </a:extLst>
          </p:cNvPr>
          <p:cNvSpPr txBox="1"/>
          <p:nvPr/>
        </p:nvSpPr>
        <p:spPr>
          <a:xfrm>
            <a:off x="1323834" y="39717785"/>
            <a:ext cx="6842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Tab help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Hot keys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Hints on substitutions</a:t>
            </a:r>
          </a:p>
        </p:txBody>
      </p: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5DBD37F5-EC48-4848-8183-20ABB9661B60}"/>
              </a:ext>
            </a:extLst>
          </p:cNvPr>
          <p:cNvCxnSpPr>
            <a:cxnSpLocks/>
          </p:cNvCxnSpPr>
          <p:nvPr/>
        </p:nvCxnSpPr>
        <p:spPr>
          <a:xfrm>
            <a:off x="10756067" y="32402445"/>
            <a:ext cx="0" cy="9189039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0" name="TextBox 369">
            <a:extLst>
              <a:ext uri="{FF2B5EF4-FFF2-40B4-BE49-F238E27FC236}">
                <a16:creationId xmlns:a16="http://schemas.microsoft.com/office/drawing/2014/main" id="{DE4C2F58-56BD-4F06-B8C1-78750B650C1C}"/>
              </a:ext>
            </a:extLst>
          </p:cNvPr>
          <p:cNvSpPr txBox="1"/>
          <p:nvPr/>
        </p:nvSpPr>
        <p:spPr>
          <a:xfrm>
            <a:off x="11068997" y="31761220"/>
            <a:ext cx="2177669" cy="64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Testing</a:t>
            </a:r>
            <a:endParaRPr lang="ru-RU" sz="3600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7EE05855-E4DC-444C-B8EF-C4068274D8DE}"/>
              </a:ext>
            </a:extLst>
          </p:cNvPr>
          <p:cNvSpPr txBox="1"/>
          <p:nvPr/>
        </p:nvSpPr>
        <p:spPr>
          <a:xfrm>
            <a:off x="11067452" y="36996964"/>
            <a:ext cx="2606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Conclusion</a:t>
            </a:r>
            <a:endParaRPr lang="ru-RU" sz="3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ECD786-E340-49C9-917A-5221CD059DCE}"/>
              </a:ext>
            </a:extLst>
          </p:cNvPr>
          <p:cNvSpPr txBox="1"/>
          <p:nvPr/>
        </p:nvSpPr>
        <p:spPr>
          <a:xfrm>
            <a:off x="11279879" y="32470341"/>
            <a:ext cx="63412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First peptide </a:t>
            </a:r>
            <a:r>
              <a:rPr lang="ru-RU" sz="2800" dirty="0"/>
              <a:t>YASSVRSPHPAIQPLQAPQPAVHVQGQEPLTASMLAAAPPQEQK</a:t>
            </a:r>
            <a:endParaRPr lang="en-US" sz="2800" dirty="0"/>
          </a:p>
          <a:p>
            <a:r>
              <a:rPr lang="en-US" sz="2800" dirty="0"/>
              <a:t>In this peptide </a:t>
            </a:r>
            <a:r>
              <a:rPr lang="en-GB" sz="2800" dirty="0"/>
              <a:t>A</a:t>
            </a:r>
            <a:r>
              <a:rPr lang="en-US" sz="2800" dirty="0"/>
              <a:t>&gt;&gt;</a:t>
            </a:r>
            <a:r>
              <a:rPr lang="en-GB" sz="2800" dirty="0"/>
              <a:t>V and Q&gt;&gt;R </a:t>
            </a:r>
            <a:r>
              <a:rPr lang="en-US" sz="2800" dirty="0"/>
              <a:t>occurred (in the prefix).</a:t>
            </a:r>
          </a:p>
          <a:p>
            <a:r>
              <a:rPr lang="en-US" sz="2800" dirty="0"/>
              <a:t>Second peptide</a:t>
            </a:r>
          </a:p>
          <a:p>
            <a:pPr lvl="0"/>
            <a:r>
              <a:rPr lang="ru-RU" sz="2800" dirty="0"/>
              <a:t>EAATQEDPEQVPELAAHEVSASEAEERPVAEEEILL</a:t>
            </a:r>
            <a:endParaRPr lang="en-US" sz="2800" dirty="0"/>
          </a:p>
          <a:p>
            <a:r>
              <a:rPr lang="en-US" sz="2800" dirty="0"/>
              <a:t>In this peptide </a:t>
            </a:r>
            <a:r>
              <a:rPr lang="en-GB" sz="2800" dirty="0"/>
              <a:t>A</a:t>
            </a:r>
            <a:r>
              <a:rPr lang="en-US" sz="2800" dirty="0"/>
              <a:t>&gt;&gt;</a:t>
            </a:r>
            <a:r>
              <a:rPr lang="en-GB" sz="2800" dirty="0"/>
              <a:t>V </a:t>
            </a:r>
            <a:r>
              <a:rPr lang="en-US" sz="2800" dirty="0"/>
              <a:t>occurred (in the suffix) </a:t>
            </a:r>
          </a:p>
          <a:p>
            <a:endParaRPr 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475689-85B5-4576-B75B-9B12B331E9EB}"/>
              </a:ext>
            </a:extLst>
          </p:cNvPr>
          <p:cNvSpPr txBox="1"/>
          <p:nvPr/>
        </p:nvSpPr>
        <p:spPr>
          <a:xfrm>
            <a:off x="11284744" y="37710651"/>
            <a:ext cx="64854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During this work, the software tool for analyzing data obtained from modified peptide has been developed. It has been tested, it works correctly.</a:t>
            </a:r>
          </a:p>
          <a:p>
            <a:r>
              <a:rPr lang="en-GB" sz="2800" dirty="0"/>
              <a:t>In the future, we intend to extend the functionality of </a:t>
            </a:r>
            <a:r>
              <a:rPr lang="en-GB" sz="2800" dirty="0" err="1"/>
              <a:t>MutationDetector</a:t>
            </a:r>
            <a:r>
              <a:rPr lang="en-GB" sz="2800" dirty="0"/>
              <a:t> in various ways thereby adapting it to solving special problems.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0F5B8E-ECBB-49BF-919E-FAB62C03B136}"/>
              </a:ext>
            </a:extLst>
          </p:cNvPr>
          <p:cNvSpPr txBox="1"/>
          <p:nvPr/>
        </p:nvSpPr>
        <p:spPr>
          <a:xfrm>
            <a:off x="19540185" y="32563730"/>
            <a:ext cx="958314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B. Lewin. </a:t>
            </a:r>
            <a:r>
              <a:rPr lang="en-US" sz="2800" i="1" dirty="0"/>
              <a:t>Cells</a:t>
            </a:r>
            <a:r>
              <a:rPr lang="en-US" sz="2800" dirty="0"/>
              <a:t>. </a:t>
            </a:r>
            <a:r>
              <a:rPr lang="ru-RU" sz="2800" dirty="0"/>
              <a:t>БИНОМ </a:t>
            </a:r>
            <a:r>
              <a:rPr lang="en-US" sz="2800" dirty="0"/>
              <a:t>Russia, 2011. 951 </a:t>
            </a:r>
            <a:r>
              <a:rPr lang="ru-RU" sz="2800" dirty="0"/>
              <a:t>с</a:t>
            </a:r>
            <a:r>
              <a:rPr lang="en-US" sz="2800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S. </a:t>
            </a:r>
            <a:r>
              <a:rPr lang="en-US" sz="2800" dirty="0" err="1"/>
              <a:t>Nie</a:t>
            </a:r>
            <a:r>
              <a:rPr lang="en-US" sz="2800" dirty="0"/>
              <a:t>, H. Yin, Z. Tan, M. A. Anderson, M. T. Ruffin, D. M. Simeone, D. M. </a:t>
            </a:r>
            <a:r>
              <a:rPr lang="en-US" sz="2800" dirty="0" err="1"/>
              <a:t>Lubman</a:t>
            </a:r>
            <a:r>
              <a:rPr lang="en-US" sz="2800" dirty="0"/>
              <a:t>. </a:t>
            </a:r>
            <a:r>
              <a:rPr lang="en-US" sz="2800" i="1" dirty="0"/>
              <a:t>Quantitative Analysis of Single Amino Acid Variant Peptides Associated with Pancreatic Cancer in Serum by an Isobaric Labeling Quantitative Method</a:t>
            </a:r>
            <a:r>
              <a:rPr lang="en-US" sz="2800" dirty="0"/>
              <a:t>. J Proteome Res. 2014, 13(12):6058–6066.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K. </a:t>
            </a:r>
            <a:r>
              <a:rPr lang="en-US" sz="2800" dirty="0" err="1"/>
              <a:t>Vyatkina</a:t>
            </a:r>
            <a:r>
              <a:rPr lang="en-US" sz="2800" dirty="0"/>
              <a:t>, S. Wu, L. J. M. Dekker, M. M. </a:t>
            </a:r>
            <a:r>
              <a:rPr lang="en-US" sz="2800" dirty="0" err="1"/>
              <a:t>VanDuijn</a:t>
            </a:r>
            <a:r>
              <a:rPr lang="en-US" sz="2800" dirty="0"/>
              <a:t>, X. Liu, N. </a:t>
            </a:r>
            <a:r>
              <a:rPr lang="en-US" sz="2800" dirty="0" err="1"/>
              <a:t>Tolic</a:t>
            </a:r>
            <a:r>
              <a:rPr lang="en-US" sz="2800" dirty="0"/>
              <a:t>, M. </a:t>
            </a:r>
            <a:r>
              <a:rPr lang="en-US" sz="2800" dirty="0" err="1"/>
              <a:t>Dvorkin</a:t>
            </a:r>
            <a:r>
              <a:rPr lang="en-US" sz="2800" dirty="0"/>
              <a:t>, S. </a:t>
            </a:r>
            <a:r>
              <a:rPr lang="en-US" sz="2800" dirty="0" err="1"/>
              <a:t>Alexandrova</a:t>
            </a:r>
            <a:r>
              <a:rPr lang="en-US" sz="2800" dirty="0"/>
              <a:t>, T. M. </a:t>
            </a:r>
            <a:r>
              <a:rPr lang="en-US" sz="2800" dirty="0" err="1"/>
              <a:t>Luider</a:t>
            </a:r>
            <a:r>
              <a:rPr lang="en-US" sz="2800" dirty="0"/>
              <a:t>, L. </a:t>
            </a:r>
            <a:r>
              <a:rPr lang="en-US" sz="2800" dirty="0" err="1"/>
              <a:t>Pasa-Tolic</a:t>
            </a:r>
            <a:r>
              <a:rPr lang="en-US" sz="2800" dirty="0"/>
              <a:t>, P. A. </a:t>
            </a:r>
            <a:r>
              <a:rPr lang="en-US" sz="2800" dirty="0" err="1"/>
              <a:t>Pevzner</a:t>
            </a:r>
            <a:r>
              <a:rPr lang="en-US" sz="2800" dirty="0"/>
              <a:t>. </a:t>
            </a:r>
            <a:r>
              <a:rPr lang="en-US" sz="2800" i="1" dirty="0"/>
              <a:t>De Novo Sequencing of Peptides from Top-Down Tandem Mass Spectra</a:t>
            </a:r>
            <a:r>
              <a:rPr lang="en-US" sz="2800" dirty="0"/>
              <a:t>. J Proteome Res. 2015, 14(11):4450-4462.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Qisheng</a:t>
            </a:r>
            <a:r>
              <a:rPr lang="en-US" sz="2800" dirty="0"/>
              <a:t> Peng, </a:t>
            </a:r>
            <a:r>
              <a:rPr lang="en-US" sz="2800" dirty="0" err="1"/>
              <a:t>Zijian</a:t>
            </a:r>
            <a:r>
              <a:rPr lang="en-US" sz="2800" dirty="0"/>
              <a:t> Wang, </a:t>
            </a:r>
            <a:r>
              <a:rPr lang="en-US" sz="2800" dirty="0" err="1"/>
              <a:t>Donglin</a:t>
            </a:r>
            <a:r>
              <a:rPr lang="en-US" sz="2800" dirty="0"/>
              <a:t> Wu, </a:t>
            </a:r>
            <a:r>
              <a:rPr lang="en-US" sz="2800" dirty="0" err="1"/>
              <a:t>Xiaoou</a:t>
            </a:r>
            <a:r>
              <a:rPr lang="en-US" sz="2800" dirty="0"/>
              <a:t> Li, </a:t>
            </a:r>
            <a:r>
              <a:rPr lang="en-US" sz="2800" dirty="0" err="1"/>
              <a:t>Xiaofeng</a:t>
            </a:r>
            <a:r>
              <a:rPr lang="en-US" sz="2800" dirty="0"/>
              <a:t> Liu, </a:t>
            </a:r>
            <a:r>
              <a:rPr lang="en-US" sz="2800" dirty="0" err="1"/>
              <a:t>Wanchun</a:t>
            </a:r>
            <a:r>
              <a:rPr lang="en-US" sz="2800" dirty="0"/>
              <a:t> Sun, Ning Liu. </a:t>
            </a:r>
            <a:r>
              <a:rPr lang="en-US" sz="2800" i="1" dirty="0"/>
              <a:t>Identification of single amino acid substitutions (SAAS) in neuraminidase from influenza a virus (H1N1) via mass spectrometry analysis coupled with de novo peptide sequencing.</a:t>
            </a:r>
            <a:endParaRPr lang="en-US" sz="2800" dirty="0"/>
          </a:p>
          <a:p>
            <a:r>
              <a:rPr lang="en-US" sz="2800" dirty="0"/>
              <a:t>      </a:t>
            </a:r>
            <a:r>
              <a:rPr lang="ru-RU" sz="2800" dirty="0" err="1"/>
              <a:t>Rapid</a:t>
            </a:r>
            <a:r>
              <a:rPr lang="ru-RU" sz="2800" dirty="0"/>
              <a:t> </a:t>
            </a:r>
            <a:r>
              <a:rPr lang="ru-RU" sz="2800" dirty="0" err="1"/>
              <a:t>Commun</a:t>
            </a:r>
            <a:r>
              <a:rPr lang="ru-RU" sz="2800" dirty="0"/>
              <a:t>. </a:t>
            </a:r>
            <a:r>
              <a:rPr lang="ru-RU" sz="2800" dirty="0" err="1"/>
              <a:t>Mass</a:t>
            </a:r>
            <a:r>
              <a:rPr lang="ru-RU" sz="2800" dirty="0"/>
              <a:t> </a:t>
            </a:r>
            <a:r>
              <a:rPr lang="ru-RU" sz="2800" dirty="0" err="1"/>
              <a:t>Spectrom</a:t>
            </a:r>
            <a:r>
              <a:rPr lang="ru-RU" sz="2800" dirty="0"/>
              <a:t>. 2016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486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1" grpId="0"/>
      <p:bldP spid="209" grpId="0" animBg="1"/>
      <p:bldP spid="276" grpId="0" animBg="1"/>
      <p:bldP spid="280" grpId="0" animBg="1"/>
      <p:bldP spid="281" grpId="0" animBg="1"/>
      <p:bldP spid="29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607</Words>
  <Application>Microsoft Office PowerPoint</Application>
  <PresentationFormat>Custom</PresentationFormat>
  <Paragraphs>131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Кирилл Бриллиантов</dc:creator>
  <cp:lastModifiedBy>Кирилл Бриллиантов</cp:lastModifiedBy>
  <cp:revision>27</cp:revision>
  <dcterms:created xsi:type="dcterms:W3CDTF">2019-01-27T13:47:06Z</dcterms:created>
  <dcterms:modified xsi:type="dcterms:W3CDTF">2019-01-29T21:42:14Z</dcterms:modified>
</cp:coreProperties>
</file>