
<file path=[Content_Types].xml><?xml version="1.0" encoding="utf-8"?>
<Types xmlns="http://schemas.openxmlformats.org/package/2006/content-types">
  <Default Extension="jpeg" ContentType="image/jpeg"/>
  <Default Extension="jpg"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2.jpg" ContentType="image/jpeg"/>
  <Override PartName="/ppt/media/image13.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notesMasterIdLst>
    <p:notesMasterId r:id="rId3"/>
  </p:notesMasterIdLst>
  <p:sldIdLst>
    <p:sldId id="256" r:id="rId2"/>
  </p:sldIdLst>
  <p:sldSz cx="30275213" cy="4280376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3839"/>
    <a:srgbClr val="E8D2C4"/>
    <a:srgbClr val="C00000"/>
    <a:srgbClr val="0070C0"/>
    <a:srgbClr val="00FFFF"/>
    <a:srgbClr val="C55A1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 d="100"/>
          <a:sy n="13" d="100"/>
        </p:scale>
        <p:origin x="1978"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E37857-226D-4CCF-AA19-1158A5C8DCFA}" type="datetimeFigureOut">
              <a:rPr lang="ru-RU" smtClean="0"/>
              <a:t>30.01.2019</a:t>
            </a:fld>
            <a:endParaRPr lang="ru-RU"/>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5013F1-CC16-4402-AB5C-67BB679816FE}" type="slidenum">
              <a:rPr lang="ru-RU" smtClean="0"/>
              <a:t>‹#›</a:t>
            </a:fld>
            <a:endParaRPr lang="ru-RU"/>
          </a:p>
        </p:txBody>
      </p:sp>
    </p:spTree>
    <p:extLst>
      <p:ext uri="{BB962C8B-B14F-4D97-AF65-F5344CB8AC3E}">
        <p14:creationId xmlns:p14="http://schemas.microsoft.com/office/powerpoint/2010/main" val="1396140818"/>
      </p:ext>
    </p:extLst>
  </p:cSld>
  <p:clrMap bg1="lt1" tx1="dk1" bg2="lt2" tx2="dk2" accent1="accent1" accent2="accent2" accent3="accent3" accent4="accent4" accent5="accent5" accent6="accent6" hlink="hlink" folHlink="folHlink"/>
  <p:notesStyle>
    <a:lvl1pPr marL="0" algn="l" defTabSz="3507740" rtl="0" eaLnBrk="1" latinLnBrk="0" hangingPunct="1">
      <a:defRPr sz="4603" kern="1200">
        <a:solidFill>
          <a:schemeClr val="tx1"/>
        </a:solidFill>
        <a:latin typeface="+mn-lt"/>
        <a:ea typeface="+mn-ea"/>
        <a:cs typeface="+mn-cs"/>
      </a:defRPr>
    </a:lvl1pPr>
    <a:lvl2pPr marL="1753870" algn="l" defTabSz="3507740" rtl="0" eaLnBrk="1" latinLnBrk="0" hangingPunct="1">
      <a:defRPr sz="4603" kern="1200">
        <a:solidFill>
          <a:schemeClr val="tx1"/>
        </a:solidFill>
        <a:latin typeface="+mn-lt"/>
        <a:ea typeface="+mn-ea"/>
        <a:cs typeface="+mn-cs"/>
      </a:defRPr>
    </a:lvl2pPr>
    <a:lvl3pPr marL="3507740" algn="l" defTabSz="3507740" rtl="0" eaLnBrk="1" latinLnBrk="0" hangingPunct="1">
      <a:defRPr sz="4603" kern="1200">
        <a:solidFill>
          <a:schemeClr val="tx1"/>
        </a:solidFill>
        <a:latin typeface="+mn-lt"/>
        <a:ea typeface="+mn-ea"/>
        <a:cs typeface="+mn-cs"/>
      </a:defRPr>
    </a:lvl3pPr>
    <a:lvl4pPr marL="5261613" algn="l" defTabSz="3507740" rtl="0" eaLnBrk="1" latinLnBrk="0" hangingPunct="1">
      <a:defRPr sz="4603" kern="1200">
        <a:solidFill>
          <a:schemeClr val="tx1"/>
        </a:solidFill>
        <a:latin typeface="+mn-lt"/>
        <a:ea typeface="+mn-ea"/>
        <a:cs typeface="+mn-cs"/>
      </a:defRPr>
    </a:lvl4pPr>
    <a:lvl5pPr marL="7015482" algn="l" defTabSz="3507740" rtl="0" eaLnBrk="1" latinLnBrk="0" hangingPunct="1">
      <a:defRPr sz="4603" kern="1200">
        <a:solidFill>
          <a:schemeClr val="tx1"/>
        </a:solidFill>
        <a:latin typeface="+mn-lt"/>
        <a:ea typeface="+mn-ea"/>
        <a:cs typeface="+mn-cs"/>
      </a:defRPr>
    </a:lvl5pPr>
    <a:lvl6pPr marL="8769352" algn="l" defTabSz="3507740" rtl="0" eaLnBrk="1" latinLnBrk="0" hangingPunct="1">
      <a:defRPr sz="4603" kern="1200">
        <a:solidFill>
          <a:schemeClr val="tx1"/>
        </a:solidFill>
        <a:latin typeface="+mn-lt"/>
        <a:ea typeface="+mn-ea"/>
        <a:cs typeface="+mn-cs"/>
      </a:defRPr>
    </a:lvl6pPr>
    <a:lvl7pPr marL="10523222" algn="l" defTabSz="3507740" rtl="0" eaLnBrk="1" latinLnBrk="0" hangingPunct="1">
      <a:defRPr sz="4603" kern="1200">
        <a:solidFill>
          <a:schemeClr val="tx1"/>
        </a:solidFill>
        <a:latin typeface="+mn-lt"/>
        <a:ea typeface="+mn-ea"/>
        <a:cs typeface="+mn-cs"/>
      </a:defRPr>
    </a:lvl7pPr>
    <a:lvl8pPr marL="12277092" algn="l" defTabSz="3507740" rtl="0" eaLnBrk="1" latinLnBrk="0" hangingPunct="1">
      <a:defRPr sz="4603" kern="1200">
        <a:solidFill>
          <a:schemeClr val="tx1"/>
        </a:solidFill>
        <a:latin typeface="+mn-lt"/>
        <a:ea typeface="+mn-ea"/>
        <a:cs typeface="+mn-cs"/>
      </a:defRPr>
    </a:lvl8pPr>
    <a:lvl9pPr marL="14030965" algn="l" defTabSz="350774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345013F1-CC16-4402-AB5C-67BB679816FE}" type="slidenum">
              <a:rPr lang="ru-RU" smtClean="0"/>
              <a:t>1</a:t>
            </a:fld>
            <a:endParaRPr lang="ru-RU"/>
          </a:p>
        </p:txBody>
      </p:sp>
    </p:spTree>
    <p:extLst>
      <p:ext uri="{BB962C8B-B14F-4D97-AF65-F5344CB8AC3E}">
        <p14:creationId xmlns:p14="http://schemas.microsoft.com/office/powerpoint/2010/main" val="1565726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AC746-E125-4087-8B14-B9906FA9A304}"/>
              </a:ext>
            </a:extLst>
          </p:cNvPr>
          <p:cNvSpPr>
            <a:spLocks noGrp="1"/>
          </p:cNvSpPr>
          <p:nvPr>
            <p:ph type="ctrTitle"/>
          </p:nvPr>
        </p:nvSpPr>
        <p:spPr>
          <a:xfrm>
            <a:off x="3784402" y="7005156"/>
            <a:ext cx="22706410" cy="14902051"/>
          </a:xfrm>
        </p:spPr>
        <p:txBody>
          <a:bodyPr anchor="b"/>
          <a:lstStyle>
            <a:lvl1pPr algn="ctr">
              <a:defRPr sz="14899"/>
            </a:lvl1pPr>
          </a:lstStyle>
          <a:p>
            <a:r>
              <a:rPr lang="en-US"/>
              <a:t>Click to edit Master title style</a:t>
            </a:r>
            <a:endParaRPr lang="ru-RU"/>
          </a:p>
        </p:txBody>
      </p:sp>
      <p:sp>
        <p:nvSpPr>
          <p:cNvPr id="3" name="Subtitle 2">
            <a:extLst>
              <a:ext uri="{FF2B5EF4-FFF2-40B4-BE49-F238E27FC236}">
                <a16:creationId xmlns:a16="http://schemas.microsoft.com/office/drawing/2014/main" id="{7B289E32-8CC9-4D64-814A-2A148CB55FDE}"/>
              </a:ext>
            </a:extLst>
          </p:cNvPr>
          <p:cNvSpPr>
            <a:spLocks noGrp="1"/>
          </p:cNvSpPr>
          <p:nvPr>
            <p:ph type="subTitle" idx="1"/>
          </p:nvPr>
        </p:nvSpPr>
        <p:spPr>
          <a:xfrm>
            <a:off x="3784402" y="22481887"/>
            <a:ext cx="22706410" cy="10334331"/>
          </a:xfrm>
        </p:spPr>
        <p:txBody>
          <a:bodyPr/>
          <a:lstStyle>
            <a:lvl1pPr marL="0" indent="0" algn="ctr">
              <a:buNone/>
              <a:defRPr sz="5960"/>
            </a:lvl1pPr>
            <a:lvl2pPr marL="1135319" indent="0" algn="ctr">
              <a:buNone/>
              <a:defRPr sz="4966"/>
            </a:lvl2pPr>
            <a:lvl3pPr marL="2270638" indent="0" algn="ctr">
              <a:buNone/>
              <a:defRPr sz="4470"/>
            </a:lvl3pPr>
            <a:lvl4pPr marL="3405957" indent="0" algn="ctr">
              <a:buNone/>
              <a:defRPr sz="3973"/>
            </a:lvl4pPr>
            <a:lvl5pPr marL="4541276" indent="0" algn="ctr">
              <a:buNone/>
              <a:defRPr sz="3973"/>
            </a:lvl5pPr>
            <a:lvl6pPr marL="5676595" indent="0" algn="ctr">
              <a:buNone/>
              <a:defRPr sz="3973"/>
            </a:lvl6pPr>
            <a:lvl7pPr marL="6811914" indent="0" algn="ctr">
              <a:buNone/>
              <a:defRPr sz="3973"/>
            </a:lvl7pPr>
            <a:lvl8pPr marL="7947233" indent="0" algn="ctr">
              <a:buNone/>
              <a:defRPr sz="3973"/>
            </a:lvl8pPr>
            <a:lvl9pPr marL="9082552" indent="0" algn="ctr">
              <a:buNone/>
              <a:defRPr sz="3973"/>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07894395-FD4F-4AE5-B3C5-ACCED928E974}"/>
              </a:ext>
            </a:extLst>
          </p:cNvPr>
          <p:cNvSpPr>
            <a:spLocks noGrp="1"/>
          </p:cNvSpPr>
          <p:nvPr>
            <p:ph type="dt" sz="half" idx="10"/>
          </p:nvPr>
        </p:nvSpPr>
        <p:spPr/>
        <p:txBody>
          <a:bodyPr/>
          <a:lstStyle/>
          <a:p>
            <a:fld id="{5B93D758-17FF-452C-8428-2406E710DDE8}" type="datetimeFigureOut">
              <a:rPr lang="ru-RU" smtClean="0"/>
              <a:t>30.01.2019</a:t>
            </a:fld>
            <a:endParaRPr lang="ru-RU"/>
          </a:p>
        </p:txBody>
      </p:sp>
      <p:sp>
        <p:nvSpPr>
          <p:cNvPr id="5" name="Footer Placeholder 4">
            <a:extLst>
              <a:ext uri="{FF2B5EF4-FFF2-40B4-BE49-F238E27FC236}">
                <a16:creationId xmlns:a16="http://schemas.microsoft.com/office/drawing/2014/main" id="{C378EBE3-9772-4EEB-B0D9-3AB8297382B6}"/>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ADAEC5D7-30F7-446A-9430-101DE6124D2A}"/>
              </a:ext>
            </a:extLst>
          </p:cNvPr>
          <p:cNvSpPr>
            <a:spLocks noGrp="1"/>
          </p:cNvSpPr>
          <p:nvPr>
            <p:ph type="sldNum" sz="quarter" idx="12"/>
          </p:nvPr>
        </p:nvSpPr>
        <p:spPr/>
        <p:txBody>
          <a:bodyPr/>
          <a:lstStyle/>
          <a:p>
            <a:fld id="{D87AA88D-A100-4BA1-9D5E-F51BC7DE5773}" type="slidenum">
              <a:rPr lang="ru-RU" smtClean="0"/>
              <a:t>‹#›</a:t>
            </a:fld>
            <a:endParaRPr lang="ru-RU"/>
          </a:p>
        </p:txBody>
      </p:sp>
    </p:spTree>
    <p:extLst>
      <p:ext uri="{BB962C8B-B14F-4D97-AF65-F5344CB8AC3E}">
        <p14:creationId xmlns:p14="http://schemas.microsoft.com/office/powerpoint/2010/main" val="3609538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19903-B673-4DCD-AFC8-B053CA853614}"/>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0981EBF6-A29E-4146-A993-33378D39E7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97AD8DFF-6406-4452-B452-60863FDA293A}"/>
              </a:ext>
            </a:extLst>
          </p:cNvPr>
          <p:cNvSpPr>
            <a:spLocks noGrp="1"/>
          </p:cNvSpPr>
          <p:nvPr>
            <p:ph type="dt" sz="half" idx="10"/>
          </p:nvPr>
        </p:nvSpPr>
        <p:spPr/>
        <p:txBody>
          <a:bodyPr/>
          <a:lstStyle/>
          <a:p>
            <a:fld id="{5B93D758-17FF-452C-8428-2406E710DDE8}" type="datetimeFigureOut">
              <a:rPr lang="ru-RU" smtClean="0"/>
              <a:t>30.01.2019</a:t>
            </a:fld>
            <a:endParaRPr lang="ru-RU"/>
          </a:p>
        </p:txBody>
      </p:sp>
      <p:sp>
        <p:nvSpPr>
          <p:cNvPr id="5" name="Footer Placeholder 4">
            <a:extLst>
              <a:ext uri="{FF2B5EF4-FFF2-40B4-BE49-F238E27FC236}">
                <a16:creationId xmlns:a16="http://schemas.microsoft.com/office/drawing/2014/main" id="{DC057112-DD81-40E5-8D83-C22958D91AE1}"/>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5CC3C7A6-9822-4659-92DC-01DAA4ADA3D1}"/>
              </a:ext>
            </a:extLst>
          </p:cNvPr>
          <p:cNvSpPr>
            <a:spLocks noGrp="1"/>
          </p:cNvSpPr>
          <p:nvPr>
            <p:ph type="sldNum" sz="quarter" idx="12"/>
          </p:nvPr>
        </p:nvSpPr>
        <p:spPr/>
        <p:txBody>
          <a:bodyPr/>
          <a:lstStyle/>
          <a:p>
            <a:fld id="{D87AA88D-A100-4BA1-9D5E-F51BC7DE5773}" type="slidenum">
              <a:rPr lang="ru-RU" smtClean="0"/>
              <a:t>‹#›</a:t>
            </a:fld>
            <a:endParaRPr lang="ru-RU"/>
          </a:p>
        </p:txBody>
      </p:sp>
    </p:spTree>
    <p:extLst>
      <p:ext uri="{BB962C8B-B14F-4D97-AF65-F5344CB8AC3E}">
        <p14:creationId xmlns:p14="http://schemas.microsoft.com/office/powerpoint/2010/main" val="2264339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3E08EE-906C-4B1A-8D87-A0D3B7D63DE7}"/>
              </a:ext>
            </a:extLst>
          </p:cNvPr>
          <p:cNvSpPr>
            <a:spLocks noGrp="1"/>
          </p:cNvSpPr>
          <p:nvPr>
            <p:ph type="title" orient="vert"/>
          </p:nvPr>
        </p:nvSpPr>
        <p:spPr>
          <a:xfrm>
            <a:off x="21665699" y="2278904"/>
            <a:ext cx="6528093" cy="36274211"/>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0165A5D6-99B7-4F51-A545-76CF6A61F7D4}"/>
              </a:ext>
            </a:extLst>
          </p:cNvPr>
          <p:cNvSpPr>
            <a:spLocks noGrp="1"/>
          </p:cNvSpPr>
          <p:nvPr>
            <p:ph type="body" orient="vert" idx="1"/>
          </p:nvPr>
        </p:nvSpPr>
        <p:spPr>
          <a:xfrm>
            <a:off x="2081421" y="2278904"/>
            <a:ext cx="19205838" cy="362742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A598A29D-D113-478E-936E-BE031CCD3005}"/>
              </a:ext>
            </a:extLst>
          </p:cNvPr>
          <p:cNvSpPr>
            <a:spLocks noGrp="1"/>
          </p:cNvSpPr>
          <p:nvPr>
            <p:ph type="dt" sz="half" idx="10"/>
          </p:nvPr>
        </p:nvSpPr>
        <p:spPr/>
        <p:txBody>
          <a:bodyPr/>
          <a:lstStyle/>
          <a:p>
            <a:fld id="{5B93D758-17FF-452C-8428-2406E710DDE8}" type="datetimeFigureOut">
              <a:rPr lang="ru-RU" smtClean="0"/>
              <a:t>30.01.2019</a:t>
            </a:fld>
            <a:endParaRPr lang="ru-RU"/>
          </a:p>
        </p:txBody>
      </p:sp>
      <p:sp>
        <p:nvSpPr>
          <p:cNvPr id="5" name="Footer Placeholder 4">
            <a:extLst>
              <a:ext uri="{FF2B5EF4-FFF2-40B4-BE49-F238E27FC236}">
                <a16:creationId xmlns:a16="http://schemas.microsoft.com/office/drawing/2014/main" id="{C8AB0FCC-FD06-4BF4-9CF6-B8B18F07FB7C}"/>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7C029CA2-656B-4155-BA1F-AF0950FEECA0}"/>
              </a:ext>
            </a:extLst>
          </p:cNvPr>
          <p:cNvSpPr>
            <a:spLocks noGrp="1"/>
          </p:cNvSpPr>
          <p:nvPr>
            <p:ph type="sldNum" sz="quarter" idx="12"/>
          </p:nvPr>
        </p:nvSpPr>
        <p:spPr/>
        <p:txBody>
          <a:bodyPr/>
          <a:lstStyle/>
          <a:p>
            <a:fld id="{D87AA88D-A100-4BA1-9D5E-F51BC7DE5773}" type="slidenum">
              <a:rPr lang="ru-RU" smtClean="0"/>
              <a:t>‹#›</a:t>
            </a:fld>
            <a:endParaRPr lang="ru-RU"/>
          </a:p>
        </p:txBody>
      </p:sp>
    </p:spTree>
    <p:extLst>
      <p:ext uri="{BB962C8B-B14F-4D97-AF65-F5344CB8AC3E}">
        <p14:creationId xmlns:p14="http://schemas.microsoft.com/office/powerpoint/2010/main" val="45873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1717-6A51-4904-9789-85C7DBC56685}"/>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DA5D9B9C-7D05-45C4-A6FE-91DD7812985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7828C544-1D0D-4287-BB5C-4D49482F4B22}"/>
              </a:ext>
            </a:extLst>
          </p:cNvPr>
          <p:cNvSpPr>
            <a:spLocks noGrp="1"/>
          </p:cNvSpPr>
          <p:nvPr>
            <p:ph type="dt" sz="half" idx="10"/>
          </p:nvPr>
        </p:nvSpPr>
        <p:spPr/>
        <p:txBody>
          <a:bodyPr/>
          <a:lstStyle/>
          <a:p>
            <a:fld id="{5B93D758-17FF-452C-8428-2406E710DDE8}" type="datetimeFigureOut">
              <a:rPr lang="ru-RU" smtClean="0"/>
              <a:t>30.01.2019</a:t>
            </a:fld>
            <a:endParaRPr lang="ru-RU"/>
          </a:p>
        </p:txBody>
      </p:sp>
      <p:sp>
        <p:nvSpPr>
          <p:cNvPr id="5" name="Footer Placeholder 4">
            <a:extLst>
              <a:ext uri="{FF2B5EF4-FFF2-40B4-BE49-F238E27FC236}">
                <a16:creationId xmlns:a16="http://schemas.microsoft.com/office/drawing/2014/main" id="{9808D8CA-1BBE-4613-8CA8-3E1B2274C3A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CE40F4C3-866C-4059-8844-8280A2BF0943}"/>
              </a:ext>
            </a:extLst>
          </p:cNvPr>
          <p:cNvSpPr>
            <a:spLocks noGrp="1"/>
          </p:cNvSpPr>
          <p:nvPr>
            <p:ph type="sldNum" sz="quarter" idx="12"/>
          </p:nvPr>
        </p:nvSpPr>
        <p:spPr/>
        <p:txBody>
          <a:bodyPr/>
          <a:lstStyle/>
          <a:p>
            <a:fld id="{D87AA88D-A100-4BA1-9D5E-F51BC7DE5773}" type="slidenum">
              <a:rPr lang="ru-RU" smtClean="0"/>
              <a:t>‹#›</a:t>
            </a:fld>
            <a:endParaRPr lang="ru-RU"/>
          </a:p>
        </p:txBody>
      </p:sp>
    </p:spTree>
    <p:extLst>
      <p:ext uri="{BB962C8B-B14F-4D97-AF65-F5344CB8AC3E}">
        <p14:creationId xmlns:p14="http://schemas.microsoft.com/office/powerpoint/2010/main" val="2852447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6F8F8-0107-4397-BDC3-50BC6E224DAF}"/>
              </a:ext>
            </a:extLst>
          </p:cNvPr>
          <p:cNvSpPr>
            <a:spLocks noGrp="1"/>
          </p:cNvSpPr>
          <p:nvPr>
            <p:ph type="title"/>
          </p:nvPr>
        </p:nvSpPr>
        <p:spPr>
          <a:xfrm>
            <a:off x="2065653" y="10671222"/>
            <a:ext cx="26112371" cy="17805173"/>
          </a:xfrm>
        </p:spPr>
        <p:txBody>
          <a:bodyPr anchor="b"/>
          <a:lstStyle>
            <a:lvl1pPr>
              <a:defRPr sz="14899"/>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73D3FF02-CB43-4ADA-A4CF-3000EC353D36}"/>
              </a:ext>
            </a:extLst>
          </p:cNvPr>
          <p:cNvSpPr>
            <a:spLocks noGrp="1"/>
          </p:cNvSpPr>
          <p:nvPr>
            <p:ph type="body" idx="1"/>
          </p:nvPr>
        </p:nvSpPr>
        <p:spPr>
          <a:xfrm>
            <a:off x="2065653" y="28644839"/>
            <a:ext cx="26112371" cy="9363320"/>
          </a:xfrm>
        </p:spPr>
        <p:txBody>
          <a:bodyPr/>
          <a:lstStyle>
            <a:lvl1pPr marL="0" indent="0">
              <a:buNone/>
              <a:defRPr sz="5960">
                <a:solidFill>
                  <a:schemeClr val="tx1">
                    <a:tint val="75000"/>
                  </a:schemeClr>
                </a:solidFill>
              </a:defRPr>
            </a:lvl1pPr>
            <a:lvl2pPr marL="1135319" indent="0">
              <a:buNone/>
              <a:defRPr sz="4966">
                <a:solidFill>
                  <a:schemeClr val="tx1">
                    <a:tint val="75000"/>
                  </a:schemeClr>
                </a:solidFill>
              </a:defRPr>
            </a:lvl2pPr>
            <a:lvl3pPr marL="2270638" indent="0">
              <a:buNone/>
              <a:defRPr sz="4470">
                <a:solidFill>
                  <a:schemeClr val="tx1">
                    <a:tint val="75000"/>
                  </a:schemeClr>
                </a:solidFill>
              </a:defRPr>
            </a:lvl3pPr>
            <a:lvl4pPr marL="3405957" indent="0">
              <a:buNone/>
              <a:defRPr sz="3973">
                <a:solidFill>
                  <a:schemeClr val="tx1">
                    <a:tint val="75000"/>
                  </a:schemeClr>
                </a:solidFill>
              </a:defRPr>
            </a:lvl4pPr>
            <a:lvl5pPr marL="4541276" indent="0">
              <a:buNone/>
              <a:defRPr sz="3973">
                <a:solidFill>
                  <a:schemeClr val="tx1">
                    <a:tint val="75000"/>
                  </a:schemeClr>
                </a:solidFill>
              </a:defRPr>
            </a:lvl5pPr>
            <a:lvl6pPr marL="5676595" indent="0">
              <a:buNone/>
              <a:defRPr sz="3973">
                <a:solidFill>
                  <a:schemeClr val="tx1">
                    <a:tint val="75000"/>
                  </a:schemeClr>
                </a:solidFill>
              </a:defRPr>
            </a:lvl6pPr>
            <a:lvl7pPr marL="6811914" indent="0">
              <a:buNone/>
              <a:defRPr sz="3973">
                <a:solidFill>
                  <a:schemeClr val="tx1">
                    <a:tint val="75000"/>
                  </a:schemeClr>
                </a:solidFill>
              </a:defRPr>
            </a:lvl7pPr>
            <a:lvl8pPr marL="7947233" indent="0">
              <a:buNone/>
              <a:defRPr sz="3973">
                <a:solidFill>
                  <a:schemeClr val="tx1">
                    <a:tint val="75000"/>
                  </a:schemeClr>
                </a:solidFill>
              </a:defRPr>
            </a:lvl8pPr>
            <a:lvl9pPr marL="9082552" indent="0">
              <a:buNone/>
              <a:defRPr sz="3973">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21DE482-A0FD-4C86-A637-C8F8F91A0DDE}"/>
              </a:ext>
            </a:extLst>
          </p:cNvPr>
          <p:cNvSpPr>
            <a:spLocks noGrp="1"/>
          </p:cNvSpPr>
          <p:nvPr>
            <p:ph type="dt" sz="half" idx="10"/>
          </p:nvPr>
        </p:nvSpPr>
        <p:spPr/>
        <p:txBody>
          <a:bodyPr/>
          <a:lstStyle/>
          <a:p>
            <a:fld id="{5B93D758-17FF-452C-8428-2406E710DDE8}" type="datetimeFigureOut">
              <a:rPr lang="ru-RU" smtClean="0"/>
              <a:t>30.01.2019</a:t>
            </a:fld>
            <a:endParaRPr lang="ru-RU"/>
          </a:p>
        </p:txBody>
      </p:sp>
      <p:sp>
        <p:nvSpPr>
          <p:cNvPr id="5" name="Footer Placeholder 4">
            <a:extLst>
              <a:ext uri="{FF2B5EF4-FFF2-40B4-BE49-F238E27FC236}">
                <a16:creationId xmlns:a16="http://schemas.microsoft.com/office/drawing/2014/main" id="{549A9B21-2D18-4CE6-9335-6C38CC39FD4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A23DE139-15A9-4C54-8220-AD84817583BA}"/>
              </a:ext>
            </a:extLst>
          </p:cNvPr>
          <p:cNvSpPr>
            <a:spLocks noGrp="1"/>
          </p:cNvSpPr>
          <p:nvPr>
            <p:ph type="sldNum" sz="quarter" idx="12"/>
          </p:nvPr>
        </p:nvSpPr>
        <p:spPr/>
        <p:txBody>
          <a:bodyPr/>
          <a:lstStyle/>
          <a:p>
            <a:fld id="{D87AA88D-A100-4BA1-9D5E-F51BC7DE5773}" type="slidenum">
              <a:rPr lang="ru-RU" smtClean="0"/>
              <a:t>‹#›</a:t>
            </a:fld>
            <a:endParaRPr lang="ru-RU"/>
          </a:p>
        </p:txBody>
      </p:sp>
    </p:spTree>
    <p:extLst>
      <p:ext uri="{BB962C8B-B14F-4D97-AF65-F5344CB8AC3E}">
        <p14:creationId xmlns:p14="http://schemas.microsoft.com/office/powerpoint/2010/main" val="2682811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0E461-1A38-43E6-83AB-7C97EBF2EE74}"/>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11ACA9B2-6BA9-4917-826A-C65CC81FBB6F}"/>
              </a:ext>
            </a:extLst>
          </p:cNvPr>
          <p:cNvSpPr>
            <a:spLocks noGrp="1"/>
          </p:cNvSpPr>
          <p:nvPr>
            <p:ph sz="half" idx="1"/>
          </p:nvPr>
        </p:nvSpPr>
        <p:spPr>
          <a:xfrm>
            <a:off x="2081421"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C69DA1AF-7163-45A8-9419-9C11AD22C4FF}"/>
              </a:ext>
            </a:extLst>
          </p:cNvPr>
          <p:cNvSpPr>
            <a:spLocks noGrp="1"/>
          </p:cNvSpPr>
          <p:nvPr>
            <p:ph sz="half" idx="2"/>
          </p:nvPr>
        </p:nvSpPr>
        <p:spPr>
          <a:xfrm>
            <a:off x="15326826"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202D9835-7A77-4446-8C01-B097BC9315F3}"/>
              </a:ext>
            </a:extLst>
          </p:cNvPr>
          <p:cNvSpPr>
            <a:spLocks noGrp="1"/>
          </p:cNvSpPr>
          <p:nvPr>
            <p:ph type="dt" sz="half" idx="10"/>
          </p:nvPr>
        </p:nvSpPr>
        <p:spPr/>
        <p:txBody>
          <a:bodyPr/>
          <a:lstStyle/>
          <a:p>
            <a:fld id="{5B93D758-17FF-452C-8428-2406E710DDE8}" type="datetimeFigureOut">
              <a:rPr lang="ru-RU" smtClean="0"/>
              <a:t>30.01.2019</a:t>
            </a:fld>
            <a:endParaRPr lang="ru-RU"/>
          </a:p>
        </p:txBody>
      </p:sp>
      <p:sp>
        <p:nvSpPr>
          <p:cNvPr id="6" name="Footer Placeholder 5">
            <a:extLst>
              <a:ext uri="{FF2B5EF4-FFF2-40B4-BE49-F238E27FC236}">
                <a16:creationId xmlns:a16="http://schemas.microsoft.com/office/drawing/2014/main" id="{1B0D9B63-A57B-45C8-93FF-F7214E39A71C}"/>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A227D6B2-AFCD-4843-B01F-5F17F4E574CB}"/>
              </a:ext>
            </a:extLst>
          </p:cNvPr>
          <p:cNvSpPr>
            <a:spLocks noGrp="1"/>
          </p:cNvSpPr>
          <p:nvPr>
            <p:ph type="sldNum" sz="quarter" idx="12"/>
          </p:nvPr>
        </p:nvSpPr>
        <p:spPr/>
        <p:txBody>
          <a:bodyPr/>
          <a:lstStyle/>
          <a:p>
            <a:fld id="{D87AA88D-A100-4BA1-9D5E-F51BC7DE5773}" type="slidenum">
              <a:rPr lang="ru-RU" smtClean="0"/>
              <a:t>‹#›</a:t>
            </a:fld>
            <a:endParaRPr lang="ru-RU"/>
          </a:p>
        </p:txBody>
      </p:sp>
    </p:spTree>
    <p:extLst>
      <p:ext uri="{BB962C8B-B14F-4D97-AF65-F5344CB8AC3E}">
        <p14:creationId xmlns:p14="http://schemas.microsoft.com/office/powerpoint/2010/main" val="1717114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92C15-D834-4558-8551-E382E774D5DC}"/>
              </a:ext>
            </a:extLst>
          </p:cNvPr>
          <p:cNvSpPr>
            <a:spLocks noGrp="1"/>
          </p:cNvSpPr>
          <p:nvPr>
            <p:ph type="title"/>
          </p:nvPr>
        </p:nvSpPr>
        <p:spPr>
          <a:xfrm>
            <a:off x="2085364" y="2278907"/>
            <a:ext cx="26112371" cy="8273416"/>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F8521B86-105B-4388-A773-CE8C66654BCB}"/>
              </a:ext>
            </a:extLst>
          </p:cNvPr>
          <p:cNvSpPr>
            <a:spLocks noGrp="1"/>
          </p:cNvSpPr>
          <p:nvPr>
            <p:ph type="body" idx="1"/>
          </p:nvPr>
        </p:nvSpPr>
        <p:spPr>
          <a:xfrm>
            <a:off x="2085365" y="10492870"/>
            <a:ext cx="12807833"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Edit Master text styles</a:t>
            </a:r>
          </a:p>
        </p:txBody>
      </p:sp>
      <p:sp>
        <p:nvSpPr>
          <p:cNvPr id="4" name="Content Placeholder 3">
            <a:extLst>
              <a:ext uri="{FF2B5EF4-FFF2-40B4-BE49-F238E27FC236}">
                <a16:creationId xmlns:a16="http://schemas.microsoft.com/office/drawing/2014/main" id="{F181AC5F-67C1-4D32-A125-D2E4D7A4034D}"/>
              </a:ext>
            </a:extLst>
          </p:cNvPr>
          <p:cNvSpPr>
            <a:spLocks noGrp="1"/>
          </p:cNvSpPr>
          <p:nvPr>
            <p:ph sz="half" idx="2"/>
          </p:nvPr>
        </p:nvSpPr>
        <p:spPr>
          <a:xfrm>
            <a:off x="2085365" y="15635264"/>
            <a:ext cx="12807833"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8A6A6C48-E809-4CD2-901E-1B8E39D73E4A}"/>
              </a:ext>
            </a:extLst>
          </p:cNvPr>
          <p:cNvSpPr>
            <a:spLocks noGrp="1"/>
          </p:cNvSpPr>
          <p:nvPr>
            <p:ph type="body" sz="quarter" idx="3"/>
          </p:nvPr>
        </p:nvSpPr>
        <p:spPr>
          <a:xfrm>
            <a:off x="15326827" y="10492870"/>
            <a:ext cx="12870909"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Edit Master text styles</a:t>
            </a:r>
          </a:p>
        </p:txBody>
      </p:sp>
      <p:sp>
        <p:nvSpPr>
          <p:cNvPr id="6" name="Content Placeholder 5">
            <a:extLst>
              <a:ext uri="{FF2B5EF4-FFF2-40B4-BE49-F238E27FC236}">
                <a16:creationId xmlns:a16="http://schemas.microsoft.com/office/drawing/2014/main" id="{49FB3192-7FE5-4D59-9AB8-BB51F6957A18}"/>
              </a:ext>
            </a:extLst>
          </p:cNvPr>
          <p:cNvSpPr>
            <a:spLocks noGrp="1"/>
          </p:cNvSpPr>
          <p:nvPr>
            <p:ph sz="quarter" idx="4"/>
          </p:nvPr>
        </p:nvSpPr>
        <p:spPr>
          <a:xfrm>
            <a:off x="15326827" y="15635264"/>
            <a:ext cx="12870909"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0AC127AE-1BB3-4FBA-9D61-328A7843C510}"/>
              </a:ext>
            </a:extLst>
          </p:cNvPr>
          <p:cNvSpPr>
            <a:spLocks noGrp="1"/>
          </p:cNvSpPr>
          <p:nvPr>
            <p:ph type="dt" sz="half" idx="10"/>
          </p:nvPr>
        </p:nvSpPr>
        <p:spPr/>
        <p:txBody>
          <a:bodyPr/>
          <a:lstStyle/>
          <a:p>
            <a:fld id="{5B93D758-17FF-452C-8428-2406E710DDE8}" type="datetimeFigureOut">
              <a:rPr lang="ru-RU" smtClean="0"/>
              <a:t>30.01.2019</a:t>
            </a:fld>
            <a:endParaRPr lang="ru-RU"/>
          </a:p>
        </p:txBody>
      </p:sp>
      <p:sp>
        <p:nvSpPr>
          <p:cNvPr id="8" name="Footer Placeholder 7">
            <a:extLst>
              <a:ext uri="{FF2B5EF4-FFF2-40B4-BE49-F238E27FC236}">
                <a16:creationId xmlns:a16="http://schemas.microsoft.com/office/drawing/2014/main" id="{37FC8FC3-08E8-40A2-A07C-10942B9C5F88}"/>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F70A92E3-4039-4B35-8598-8AAF7440E437}"/>
              </a:ext>
            </a:extLst>
          </p:cNvPr>
          <p:cNvSpPr>
            <a:spLocks noGrp="1"/>
          </p:cNvSpPr>
          <p:nvPr>
            <p:ph type="sldNum" sz="quarter" idx="12"/>
          </p:nvPr>
        </p:nvSpPr>
        <p:spPr/>
        <p:txBody>
          <a:bodyPr/>
          <a:lstStyle/>
          <a:p>
            <a:fld id="{D87AA88D-A100-4BA1-9D5E-F51BC7DE5773}" type="slidenum">
              <a:rPr lang="ru-RU" smtClean="0"/>
              <a:t>‹#›</a:t>
            </a:fld>
            <a:endParaRPr lang="ru-RU"/>
          </a:p>
        </p:txBody>
      </p:sp>
    </p:spTree>
    <p:extLst>
      <p:ext uri="{BB962C8B-B14F-4D97-AF65-F5344CB8AC3E}">
        <p14:creationId xmlns:p14="http://schemas.microsoft.com/office/powerpoint/2010/main" val="3373509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48AD3-17BF-4D51-BC00-77898EDDA461}"/>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249EDBF9-E15E-49EE-B186-1CFA4A06BCDC}"/>
              </a:ext>
            </a:extLst>
          </p:cNvPr>
          <p:cNvSpPr>
            <a:spLocks noGrp="1"/>
          </p:cNvSpPr>
          <p:nvPr>
            <p:ph type="dt" sz="half" idx="10"/>
          </p:nvPr>
        </p:nvSpPr>
        <p:spPr/>
        <p:txBody>
          <a:bodyPr/>
          <a:lstStyle/>
          <a:p>
            <a:fld id="{5B93D758-17FF-452C-8428-2406E710DDE8}" type="datetimeFigureOut">
              <a:rPr lang="ru-RU" smtClean="0"/>
              <a:t>30.01.2019</a:t>
            </a:fld>
            <a:endParaRPr lang="ru-RU"/>
          </a:p>
        </p:txBody>
      </p:sp>
      <p:sp>
        <p:nvSpPr>
          <p:cNvPr id="4" name="Footer Placeholder 3">
            <a:extLst>
              <a:ext uri="{FF2B5EF4-FFF2-40B4-BE49-F238E27FC236}">
                <a16:creationId xmlns:a16="http://schemas.microsoft.com/office/drawing/2014/main" id="{46A464C6-F37D-4489-9A0D-959BA0388E0D}"/>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649C45DA-45A6-4D44-980F-0B8DF2397DE7}"/>
              </a:ext>
            </a:extLst>
          </p:cNvPr>
          <p:cNvSpPr>
            <a:spLocks noGrp="1"/>
          </p:cNvSpPr>
          <p:nvPr>
            <p:ph type="sldNum" sz="quarter" idx="12"/>
          </p:nvPr>
        </p:nvSpPr>
        <p:spPr/>
        <p:txBody>
          <a:bodyPr/>
          <a:lstStyle/>
          <a:p>
            <a:fld id="{D87AA88D-A100-4BA1-9D5E-F51BC7DE5773}" type="slidenum">
              <a:rPr lang="ru-RU" smtClean="0"/>
              <a:t>‹#›</a:t>
            </a:fld>
            <a:endParaRPr lang="ru-RU"/>
          </a:p>
        </p:txBody>
      </p:sp>
    </p:spTree>
    <p:extLst>
      <p:ext uri="{BB962C8B-B14F-4D97-AF65-F5344CB8AC3E}">
        <p14:creationId xmlns:p14="http://schemas.microsoft.com/office/powerpoint/2010/main" val="558043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CC3400-D6D0-44B2-B96E-F62E0F5995FB}"/>
              </a:ext>
            </a:extLst>
          </p:cNvPr>
          <p:cNvSpPr>
            <a:spLocks noGrp="1"/>
          </p:cNvSpPr>
          <p:nvPr>
            <p:ph type="dt" sz="half" idx="10"/>
          </p:nvPr>
        </p:nvSpPr>
        <p:spPr/>
        <p:txBody>
          <a:bodyPr/>
          <a:lstStyle/>
          <a:p>
            <a:fld id="{5B93D758-17FF-452C-8428-2406E710DDE8}" type="datetimeFigureOut">
              <a:rPr lang="ru-RU" smtClean="0"/>
              <a:t>30.01.2019</a:t>
            </a:fld>
            <a:endParaRPr lang="ru-RU"/>
          </a:p>
        </p:txBody>
      </p:sp>
      <p:sp>
        <p:nvSpPr>
          <p:cNvPr id="3" name="Footer Placeholder 2">
            <a:extLst>
              <a:ext uri="{FF2B5EF4-FFF2-40B4-BE49-F238E27FC236}">
                <a16:creationId xmlns:a16="http://schemas.microsoft.com/office/drawing/2014/main" id="{6DDD8E50-2E2F-4BBA-911E-B738B46511ED}"/>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F1FB9FEA-24E5-439A-92BF-02406517F013}"/>
              </a:ext>
            </a:extLst>
          </p:cNvPr>
          <p:cNvSpPr>
            <a:spLocks noGrp="1"/>
          </p:cNvSpPr>
          <p:nvPr>
            <p:ph type="sldNum" sz="quarter" idx="12"/>
          </p:nvPr>
        </p:nvSpPr>
        <p:spPr/>
        <p:txBody>
          <a:bodyPr/>
          <a:lstStyle/>
          <a:p>
            <a:fld id="{D87AA88D-A100-4BA1-9D5E-F51BC7DE5773}" type="slidenum">
              <a:rPr lang="ru-RU" smtClean="0"/>
              <a:t>‹#›</a:t>
            </a:fld>
            <a:endParaRPr lang="ru-RU"/>
          </a:p>
        </p:txBody>
      </p:sp>
    </p:spTree>
    <p:extLst>
      <p:ext uri="{BB962C8B-B14F-4D97-AF65-F5344CB8AC3E}">
        <p14:creationId xmlns:p14="http://schemas.microsoft.com/office/powerpoint/2010/main" val="2915389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D6350-DB90-4A2D-82CD-4920193AFB10}"/>
              </a:ext>
            </a:extLst>
          </p:cNvPr>
          <p:cNvSpPr>
            <a:spLocks noGrp="1"/>
          </p:cNvSpPr>
          <p:nvPr>
            <p:ph type="title"/>
          </p:nvPr>
        </p:nvSpPr>
        <p:spPr>
          <a:xfrm>
            <a:off x="2085366" y="2853584"/>
            <a:ext cx="9764543" cy="9987545"/>
          </a:xfrm>
        </p:spPr>
        <p:txBody>
          <a:bodyPr anchor="b"/>
          <a:lstStyle>
            <a:lvl1pPr>
              <a:defRPr sz="7946"/>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773F6723-204E-4EAA-9056-ECD8AE9F3ABB}"/>
              </a:ext>
            </a:extLst>
          </p:cNvPr>
          <p:cNvSpPr>
            <a:spLocks noGrp="1"/>
          </p:cNvSpPr>
          <p:nvPr>
            <p:ph idx="1"/>
          </p:nvPr>
        </p:nvSpPr>
        <p:spPr>
          <a:xfrm>
            <a:off x="12870909" y="6162952"/>
            <a:ext cx="15326827" cy="30418415"/>
          </a:xfrm>
        </p:spPr>
        <p:txBody>
          <a:bodyPr/>
          <a:lstStyle>
            <a:lvl1pPr>
              <a:defRPr sz="7946"/>
            </a:lvl1pPr>
            <a:lvl2pPr>
              <a:defRPr sz="6953"/>
            </a:lvl2pPr>
            <a:lvl3pPr>
              <a:defRPr sz="5960"/>
            </a:lvl3pPr>
            <a:lvl4pPr>
              <a:defRPr sz="4966"/>
            </a:lvl4pPr>
            <a:lvl5pPr>
              <a:defRPr sz="4966"/>
            </a:lvl5pPr>
            <a:lvl6pPr>
              <a:defRPr sz="4966"/>
            </a:lvl6pPr>
            <a:lvl7pPr>
              <a:defRPr sz="4966"/>
            </a:lvl7pPr>
            <a:lvl8pPr>
              <a:defRPr sz="4966"/>
            </a:lvl8pPr>
            <a:lvl9pPr>
              <a:defRPr sz="496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6E180197-7B48-4C56-881B-F4803AFB11C1}"/>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en-US"/>
              <a:t>Edit Master text styles</a:t>
            </a:r>
          </a:p>
        </p:txBody>
      </p:sp>
      <p:sp>
        <p:nvSpPr>
          <p:cNvPr id="5" name="Date Placeholder 4">
            <a:extLst>
              <a:ext uri="{FF2B5EF4-FFF2-40B4-BE49-F238E27FC236}">
                <a16:creationId xmlns:a16="http://schemas.microsoft.com/office/drawing/2014/main" id="{E7DA7AA4-6F3E-4059-9A8C-F36DEDE99986}"/>
              </a:ext>
            </a:extLst>
          </p:cNvPr>
          <p:cNvSpPr>
            <a:spLocks noGrp="1"/>
          </p:cNvSpPr>
          <p:nvPr>
            <p:ph type="dt" sz="half" idx="10"/>
          </p:nvPr>
        </p:nvSpPr>
        <p:spPr/>
        <p:txBody>
          <a:bodyPr/>
          <a:lstStyle/>
          <a:p>
            <a:fld id="{5B93D758-17FF-452C-8428-2406E710DDE8}" type="datetimeFigureOut">
              <a:rPr lang="ru-RU" smtClean="0"/>
              <a:t>30.01.2019</a:t>
            </a:fld>
            <a:endParaRPr lang="ru-RU"/>
          </a:p>
        </p:txBody>
      </p:sp>
      <p:sp>
        <p:nvSpPr>
          <p:cNvPr id="6" name="Footer Placeholder 5">
            <a:extLst>
              <a:ext uri="{FF2B5EF4-FFF2-40B4-BE49-F238E27FC236}">
                <a16:creationId xmlns:a16="http://schemas.microsoft.com/office/drawing/2014/main" id="{9B963814-6C5C-4FFF-881B-A3ABD4328C04}"/>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1E397608-5013-4F9C-B919-B72E06842314}"/>
              </a:ext>
            </a:extLst>
          </p:cNvPr>
          <p:cNvSpPr>
            <a:spLocks noGrp="1"/>
          </p:cNvSpPr>
          <p:nvPr>
            <p:ph type="sldNum" sz="quarter" idx="12"/>
          </p:nvPr>
        </p:nvSpPr>
        <p:spPr/>
        <p:txBody>
          <a:bodyPr/>
          <a:lstStyle/>
          <a:p>
            <a:fld id="{D87AA88D-A100-4BA1-9D5E-F51BC7DE5773}" type="slidenum">
              <a:rPr lang="ru-RU" smtClean="0"/>
              <a:t>‹#›</a:t>
            </a:fld>
            <a:endParaRPr lang="ru-RU"/>
          </a:p>
        </p:txBody>
      </p:sp>
    </p:spTree>
    <p:extLst>
      <p:ext uri="{BB962C8B-B14F-4D97-AF65-F5344CB8AC3E}">
        <p14:creationId xmlns:p14="http://schemas.microsoft.com/office/powerpoint/2010/main" val="423540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BB773-612F-4FF7-A87A-18518B76811B}"/>
              </a:ext>
            </a:extLst>
          </p:cNvPr>
          <p:cNvSpPr>
            <a:spLocks noGrp="1"/>
          </p:cNvSpPr>
          <p:nvPr>
            <p:ph type="title"/>
          </p:nvPr>
        </p:nvSpPr>
        <p:spPr>
          <a:xfrm>
            <a:off x="2085366" y="2853584"/>
            <a:ext cx="9764543" cy="9987545"/>
          </a:xfrm>
        </p:spPr>
        <p:txBody>
          <a:bodyPr anchor="b"/>
          <a:lstStyle>
            <a:lvl1pPr>
              <a:defRPr sz="7946"/>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7AF6F823-A915-44B2-ADE0-25B4F9ACB781}"/>
              </a:ext>
            </a:extLst>
          </p:cNvPr>
          <p:cNvSpPr>
            <a:spLocks noGrp="1"/>
          </p:cNvSpPr>
          <p:nvPr>
            <p:ph type="pic" idx="1"/>
          </p:nvPr>
        </p:nvSpPr>
        <p:spPr>
          <a:xfrm>
            <a:off x="12870909" y="6162952"/>
            <a:ext cx="15326827" cy="30418415"/>
          </a:xfrm>
        </p:spPr>
        <p:txBody>
          <a:bodyPr/>
          <a:lstStyle>
            <a:lvl1pPr marL="0" indent="0">
              <a:buNone/>
              <a:defRPr sz="7946"/>
            </a:lvl1pPr>
            <a:lvl2pPr marL="1135319" indent="0">
              <a:buNone/>
              <a:defRPr sz="6953"/>
            </a:lvl2pPr>
            <a:lvl3pPr marL="2270638" indent="0">
              <a:buNone/>
              <a:defRPr sz="5960"/>
            </a:lvl3pPr>
            <a:lvl4pPr marL="3405957" indent="0">
              <a:buNone/>
              <a:defRPr sz="4966"/>
            </a:lvl4pPr>
            <a:lvl5pPr marL="4541276" indent="0">
              <a:buNone/>
              <a:defRPr sz="4966"/>
            </a:lvl5pPr>
            <a:lvl6pPr marL="5676595" indent="0">
              <a:buNone/>
              <a:defRPr sz="4966"/>
            </a:lvl6pPr>
            <a:lvl7pPr marL="6811914" indent="0">
              <a:buNone/>
              <a:defRPr sz="4966"/>
            </a:lvl7pPr>
            <a:lvl8pPr marL="7947233" indent="0">
              <a:buNone/>
              <a:defRPr sz="4966"/>
            </a:lvl8pPr>
            <a:lvl9pPr marL="9082552" indent="0">
              <a:buNone/>
              <a:defRPr sz="4966"/>
            </a:lvl9pPr>
          </a:lstStyle>
          <a:p>
            <a:endParaRPr lang="ru-RU"/>
          </a:p>
        </p:txBody>
      </p:sp>
      <p:sp>
        <p:nvSpPr>
          <p:cNvPr id="4" name="Text Placeholder 3">
            <a:extLst>
              <a:ext uri="{FF2B5EF4-FFF2-40B4-BE49-F238E27FC236}">
                <a16:creationId xmlns:a16="http://schemas.microsoft.com/office/drawing/2014/main" id="{33D17355-A5EA-43F9-BAC1-3F68643FE330}"/>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en-US"/>
              <a:t>Edit Master text styles</a:t>
            </a:r>
          </a:p>
        </p:txBody>
      </p:sp>
      <p:sp>
        <p:nvSpPr>
          <p:cNvPr id="5" name="Date Placeholder 4">
            <a:extLst>
              <a:ext uri="{FF2B5EF4-FFF2-40B4-BE49-F238E27FC236}">
                <a16:creationId xmlns:a16="http://schemas.microsoft.com/office/drawing/2014/main" id="{26A26918-6532-4C53-B398-E1675AC4EBA6}"/>
              </a:ext>
            </a:extLst>
          </p:cNvPr>
          <p:cNvSpPr>
            <a:spLocks noGrp="1"/>
          </p:cNvSpPr>
          <p:nvPr>
            <p:ph type="dt" sz="half" idx="10"/>
          </p:nvPr>
        </p:nvSpPr>
        <p:spPr/>
        <p:txBody>
          <a:bodyPr/>
          <a:lstStyle/>
          <a:p>
            <a:fld id="{5B93D758-17FF-452C-8428-2406E710DDE8}" type="datetimeFigureOut">
              <a:rPr lang="ru-RU" smtClean="0"/>
              <a:t>30.01.2019</a:t>
            </a:fld>
            <a:endParaRPr lang="ru-RU"/>
          </a:p>
        </p:txBody>
      </p:sp>
      <p:sp>
        <p:nvSpPr>
          <p:cNvPr id="6" name="Footer Placeholder 5">
            <a:extLst>
              <a:ext uri="{FF2B5EF4-FFF2-40B4-BE49-F238E27FC236}">
                <a16:creationId xmlns:a16="http://schemas.microsoft.com/office/drawing/2014/main" id="{91380AB8-891C-4F64-B391-20B253EAB081}"/>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2EAF63C6-03B1-4663-936E-C7193EEE05D5}"/>
              </a:ext>
            </a:extLst>
          </p:cNvPr>
          <p:cNvSpPr>
            <a:spLocks noGrp="1"/>
          </p:cNvSpPr>
          <p:nvPr>
            <p:ph type="sldNum" sz="quarter" idx="12"/>
          </p:nvPr>
        </p:nvSpPr>
        <p:spPr/>
        <p:txBody>
          <a:bodyPr/>
          <a:lstStyle/>
          <a:p>
            <a:fld id="{D87AA88D-A100-4BA1-9D5E-F51BC7DE5773}" type="slidenum">
              <a:rPr lang="ru-RU" smtClean="0"/>
              <a:t>‹#›</a:t>
            </a:fld>
            <a:endParaRPr lang="ru-RU"/>
          </a:p>
        </p:txBody>
      </p:sp>
    </p:spTree>
    <p:extLst>
      <p:ext uri="{BB962C8B-B14F-4D97-AF65-F5344CB8AC3E}">
        <p14:creationId xmlns:p14="http://schemas.microsoft.com/office/powerpoint/2010/main" val="2727227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08730B-85BA-45E1-96F2-4F6E68095EE4}"/>
              </a:ext>
            </a:extLst>
          </p:cNvPr>
          <p:cNvSpPr>
            <a:spLocks noGrp="1"/>
          </p:cNvSpPr>
          <p:nvPr>
            <p:ph type="title"/>
          </p:nvPr>
        </p:nvSpPr>
        <p:spPr>
          <a:xfrm>
            <a:off x="2081421" y="2278907"/>
            <a:ext cx="26112371" cy="8273416"/>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45877252-7B3B-4695-9E1F-BB6F71B3F415}"/>
              </a:ext>
            </a:extLst>
          </p:cNvPr>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9F577985-F814-4F09-9B7B-05F724205A95}"/>
              </a:ext>
            </a:extLst>
          </p:cNvPr>
          <p:cNvSpPr>
            <a:spLocks noGrp="1"/>
          </p:cNvSpPr>
          <p:nvPr>
            <p:ph type="dt" sz="half" idx="2"/>
          </p:nvPr>
        </p:nvSpPr>
        <p:spPr>
          <a:xfrm>
            <a:off x="2081421" y="39672750"/>
            <a:ext cx="6811923" cy="2278904"/>
          </a:xfrm>
          <a:prstGeom prst="rect">
            <a:avLst/>
          </a:prstGeom>
        </p:spPr>
        <p:txBody>
          <a:bodyPr vert="horz" lIns="91440" tIns="45720" rIns="91440" bIns="45720" rtlCol="0" anchor="ctr"/>
          <a:lstStyle>
            <a:lvl1pPr algn="l">
              <a:defRPr sz="2980">
                <a:solidFill>
                  <a:schemeClr val="tx1">
                    <a:tint val="75000"/>
                  </a:schemeClr>
                </a:solidFill>
              </a:defRPr>
            </a:lvl1pPr>
          </a:lstStyle>
          <a:p>
            <a:fld id="{5B93D758-17FF-452C-8428-2406E710DDE8}" type="datetimeFigureOut">
              <a:rPr lang="ru-RU" smtClean="0"/>
              <a:t>30.01.2019</a:t>
            </a:fld>
            <a:endParaRPr lang="ru-RU"/>
          </a:p>
        </p:txBody>
      </p:sp>
      <p:sp>
        <p:nvSpPr>
          <p:cNvPr id="5" name="Footer Placeholder 4">
            <a:extLst>
              <a:ext uri="{FF2B5EF4-FFF2-40B4-BE49-F238E27FC236}">
                <a16:creationId xmlns:a16="http://schemas.microsoft.com/office/drawing/2014/main" id="{7B3EA2FF-C43A-46C5-A579-F8196FA8B889}"/>
              </a:ext>
            </a:extLst>
          </p:cNvPr>
          <p:cNvSpPr>
            <a:spLocks noGrp="1"/>
          </p:cNvSpPr>
          <p:nvPr>
            <p:ph type="ftr" sz="quarter" idx="3"/>
          </p:nvPr>
        </p:nvSpPr>
        <p:spPr>
          <a:xfrm>
            <a:off x="10028665" y="39672750"/>
            <a:ext cx="10217884" cy="2278904"/>
          </a:xfrm>
          <a:prstGeom prst="rect">
            <a:avLst/>
          </a:prstGeom>
        </p:spPr>
        <p:txBody>
          <a:bodyPr vert="horz" lIns="91440" tIns="45720" rIns="91440" bIns="45720" rtlCol="0" anchor="ctr"/>
          <a:lstStyle>
            <a:lvl1pPr algn="ctr">
              <a:defRPr sz="298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A3155360-8D80-4512-9E56-768155410AD6}"/>
              </a:ext>
            </a:extLst>
          </p:cNvPr>
          <p:cNvSpPr>
            <a:spLocks noGrp="1"/>
          </p:cNvSpPr>
          <p:nvPr>
            <p:ph type="sldNum" sz="quarter" idx="4"/>
          </p:nvPr>
        </p:nvSpPr>
        <p:spPr>
          <a:xfrm>
            <a:off x="21381869" y="39672750"/>
            <a:ext cx="6811923" cy="2278904"/>
          </a:xfrm>
          <a:prstGeom prst="rect">
            <a:avLst/>
          </a:prstGeom>
        </p:spPr>
        <p:txBody>
          <a:bodyPr vert="horz" lIns="91440" tIns="45720" rIns="91440" bIns="45720" rtlCol="0" anchor="ctr"/>
          <a:lstStyle>
            <a:lvl1pPr algn="r">
              <a:defRPr sz="2980">
                <a:solidFill>
                  <a:schemeClr val="tx1">
                    <a:tint val="75000"/>
                  </a:schemeClr>
                </a:solidFill>
              </a:defRPr>
            </a:lvl1pPr>
          </a:lstStyle>
          <a:p>
            <a:fld id="{D87AA88D-A100-4BA1-9D5E-F51BC7DE5773}" type="slidenum">
              <a:rPr lang="ru-RU" smtClean="0"/>
              <a:t>‹#›</a:t>
            </a:fld>
            <a:endParaRPr lang="ru-RU"/>
          </a:p>
        </p:txBody>
      </p:sp>
    </p:spTree>
    <p:extLst>
      <p:ext uri="{BB962C8B-B14F-4D97-AF65-F5344CB8AC3E}">
        <p14:creationId xmlns:p14="http://schemas.microsoft.com/office/powerpoint/2010/main" val="3165067448"/>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txStyles>
    <p:titleStyle>
      <a:lvl1pPr algn="l" defTabSz="2270638" rtl="0" eaLnBrk="1" latinLnBrk="0" hangingPunct="1">
        <a:lnSpc>
          <a:spcPct val="90000"/>
        </a:lnSpc>
        <a:spcBef>
          <a:spcPct val="0"/>
        </a:spcBef>
        <a:buNone/>
        <a:defRPr sz="10926" kern="1200">
          <a:solidFill>
            <a:schemeClr val="tx1"/>
          </a:solidFill>
          <a:latin typeface="+mj-lt"/>
          <a:ea typeface="+mj-ea"/>
          <a:cs typeface="+mj-cs"/>
        </a:defRPr>
      </a:lvl1pPr>
    </p:titleStyle>
    <p:bodyStyle>
      <a:lvl1pPr marL="567660" indent="-567660" algn="l" defTabSz="2270638" rtl="0" eaLnBrk="1" latinLnBrk="0" hangingPunct="1">
        <a:lnSpc>
          <a:spcPct val="90000"/>
        </a:lnSpc>
        <a:spcBef>
          <a:spcPts val="2483"/>
        </a:spcBef>
        <a:buFont typeface="Arial" panose="020B0604020202020204" pitchFamily="34" charset="0"/>
        <a:buChar char="•"/>
        <a:defRPr sz="6953" kern="1200">
          <a:solidFill>
            <a:schemeClr val="tx1"/>
          </a:solidFill>
          <a:latin typeface="+mn-lt"/>
          <a:ea typeface="+mn-ea"/>
          <a:cs typeface="+mn-cs"/>
        </a:defRPr>
      </a:lvl1pPr>
      <a:lvl2pPr marL="1702979" indent="-567660" algn="l" defTabSz="2270638" rtl="0" eaLnBrk="1" latinLnBrk="0" hangingPunct="1">
        <a:lnSpc>
          <a:spcPct val="90000"/>
        </a:lnSpc>
        <a:spcBef>
          <a:spcPts val="1242"/>
        </a:spcBef>
        <a:buFont typeface="Arial" panose="020B0604020202020204" pitchFamily="34" charset="0"/>
        <a:buChar char="•"/>
        <a:defRPr sz="5960" kern="1200">
          <a:solidFill>
            <a:schemeClr val="tx1"/>
          </a:solidFill>
          <a:latin typeface="+mn-lt"/>
          <a:ea typeface="+mn-ea"/>
          <a:cs typeface="+mn-cs"/>
        </a:defRPr>
      </a:lvl2pPr>
      <a:lvl3pPr marL="2838298" indent="-567660" algn="l" defTabSz="2270638" rtl="0" eaLnBrk="1" latinLnBrk="0" hangingPunct="1">
        <a:lnSpc>
          <a:spcPct val="90000"/>
        </a:lnSpc>
        <a:spcBef>
          <a:spcPts val="1242"/>
        </a:spcBef>
        <a:buFont typeface="Arial" panose="020B0604020202020204" pitchFamily="34" charset="0"/>
        <a:buChar char="•"/>
        <a:defRPr sz="4966" kern="1200">
          <a:solidFill>
            <a:schemeClr val="tx1"/>
          </a:solidFill>
          <a:latin typeface="+mn-lt"/>
          <a:ea typeface="+mn-ea"/>
          <a:cs typeface="+mn-cs"/>
        </a:defRPr>
      </a:lvl3pPr>
      <a:lvl4pPr marL="3973617"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4pPr>
      <a:lvl5pPr marL="5108936"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p:bodyStyle>
    <p:otherStyle>
      <a:defPPr>
        <a:defRPr lang="ru-RU"/>
      </a:defPPr>
      <a:lvl1pPr marL="0" algn="l" defTabSz="2270638" rtl="0" eaLnBrk="1" latinLnBrk="0" hangingPunct="1">
        <a:defRPr sz="4470" kern="1200">
          <a:solidFill>
            <a:schemeClr val="tx1"/>
          </a:solidFill>
          <a:latin typeface="+mn-lt"/>
          <a:ea typeface="+mn-ea"/>
          <a:cs typeface="+mn-cs"/>
        </a:defRPr>
      </a:lvl1pPr>
      <a:lvl2pPr marL="1135319" algn="l" defTabSz="2270638" rtl="0" eaLnBrk="1" latinLnBrk="0" hangingPunct="1">
        <a:defRPr sz="4470" kern="1200">
          <a:solidFill>
            <a:schemeClr val="tx1"/>
          </a:solidFill>
          <a:latin typeface="+mn-lt"/>
          <a:ea typeface="+mn-ea"/>
          <a:cs typeface="+mn-cs"/>
        </a:defRPr>
      </a:lvl2pPr>
      <a:lvl3pPr marL="2270638" algn="l" defTabSz="2270638" rtl="0" eaLnBrk="1" latinLnBrk="0" hangingPunct="1">
        <a:defRPr sz="4470" kern="1200">
          <a:solidFill>
            <a:schemeClr val="tx1"/>
          </a:solidFill>
          <a:latin typeface="+mn-lt"/>
          <a:ea typeface="+mn-ea"/>
          <a:cs typeface="+mn-cs"/>
        </a:defRPr>
      </a:lvl3pPr>
      <a:lvl4pPr marL="3405957" algn="l" defTabSz="2270638" rtl="0" eaLnBrk="1" latinLnBrk="0" hangingPunct="1">
        <a:defRPr sz="4470" kern="1200">
          <a:solidFill>
            <a:schemeClr val="tx1"/>
          </a:solidFill>
          <a:latin typeface="+mn-lt"/>
          <a:ea typeface="+mn-ea"/>
          <a:cs typeface="+mn-cs"/>
        </a:defRPr>
      </a:lvl4pPr>
      <a:lvl5pPr marL="4541276" algn="l" defTabSz="2270638" rtl="0" eaLnBrk="1" latinLnBrk="0" hangingPunct="1">
        <a:defRPr sz="4470" kern="1200">
          <a:solidFill>
            <a:schemeClr val="tx1"/>
          </a:solidFill>
          <a:latin typeface="+mn-lt"/>
          <a:ea typeface="+mn-ea"/>
          <a:cs typeface="+mn-cs"/>
        </a:defRPr>
      </a:lvl5pPr>
      <a:lvl6pPr marL="5676595" algn="l" defTabSz="2270638" rtl="0" eaLnBrk="1" latinLnBrk="0" hangingPunct="1">
        <a:defRPr sz="4470" kern="1200">
          <a:solidFill>
            <a:schemeClr val="tx1"/>
          </a:solidFill>
          <a:latin typeface="+mn-lt"/>
          <a:ea typeface="+mn-ea"/>
          <a:cs typeface="+mn-cs"/>
        </a:defRPr>
      </a:lvl6pPr>
      <a:lvl7pPr marL="6811914" algn="l" defTabSz="2270638" rtl="0" eaLnBrk="1" latinLnBrk="0" hangingPunct="1">
        <a:defRPr sz="4470" kern="1200">
          <a:solidFill>
            <a:schemeClr val="tx1"/>
          </a:solidFill>
          <a:latin typeface="+mn-lt"/>
          <a:ea typeface="+mn-ea"/>
          <a:cs typeface="+mn-cs"/>
        </a:defRPr>
      </a:lvl7pPr>
      <a:lvl8pPr marL="7947233" algn="l" defTabSz="2270638" rtl="0" eaLnBrk="1" latinLnBrk="0" hangingPunct="1">
        <a:defRPr sz="4470" kern="1200">
          <a:solidFill>
            <a:schemeClr val="tx1"/>
          </a:solidFill>
          <a:latin typeface="+mn-lt"/>
          <a:ea typeface="+mn-ea"/>
          <a:cs typeface="+mn-cs"/>
        </a:defRPr>
      </a:lvl8pPr>
      <a:lvl9pPr marL="9082552" algn="l" defTabSz="2270638" rtl="0" eaLnBrk="1" latinLnBrk="0" hangingPunct="1">
        <a:defRPr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image" Target="../media/image12.jpg"/><Relationship Id="rId3" Type="http://schemas.openxmlformats.org/officeDocument/2006/relationships/image" Target="../media/image1.jpeg"/><Relationship Id="rId21" Type="http://schemas.openxmlformats.org/officeDocument/2006/relationships/image" Target="../media/image15.jpeg"/><Relationship Id="rId7" Type="http://schemas.openxmlformats.org/officeDocument/2006/relationships/image" Target="../media/image5.png"/><Relationship Id="rId12" Type="http://schemas.openxmlformats.org/officeDocument/2006/relationships/image" Target="../media/image5.jpeg"/><Relationship Id="rId17" Type="http://schemas.openxmlformats.org/officeDocument/2006/relationships/image" Target="../media/image11.jpeg"/><Relationship Id="rId25" Type="http://schemas.openxmlformats.org/officeDocument/2006/relationships/image" Target="../media/image19.png"/><Relationship Id="rId2" Type="http://schemas.openxmlformats.org/officeDocument/2006/relationships/notesSlide" Target="../notesSlides/notesSlide1.xml"/><Relationship Id="rId16" Type="http://schemas.openxmlformats.org/officeDocument/2006/relationships/image" Target="../media/image10.png"/><Relationship Id="rId20" Type="http://schemas.openxmlformats.org/officeDocument/2006/relationships/image" Target="../media/image14.jpe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18.png"/><Relationship Id="rId5" Type="http://schemas.openxmlformats.org/officeDocument/2006/relationships/image" Target="../media/image3.png"/><Relationship Id="rId15" Type="http://schemas.openxmlformats.org/officeDocument/2006/relationships/image" Target="../media/image8.png"/><Relationship Id="rId23" Type="http://schemas.openxmlformats.org/officeDocument/2006/relationships/image" Target="../media/image17.png"/><Relationship Id="rId19" Type="http://schemas.openxmlformats.org/officeDocument/2006/relationships/image" Target="../media/image13.jpg"/><Relationship Id="rId4" Type="http://schemas.openxmlformats.org/officeDocument/2006/relationships/image" Target="../media/image2.jpg"/><Relationship Id="rId14" Type="http://schemas.openxmlformats.org/officeDocument/2006/relationships/image" Target="../media/image7.png"/><Relationship Id="rId22" Type="http://schemas.openxmlformats.org/officeDocument/2006/relationships/image" Target="../media/image16.png"/><Relationship Id="rId9" Type="http://schemas.openxmlformats.org/officeDocument/2006/relationships/image" Target="../media/image7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0E37659D-CC9E-495D-B056-ECB666BF54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80481" y="652891"/>
            <a:ext cx="3657600" cy="3657600"/>
          </a:xfrm>
          <a:prstGeom prst="rect">
            <a:avLst/>
          </a:prstGeom>
        </p:spPr>
      </p:pic>
      <p:pic>
        <p:nvPicPr>
          <p:cNvPr id="9" name="Picture 8">
            <a:extLst>
              <a:ext uri="{FF2B5EF4-FFF2-40B4-BE49-F238E27FC236}">
                <a16:creationId xmlns:a16="http://schemas.microsoft.com/office/drawing/2014/main" id="{07F272CB-5BF2-4895-BD86-1E07E615F1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132" y="656431"/>
            <a:ext cx="1424464" cy="3654060"/>
          </a:xfrm>
          <a:prstGeom prst="rect">
            <a:avLst/>
          </a:prstGeom>
        </p:spPr>
      </p:pic>
      <p:pic>
        <p:nvPicPr>
          <p:cNvPr id="12" name="Picture 11">
            <a:extLst>
              <a:ext uri="{FF2B5EF4-FFF2-40B4-BE49-F238E27FC236}">
                <a16:creationId xmlns:a16="http://schemas.microsoft.com/office/drawing/2014/main" id="{88C777C8-B282-4906-A3E8-2FBA14949101}"/>
              </a:ext>
            </a:extLst>
          </p:cNvPr>
          <p:cNvPicPr>
            <a:picLocks noChangeAspect="1"/>
          </p:cNvPicPr>
          <p:nvPr/>
        </p:nvPicPr>
        <p:blipFill rotWithShape="1">
          <a:blip r:embed="rId5">
            <a:extLst>
              <a:ext uri="{28A0092B-C50C-407E-A947-70E740481C1C}">
                <a14:useLocalDpi xmlns:a14="http://schemas.microsoft.com/office/drawing/2010/main" val="0"/>
              </a:ext>
            </a:extLst>
          </a:blip>
          <a:srcRect l="23409" t="18850" r="23077" b="19110"/>
          <a:stretch/>
        </p:blipFill>
        <p:spPr>
          <a:xfrm>
            <a:off x="2306503" y="652891"/>
            <a:ext cx="3155028" cy="3657600"/>
          </a:xfrm>
          <a:prstGeom prst="rect">
            <a:avLst/>
          </a:prstGeom>
        </p:spPr>
      </p:pic>
      <p:grpSp>
        <p:nvGrpSpPr>
          <p:cNvPr id="136" name="Group 135">
            <a:extLst>
              <a:ext uri="{FF2B5EF4-FFF2-40B4-BE49-F238E27FC236}">
                <a16:creationId xmlns:a16="http://schemas.microsoft.com/office/drawing/2014/main" id="{77AC4B8A-AFB7-4546-A9AA-E04F16FD96A4}"/>
              </a:ext>
            </a:extLst>
          </p:cNvPr>
          <p:cNvGrpSpPr/>
          <p:nvPr/>
        </p:nvGrpSpPr>
        <p:grpSpPr>
          <a:xfrm>
            <a:off x="5952268" y="587320"/>
            <a:ext cx="19149060" cy="3473243"/>
            <a:chOff x="5886929" y="110165"/>
            <a:chExt cx="19149060" cy="3473243"/>
          </a:xfrm>
        </p:grpSpPr>
        <p:sp>
          <p:nvSpPr>
            <p:cNvPr id="10" name="TextBox 9">
              <a:extLst>
                <a:ext uri="{FF2B5EF4-FFF2-40B4-BE49-F238E27FC236}">
                  <a16:creationId xmlns:a16="http://schemas.microsoft.com/office/drawing/2014/main" id="{6F42A917-E069-43B3-8786-12A7F8A2D952}"/>
                </a:ext>
              </a:extLst>
            </p:cNvPr>
            <p:cNvSpPr txBox="1"/>
            <p:nvPr/>
          </p:nvSpPr>
          <p:spPr>
            <a:xfrm>
              <a:off x="5886929" y="110165"/>
              <a:ext cx="18083340" cy="2215991"/>
            </a:xfrm>
            <a:prstGeom prst="rect">
              <a:avLst/>
            </a:prstGeom>
            <a:noFill/>
          </p:spPr>
          <p:txBody>
            <a:bodyPr wrap="square" rtlCol="0" anchor="ctr">
              <a:spAutoFit/>
            </a:bodyPr>
            <a:lstStyle/>
            <a:p>
              <a:r>
                <a:rPr lang="en-GB" sz="7200" b="1" dirty="0" err="1">
                  <a:latin typeface="+mj-lt"/>
                </a:rPr>
                <a:t>MutationDetector</a:t>
              </a:r>
              <a:r>
                <a:rPr lang="en-GB" sz="7200" b="1" dirty="0"/>
                <a:t> ®</a:t>
              </a:r>
              <a:r>
                <a:rPr lang="en-GB" sz="7200" b="1" dirty="0">
                  <a:latin typeface="+mj-lt"/>
                </a:rPr>
                <a:t>. </a:t>
              </a:r>
            </a:p>
            <a:p>
              <a:r>
                <a:rPr lang="en-GB" sz="6600" b="1" dirty="0">
                  <a:latin typeface="+mj-lt"/>
                </a:rPr>
                <a:t>Software tool for detecting amino acid substitutions </a:t>
              </a:r>
              <a:endParaRPr lang="ru-RU" sz="6600" b="1" dirty="0">
                <a:latin typeface="+mj-lt"/>
              </a:endParaRPr>
            </a:p>
          </p:txBody>
        </p:sp>
        <p:sp>
          <p:nvSpPr>
            <p:cNvPr id="13" name="TextBox 12">
              <a:extLst>
                <a:ext uri="{FF2B5EF4-FFF2-40B4-BE49-F238E27FC236}">
                  <a16:creationId xmlns:a16="http://schemas.microsoft.com/office/drawing/2014/main" id="{E9AC837D-80E7-413F-A934-BC661FE1708C}"/>
                </a:ext>
              </a:extLst>
            </p:cNvPr>
            <p:cNvSpPr txBox="1"/>
            <p:nvPr/>
          </p:nvSpPr>
          <p:spPr>
            <a:xfrm>
              <a:off x="5886929" y="2259969"/>
              <a:ext cx="19149060" cy="1323439"/>
            </a:xfrm>
            <a:prstGeom prst="rect">
              <a:avLst/>
            </a:prstGeom>
            <a:noFill/>
          </p:spPr>
          <p:txBody>
            <a:bodyPr wrap="square" rtlCol="0" anchor="ctr">
              <a:spAutoFit/>
            </a:bodyPr>
            <a:lstStyle/>
            <a:p>
              <a:r>
                <a:rPr lang="en-GB" sz="4000" dirty="0">
                  <a:latin typeface="+mj-lt"/>
                </a:rPr>
                <a:t>Student: </a:t>
              </a:r>
              <a:r>
                <a:rPr lang="en-GB" sz="4000" dirty="0" err="1">
                  <a:latin typeface="+mj-lt"/>
                </a:rPr>
                <a:t>Brilliantov</a:t>
              </a:r>
              <a:r>
                <a:rPr lang="en-GB" sz="4000" dirty="0">
                  <a:latin typeface="+mj-lt"/>
                </a:rPr>
                <a:t> K., </a:t>
              </a:r>
              <a:r>
                <a:rPr lang="en-US" sz="4000" dirty="0">
                  <a:latin typeface="+mj-lt"/>
                </a:rPr>
                <a:t>St. Petersburg Academic Lyceum Physical Technical High School, Russia</a:t>
              </a:r>
            </a:p>
            <a:p>
              <a:r>
                <a:rPr lang="en-US" sz="4000" dirty="0">
                  <a:latin typeface="+mj-lt"/>
                </a:rPr>
                <a:t>Supervisor: </a:t>
              </a:r>
              <a:r>
                <a:rPr lang="en-US" sz="4000" dirty="0" err="1">
                  <a:latin typeface="+mj-lt"/>
                </a:rPr>
                <a:t>Vyatkina</a:t>
              </a:r>
              <a:r>
                <a:rPr lang="en-US" sz="4000" dirty="0">
                  <a:latin typeface="+mj-lt"/>
                </a:rPr>
                <a:t> K., St. Petersburg Academic University, Russia</a:t>
              </a:r>
              <a:endParaRPr lang="ru-RU" sz="4000" dirty="0">
                <a:latin typeface="+mj-lt"/>
              </a:endParaRPr>
            </a:p>
          </p:txBody>
        </p:sp>
      </p:grpSp>
      <p:grpSp>
        <p:nvGrpSpPr>
          <p:cNvPr id="18" name="Group 17">
            <a:extLst>
              <a:ext uri="{FF2B5EF4-FFF2-40B4-BE49-F238E27FC236}">
                <a16:creationId xmlns:a16="http://schemas.microsoft.com/office/drawing/2014/main" id="{3C1007C7-629B-4877-916F-FE6248837367}"/>
              </a:ext>
            </a:extLst>
          </p:cNvPr>
          <p:cNvGrpSpPr/>
          <p:nvPr/>
        </p:nvGrpSpPr>
        <p:grpSpPr>
          <a:xfrm>
            <a:off x="737132" y="4634983"/>
            <a:ext cx="28800949" cy="14486269"/>
            <a:chOff x="737132" y="5178822"/>
            <a:chExt cx="28800949" cy="14750408"/>
          </a:xfrm>
        </p:grpSpPr>
        <p:sp>
          <p:nvSpPr>
            <p:cNvPr id="16" name="Rectangle: Rounded Corners 15">
              <a:extLst>
                <a:ext uri="{FF2B5EF4-FFF2-40B4-BE49-F238E27FC236}">
                  <a16:creationId xmlns:a16="http://schemas.microsoft.com/office/drawing/2014/main" id="{122F2608-9C8F-4805-8D41-9264D8C927B7}"/>
                </a:ext>
              </a:extLst>
            </p:cNvPr>
            <p:cNvSpPr/>
            <p:nvPr/>
          </p:nvSpPr>
          <p:spPr>
            <a:xfrm>
              <a:off x="737132" y="5654297"/>
              <a:ext cx="28800949" cy="14274933"/>
            </a:xfrm>
            <a:prstGeom prst="roundRect">
              <a:avLst/>
            </a:prstGeom>
            <a:noFill/>
            <a:ln w="101600">
              <a:solidFill>
                <a:srgbClr val="D038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 name="TextBox 16">
              <a:extLst>
                <a:ext uri="{FF2B5EF4-FFF2-40B4-BE49-F238E27FC236}">
                  <a16:creationId xmlns:a16="http://schemas.microsoft.com/office/drawing/2014/main" id="{32D55C91-E87F-441E-9DC5-893EF2340070}"/>
                </a:ext>
              </a:extLst>
            </p:cNvPr>
            <p:cNvSpPr txBox="1"/>
            <p:nvPr/>
          </p:nvSpPr>
          <p:spPr>
            <a:xfrm>
              <a:off x="2971800" y="5178822"/>
              <a:ext cx="5740400" cy="1040183"/>
            </a:xfrm>
            <a:prstGeom prst="roundRect">
              <a:avLst/>
            </a:prstGeom>
            <a:ln w="76200">
              <a:solidFill>
                <a:srgbClr val="D03839"/>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GB" sz="5400" dirty="0">
                  <a:effectLst>
                    <a:outerShdw blurRad="38100" dist="38100" dir="2700000" algn="tl">
                      <a:srgbClr val="000000">
                        <a:alpha val="43137"/>
                      </a:srgbClr>
                    </a:outerShdw>
                  </a:effectLst>
                  <a:latin typeface="+mj-lt"/>
                </a:rPr>
                <a:t>Introduction</a:t>
              </a:r>
              <a:endParaRPr lang="ru-RU" sz="5400" dirty="0">
                <a:effectLst>
                  <a:outerShdw blurRad="38100" dist="38100" dir="2700000" algn="tl">
                    <a:srgbClr val="000000">
                      <a:alpha val="43137"/>
                    </a:srgbClr>
                  </a:outerShdw>
                </a:effectLst>
                <a:latin typeface="+mj-lt"/>
              </a:endParaRPr>
            </a:p>
          </p:txBody>
        </p:sp>
      </p:grpSp>
      <p:grpSp>
        <p:nvGrpSpPr>
          <p:cNvPr id="56" name="Group 55">
            <a:extLst>
              <a:ext uri="{FF2B5EF4-FFF2-40B4-BE49-F238E27FC236}">
                <a16:creationId xmlns:a16="http://schemas.microsoft.com/office/drawing/2014/main" id="{92D97E09-B1F9-4D1A-A9B3-2C7859F198FD}"/>
              </a:ext>
            </a:extLst>
          </p:cNvPr>
          <p:cNvGrpSpPr/>
          <p:nvPr/>
        </p:nvGrpSpPr>
        <p:grpSpPr>
          <a:xfrm>
            <a:off x="1795481" y="6789794"/>
            <a:ext cx="6591062" cy="4102292"/>
            <a:chOff x="1261878" y="1887862"/>
            <a:chExt cx="6591062" cy="4102292"/>
          </a:xfrm>
        </p:grpSpPr>
        <p:grpSp>
          <p:nvGrpSpPr>
            <p:cNvPr id="57" name="Группа 2">
              <a:extLst>
                <a:ext uri="{FF2B5EF4-FFF2-40B4-BE49-F238E27FC236}">
                  <a16:creationId xmlns:a16="http://schemas.microsoft.com/office/drawing/2014/main" id="{8B00DC8E-2D40-4674-880A-8A7F5664723C}"/>
                </a:ext>
              </a:extLst>
            </p:cNvPr>
            <p:cNvGrpSpPr>
              <a:grpSpLocks noChangeAspect="1"/>
            </p:cNvGrpSpPr>
            <p:nvPr/>
          </p:nvGrpSpPr>
          <p:grpSpPr>
            <a:xfrm>
              <a:off x="1261878" y="1887862"/>
              <a:ext cx="6591062" cy="4102292"/>
              <a:chOff x="2732914" y="1034276"/>
              <a:chExt cx="5582758" cy="3474723"/>
            </a:xfrm>
          </p:grpSpPr>
          <p:sp>
            <p:nvSpPr>
              <p:cNvPr id="65" name="TextBox 64">
                <a:extLst>
                  <a:ext uri="{FF2B5EF4-FFF2-40B4-BE49-F238E27FC236}">
                    <a16:creationId xmlns:a16="http://schemas.microsoft.com/office/drawing/2014/main" id="{59BB6EFF-0493-45AA-BBFA-8B95E4A2D69D}"/>
                  </a:ext>
                </a:extLst>
              </p:cNvPr>
              <p:cNvSpPr txBox="1"/>
              <p:nvPr/>
            </p:nvSpPr>
            <p:spPr>
              <a:xfrm>
                <a:off x="6340568" y="4042503"/>
                <a:ext cx="1975104" cy="443178"/>
              </a:xfrm>
              <a:prstGeom prst="rect">
                <a:avLst/>
              </a:prstGeom>
              <a:noFill/>
            </p:spPr>
            <p:txBody>
              <a:bodyPr wrap="square" rtlCol="0">
                <a:spAutoFit/>
              </a:bodyPr>
              <a:lstStyle/>
              <a:p>
                <a:pPr algn="ctr"/>
                <a:r>
                  <a:rPr lang="en-GB" sz="2800" dirty="0"/>
                  <a:t>Amino acids</a:t>
                </a:r>
                <a:r>
                  <a:rPr lang="ru-RU" sz="2800" dirty="0"/>
                  <a:t> </a:t>
                </a:r>
              </a:p>
            </p:txBody>
          </p:sp>
          <p:grpSp>
            <p:nvGrpSpPr>
              <p:cNvPr id="66" name="Группа 4">
                <a:extLst>
                  <a:ext uri="{FF2B5EF4-FFF2-40B4-BE49-F238E27FC236}">
                    <a16:creationId xmlns:a16="http://schemas.microsoft.com/office/drawing/2014/main" id="{AF34A534-3C51-43F8-BC7C-AF40CAAB61AD}"/>
                  </a:ext>
                </a:extLst>
              </p:cNvPr>
              <p:cNvGrpSpPr/>
              <p:nvPr/>
            </p:nvGrpSpPr>
            <p:grpSpPr>
              <a:xfrm>
                <a:off x="4423346" y="1566216"/>
                <a:ext cx="1688493" cy="2942783"/>
                <a:chOff x="4484878" y="1588332"/>
                <a:chExt cx="1688493" cy="2942783"/>
              </a:xfrm>
            </p:grpSpPr>
            <p:sp>
              <p:nvSpPr>
                <p:cNvPr id="83" name="TextBox 82">
                  <a:extLst>
                    <a:ext uri="{FF2B5EF4-FFF2-40B4-BE49-F238E27FC236}">
                      <a16:creationId xmlns:a16="http://schemas.microsoft.com/office/drawing/2014/main" id="{87E808CE-5496-41C4-ACE7-140BF37AF5AA}"/>
                    </a:ext>
                  </a:extLst>
                </p:cNvPr>
                <p:cNvSpPr txBox="1"/>
                <p:nvPr/>
              </p:nvSpPr>
              <p:spPr>
                <a:xfrm>
                  <a:off x="4484878" y="4087937"/>
                  <a:ext cx="1688493" cy="443178"/>
                </a:xfrm>
                <a:prstGeom prst="rect">
                  <a:avLst/>
                </a:prstGeom>
                <a:noFill/>
              </p:spPr>
              <p:txBody>
                <a:bodyPr wrap="square" rtlCol="0">
                  <a:spAutoFit/>
                </a:bodyPr>
                <a:lstStyle/>
                <a:p>
                  <a:pPr algn="ctr"/>
                  <a:r>
                    <a:rPr lang="en-GB" sz="2800" dirty="0"/>
                    <a:t>Peptides</a:t>
                  </a:r>
                  <a:endParaRPr lang="ru-RU" sz="2800" dirty="0"/>
                </a:p>
              </p:txBody>
            </p:sp>
            <p:grpSp>
              <p:nvGrpSpPr>
                <p:cNvPr id="84" name="Группа 22">
                  <a:extLst>
                    <a:ext uri="{FF2B5EF4-FFF2-40B4-BE49-F238E27FC236}">
                      <a16:creationId xmlns:a16="http://schemas.microsoft.com/office/drawing/2014/main" id="{8A15DA19-171E-4750-8863-43901390FE35}"/>
                    </a:ext>
                  </a:extLst>
                </p:cNvPr>
                <p:cNvGrpSpPr/>
                <p:nvPr/>
              </p:nvGrpSpPr>
              <p:grpSpPr>
                <a:xfrm>
                  <a:off x="4605524" y="1588332"/>
                  <a:ext cx="1509721" cy="1724260"/>
                  <a:chOff x="4750531" y="1591051"/>
                  <a:chExt cx="1509721" cy="1724260"/>
                </a:xfrm>
              </p:grpSpPr>
              <p:cxnSp>
                <p:nvCxnSpPr>
                  <p:cNvPr id="85" name="Прямая соединительная линия 23">
                    <a:extLst>
                      <a:ext uri="{FF2B5EF4-FFF2-40B4-BE49-F238E27FC236}">
                        <a16:creationId xmlns:a16="http://schemas.microsoft.com/office/drawing/2014/main" id="{61C10197-7F68-4E03-9065-AF0710E65464}"/>
                      </a:ext>
                    </a:extLst>
                  </p:cNvPr>
                  <p:cNvCxnSpPr>
                    <a:cxnSpLocks/>
                  </p:cNvCxnSpPr>
                  <p:nvPr/>
                </p:nvCxnSpPr>
                <p:spPr>
                  <a:xfrm flipH="1">
                    <a:off x="5899780" y="2617319"/>
                    <a:ext cx="198120" cy="542544"/>
                  </a:xfrm>
                  <a:prstGeom prst="line">
                    <a:avLst/>
                  </a:prstGeom>
                  <a:ln w="57150"/>
                </p:spPr>
                <p:style>
                  <a:lnRef idx="1">
                    <a:schemeClr val="dk1"/>
                  </a:lnRef>
                  <a:fillRef idx="0">
                    <a:schemeClr val="dk1"/>
                  </a:fillRef>
                  <a:effectRef idx="0">
                    <a:schemeClr val="dk1"/>
                  </a:effectRef>
                  <a:fontRef idx="minor">
                    <a:schemeClr val="tx1"/>
                  </a:fontRef>
                </p:style>
              </p:cxnSp>
              <p:sp>
                <p:nvSpPr>
                  <p:cNvPr id="86" name="Овал 24">
                    <a:extLst>
                      <a:ext uri="{FF2B5EF4-FFF2-40B4-BE49-F238E27FC236}">
                        <a16:creationId xmlns:a16="http://schemas.microsoft.com/office/drawing/2014/main" id="{A0AB66CA-B5F0-43B0-851A-63C56EA4360A}"/>
                      </a:ext>
                    </a:extLst>
                  </p:cNvPr>
                  <p:cNvSpPr/>
                  <p:nvPr/>
                </p:nvSpPr>
                <p:spPr>
                  <a:xfrm>
                    <a:off x="5735188" y="3004415"/>
                    <a:ext cx="329184" cy="310896"/>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87" name="Прямая соединительная линия 25">
                    <a:extLst>
                      <a:ext uri="{FF2B5EF4-FFF2-40B4-BE49-F238E27FC236}">
                        <a16:creationId xmlns:a16="http://schemas.microsoft.com/office/drawing/2014/main" id="{AF1BE68D-845E-438C-956A-4185E7CEF211}"/>
                      </a:ext>
                    </a:extLst>
                  </p:cNvPr>
                  <p:cNvCxnSpPr>
                    <a:cxnSpLocks/>
                  </p:cNvCxnSpPr>
                  <p:nvPr/>
                </p:nvCxnSpPr>
                <p:spPr>
                  <a:xfrm>
                    <a:off x="5773288" y="2144879"/>
                    <a:ext cx="320040" cy="472440"/>
                  </a:xfrm>
                  <a:prstGeom prst="line">
                    <a:avLst/>
                  </a:prstGeom>
                  <a:ln w="57150"/>
                </p:spPr>
                <p:style>
                  <a:lnRef idx="1">
                    <a:schemeClr val="dk1"/>
                  </a:lnRef>
                  <a:fillRef idx="0">
                    <a:schemeClr val="dk1"/>
                  </a:fillRef>
                  <a:effectRef idx="0">
                    <a:schemeClr val="dk1"/>
                  </a:effectRef>
                  <a:fontRef idx="minor">
                    <a:schemeClr val="tx1"/>
                  </a:fontRef>
                </p:style>
              </p:cxnSp>
              <p:sp>
                <p:nvSpPr>
                  <p:cNvPr id="88" name="Овал 26">
                    <a:extLst>
                      <a:ext uri="{FF2B5EF4-FFF2-40B4-BE49-F238E27FC236}">
                        <a16:creationId xmlns:a16="http://schemas.microsoft.com/office/drawing/2014/main" id="{B9F22AAA-4A73-424C-8B5D-D01F996188D0}"/>
                      </a:ext>
                    </a:extLst>
                  </p:cNvPr>
                  <p:cNvSpPr/>
                  <p:nvPr/>
                </p:nvSpPr>
                <p:spPr>
                  <a:xfrm>
                    <a:off x="5928736" y="2461871"/>
                    <a:ext cx="329184" cy="310896"/>
                  </a:xfrm>
                  <a:prstGeom prst="ellipse">
                    <a:avLst/>
                  </a:prstGeom>
                  <a:solidFill>
                    <a:srgbClr val="E66C6C"/>
                  </a:solidFill>
                  <a:ln>
                    <a:solidFill>
                      <a:srgbClr val="E6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9" name="Овал 27">
                    <a:extLst>
                      <a:ext uri="{FF2B5EF4-FFF2-40B4-BE49-F238E27FC236}">
                        <a16:creationId xmlns:a16="http://schemas.microsoft.com/office/drawing/2014/main" id="{32F1B662-84BC-4C9B-AB2D-AB7E39D9EA84}"/>
                      </a:ext>
                    </a:extLst>
                  </p:cNvPr>
                  <p:cNvSpPr/>
                  <p:nvPr/>
                </p:nvSpPr>
                <p:spPr>
                  <a:xfrm>
                    <a:off x="5608696" y="2007719"/>
                    <a:ext cx="329184" cy="310896"/>
                  </a:xfrm>
                  <a:prstGeom prst="ellipse">
                    <a:avLst/>
                  </a:prstGeom>
                  <a:solidFill>
                    <a:srgbClr val="5CBDD0"/>
                  </a:solidFill>
                  <a:ln>
                    <a:solidFill>
                      <a:srgbClr val="5CBD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90" name="Группа 28">
                    <a:extLst>
                      <a:ext uri="{FF2B5EF4-FFF2-40B4-BE49-F238E27FC236}">
                        <a16:creationId xmlns:a16="http://schemas.microsoft.com/office/drawing/2014/main" id="{D01B9A88-455B-42CB-95F8-009A7C104820}"/>
                      </a:ext>
                    </a:extLst>
                  </p:cNvPr>
                  <p:cNvGrpSpPr/>
                  <p:nvPr/>
                </p:nvGrpSpPr>
                <p:grpSpPr>
                  <a:xfrm>
                    <a:off x="4750531" y="1591051"/>
                    <a:ext cx="687274" cy="1249340"/>
                    <a:chOff x="4750531" y="1591051"/>
                    <a:chExt cx="687274" cy="1249340"/>
                  </a:xfrm>
                </p:grpSpPr>
                <p:cxnSp>
                  <p:nvCxnSpPr>
                    <p:cNvPr id="96" name="Прямая соединительная линия 29">
                      <a:extLst>
                        <a:ext uri="{FF2B5EF4-FFF2-40B4-BE49-F238E27FC236}">
                          <a16:creationId xmlns:a16="http://schemas.microsoft.com/office/drawing/2014/main" id="{3FA4BC3F-E10B-4B2A-BDDF-50901EB137B2}"/>
                        </a:ext>
                      </a:extLst>
                    </p:cNvPr>
                    <p:cNvCxnSpPr/>
                    <p:nvPr/>
                  </p:nvCxnSpPr>
                  <p:spPr>
                    <a:xfrm flipH="1" flipV="1">
                      <a:off x="4865965" y="2165302"/>
                      <a:ext cx="328947" cy="539267"/>
                    </a:xfrm>
                    <a:prstGeom prst="line">
                      <a:avLst/>
                    </a:prstGeom>
                    <a:ln w="57150"/>
                  </p:spPr>
                  <p:style>
                    <a:lnRef idx="1">
                      <a:schemeClr val="dk1"/>
                    </a:lnRef>
                    <a:fillRef idx="0">
                      <a:schemeClr val="dk1"/>
                    </a:fillRef>
                    <a:effectRef idx="0">
                      <a:schemeClr val="dk1"/>
                    </a:effectRef>
                    <a:fontRef idx="minor">
                      <a:schemeClr val="tx1"/>
                    </a:fontRef>
                  </p:style>
                </p:cxnSp>
                <p:cxnSp>
                  <p:nvCxnSpPr>
                    <p:cNvPr id="97" name="Прямая соединительная линия 30">
                      <a:extLst>
                        <a:ext uri="{FF2B5EF4-FFF2-40B4-BE49-F238E27FC236}">
                          <a16:creationId xmlns:a16="http://schemas.microsoft.com/office/drawing/2014/main" id="{4E02F758-2F30-4D2A-AE73-74B1B505021C}"/>
                        </a:ext>
                      </a:extLst>
                    </p:cNvPr>
                    <p:cNvCxnSpPr/>
                    <p:nvPr/>
                  </p:nvCxnSpPr>
                  <p:spPr>
                    <a:xfrm flipH="1">
                      <a:off x="4894673" y="1749124"/>
                      <a:ext cx="370083" cy="426138"/>
                    </a:xfrm>
                    <a:prstGeom prst="line">
                      <a:avLst/>
                    </a:prstGeom>
                    <a:ln w="57150"/>
                  </p:spPr>
                  <p:style>
                    <a:lnRef idx="1">
                      <a:schemeClr val="dk1"/>
                    </a:lnRef>
                    <a:fillRef idx="0">
                      <a:schemeClr val="dk1"/>
                    </a:fillRef>
                    <a:effectRef idx="0">
                      <a:schemeClr val="dk1"/>
                    </a:effectRef>
                    <a:fontRef idx="minor">
                      <a:schemeClr val="tx1"/>
                    </a:fontRef>
                  </p:style>
                </p:cxnSp>
                <p:sp>
                  <p:nvSpPr>
                    <p:cNvPr id="98" name="Овал 31">
                      <a:extLst>
                        <a:ext uri="{FF2B5EF4-FFF2-40B4-BE49-F238E27FC236}">
                          <a16:creationId xmlns:a16="http://schemas.microsoft.com/office/drawing/2014/main" id="{5D2FA294-6736-453E-AE78-DA6B269E8108}"/>
                        </a:ext>
                      </a:extLst>
                    </p:cNvPr>
                    <p:cNvSpPr/>
                    <p:nvPr/>
                  </p:nvSpPr>
                  <p:spPr>
                    <a:xfrm>
                      <a:off x="5108621" y="1591051"/>
                      <a:ext cx="329184" cy="310896"/>
                    </a:xfrm>
                    <a:prstGeom prst="ellipse">
                      <a:avLst/>
                    </a:prstGeom>
                    <a:solidFill>
                      <a:srgbClr val="9665E5"/>
                    </a:solidFill>
                    <a:ln>
                      <a:solidFill>
                        <a:srgbClr val="966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a:t>
                      </a:r>
                      <a:endParaRPr lang="ru-RU" dirty="0"/>
                    </a:p>
                  </p:txBody>
                </p:sp>
                <p:sp>
                  <p:nvSpPr>
                    <p:cNvPr id="99" name="Овал 32">
                      <a:extLst>
                        <a:ext uri="{FF2B5EF4-FFF2-40B4-BE49-F238E27FC236}">
                          <a16:creationId xmlns:a16="http://schemas.microsoft.com/office/drawing/2014/main" id="{6C4FC290-8BFB-40D9-893F-431CA6C3A688}"/>
                        </a:ext>
                      </a:extLst>
                    </p:cNvPr>
                    <p:cNvSpPr/>
                    <p:nvPr/>
                  </p:nvSpPr>
                  <p:spPr>
                    <a:xfrm>
                      <a:off x="4750531" y="2007719"/>
                      <a:ext cx="329184" cy="310896"/>
                    </a:xfrm>
                    <a:prstGeom prst="ellipse">
                      <a:avLst/>
                    </a:prstGeom>
                    <a:solidFill>
                      <a:srgbClr val="80F066"/>
                    </a:solidFill>
                    <a:ln>
                      <a:solidFill>
                        <a:srgbClr val="80F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t>
                      </a:r>
                      <a:endParaRPr lang="ru-RU" dirty="0"/>
                    </a:p>
                  </p:txBody>
                </p:sp>
                <p:sp>
                  <p:nvSpPr>
                    <p:cNvPr id="100" name="Овал 33">
                      <a:extLst>
                        <a:ext uri="{FF2B5EF4-FFF2-40B4-BE49-F238E27FC236}">
                          <a16:creationId xmlns:a16="http://schemas.microsoft.com/office/drawing/2014/main" id="{440EEB45-39ED-4515-8C5C-0D31477FE633}"/>
                        </a:ext>
                      </a:extLst>
                    </p:cNvPr>
                    <p:cNvSpPr/>
                    <p:nvPr/>
                  </p:nvSpPr>
                  <p:spPr>
                    <a:xfrm>
                      <a:off x="4990324" y="2529495"/>
                      <a:ext cx="329184" cy="310896"/>
                    </a:xfrm>
                    <a:prstGeom prst="ellipse">
                      <a:avLst/>
                    </a:prstGeom>
                    <a:solidFill>
                      <a:srgbClr val="ED09D7"/>
                    </a:solidFill>
                    <a:ln>
                      <a:solidFill>
                        <a:srgbClr val="ED09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endParaRPr lang="ru-RU" dirty="0"/>
                    </a:p>
                  </p:txBody>
                </p:sp>
              </p:grpSp>
              <p:cxnSp>
                <p:nvCxnSpPr>
                  <p:cNvPr id="91" name="Прямая соединительная линия 48">
                    <a:extLst>
                      <a:ext uri="{FF2B5EF4-FFF2-40B4-BE49-F238E27FC236}">
                        <a16:creationId xmlns:a16="http://schemas.microsoft.com/office/drawing/2014/main" id="{7A2EE3AD-59E7-4CDD-A71F-8F2A7ADDB6A5}"/>
                      </a:ext>
                    </a:extLst>
                  </p:cNvPr>
                  <p:cNvCxnSpPr>
                    <a:cxnSpLocks/>
                  </p:cNvCxnSpPr>
                  <p:nvPr/>
                </p:nvCxnSpPr>
                <p:spPr>
                  <a:xfrm flipH="1">
                    <a:off x="5902112" y="2617319"/>
                    <a:ext cx="198120" cy="542544"/>
                  </a:xfrm>
                  <a:prstGeom prst="line">
                    <a:avLst/>
                  </a:prstGeom>
                  <a:ln w="57150"/>
                </p:spPr>
                <p:style>
                  <a:lnRef idx="1">
                    <a:schemeClr val="dk1"/>
                  </a:lnRef>
                  <a:fillRef idx="0">
                    <a:schemeClr val="dk1"/>
                  </a:fillRef>
                  <a:effectRef idx="0">
                    <a:schemeClr val="dk1"/>
                  </a:effectRef>
                  <a:fontRef idx="minor">
                    <a:schemeClr val="tx1"/>
                  </a:fontRef>
                </p:style>
              </p:cxnSp>
              <p:sp>
                <p:nvSpPr>
                  <p:cNvPr id="92" name="Овал 49">
                    <a:extLst>
                      <a:ext uri="{FF2B5EF4-FFF2-40B4-BE49-F238E27FC236}">
                        <a16:creationId xmlns:a16="http://schemas.microsoft.com/office/drawing/2014/main" id="{8B6FF7FF-DC6C-430A-B1E2-2698D7149E37}"/>
                      </a:ext>
                    </a:extLst>
                  </p:cNvPr>
                  <p:cNvSpPr/>
                  <p:nvPr/>
                </p:nvSpPr>
                <p:spPr>
                  <a:xfrm>
                    <a:off x="5737520" y="3004415"/>
                    <a:ext cx="329184" cy="310896"/>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endParaRPr lang="ru-RU" dirty="0"/>
                  </a:p>
                </p:txBody>
              </p:sp>
              <p:cxnSp>
                <p:nvCxnSpPr>
                  <p:cNvPr id="93" name="Прямая соединительная линия 50">
                    <a:extLst>
                      <a:ext uri="{FF2B5EF4-FFF2-40B4-BE49-F238E27FC236}">
                        <a16:creationId xmlns:a16="http://schemas.microsoft.com/office/drawing/2014/main" id="{973C6D42-BA8C-448B-B73E-521A9C8DD717}"/>
                      </a:ext>
                    </a:extLst>
                  </p:cNvPr>
                  <p:cNvCxnSpPr>
                    <a:cxnSpLocks/>
                  </p:cNvCxnSpPr>
                  <p:nvPr/>
                </p:nvCxnSpPr>
                <p:spPr>
                  <a:xfrm>
                    <a:off x="5775619" y="2144879"/>
                    <a:ext cx="320040" cy="472440"/>
                  </a:xfrm>
                  <a:prstGeom prst="line">
                    <a:avLst/>
                  </a:prstGeom>
                  <a:ln w="57150"/>
                </p:spPr>
                <p:style>
                  <a:lnRef idx="1">
                    <a:schemeClr val="dk1"/>
                  </a:lnRef>
                  <a:fillRef idx="0">
                    <a:schemeClr val="dk1"/>
                  </a:fillRef>
                  <a:effectRef idx="0">
                    <a:schemeClr val="dk1"/>
                  </a:effectRef>
                  <a:fontRef idx="minor">
                    <a:schemeClr val="tx1"/>
                  </a:fontRef>
                </p:style>
              </p:cxnSp>
              <p:sp>
                <p:nvSpPr>
                  <p:cNvPr id="94" name="Овал 51">
                    <a:extLst>
                      <a:ext uri="{FF2B5EF4-FFF2-40B4-BE49-F238E27FC236}">
                        <a16:creationId xmlns:a16="http://schemas.microsoft.com/office/drawing/2014/main" id="{E4F59941-4817-4B73-84B8-36EC769602F5}"/>
                      </a:ext>
                    </a:extLst>
                  </p:cNvPr>
                  <p:cNvSpPr/>
                  <p:nvPr/>
                </p:nvSpPr>
                <p:spPr>
                  <a:xfrm>
                    <a:off x="5931068" y="2461871"/>
                    <a:ext cx="329184" cy="310896"/>
                  </a:xfrm>
                  <a:prstGeom prst="ellipse">
                    <a:avLst/>
                  </a:prstGeom>
                  <a:solidFill>
                    <a:srgbClr val="E66C6C"/>
                  </a:solidFill>
                  <a:ln>
                    <a:solidFill>
                      <a:srgbClr val="E6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a:t>
                    </a:r>
                    <a:endParaRPr lang="ru-RU" dirty="0"/>
                  </a:p>
                </p:txBody>
              </p:sp>
              <p:sp>
                <p:nvSpPr>
                  <p:cNvPr id="95" name="Овал 52">
                    <a:extLst>
                      <a:ext uri="{FF2B5EF4-FFF2-40B4-BE49-F238E27FC236}">
                        <a16:creationId xmlns:a16="http://schemas.microsoft.com/office/drawing/2014/main" id="{81E7660B-92FC-474B-BBEE-3319F27F6254}"/>
                      </a:ext>
                    </a:extLst>
                  </p:cNvPr>
                  <p:cNvSpPr/>
                  <p:nvPr/>
                </p:nvSpPr>
                <p:spPr>
                  <a:xfrm>
                    <a:off x="5611028" y="2007719"/>
                    <a:ext cx="329184" cy="310896"/>
                  </a:xfrm>
                  <a:prstGeom prst="ellipse">
                    <a:avLst/>
                  </a:prstGeom>
                  <a:solidFill>
                    <a:srgbClr val="5CBDD0"/>
                  </a:solidFill>
                  <a:ln>
                    <a:solidFill>
                      <a:srgbClr val="5CBD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a:t>
                    </a:r>
                    <a:endParaRPr lang="ru-RU" dirty="0"/>
                  </a:p>
                </p:txBody>
              </p:sp>
            </p:grpSp>
          </p:grpSp>
          <p:grpSp>
            <p:nvGrpSpPr>
              <p:cNvPr id="67" name="Группа 5">
                <a:extLst>
                  <a:ext uri="{FF2B5EF4-FFF2-40B4-BE49-F238E27FC236}">
                    <a16:creationId xmlns:a16="http://schemas.microsoft.com/office/drawing/2014/main" id="{B6912785-EBC5-48A9-82FE-7621BB2ACCD2}"/>
                  </a:ext>
                </a:extLst>
              </p:cNvPr>
              <p:cNvGrpSpPr/>
              <p:nvPr/>
            </p:nvGrpSpPr>
            <p:grpSpPr>
              <a:xfrm>
                <a:off x="2732914" y="1034276"/>
                <a:ext cx="1436984" cy="3448176"/>
                <a:chOff x="2321371" y="1091062"/>
                <a:chExt cx="1436984" cy="3448176"/>
              </a:xfrm>
            </p:grpSpPr>
            <p:sp>
              <p:nvSpPr>
                <p:cNvPr id="68" name="TextBox 67">
                  <a:extLst>
                    <a:ext uri="{FF2B5EF4-FFF2-40B4-BE49-F238E27FC236}">
                      <a16:creationId xmlns:a16="http://schemas.microsoft.com/office/drawing/2014/main" id="{3A574E4B-D723-4BD6-998F-A3F0721741C4}"/>
                    </a:ext>
                  </a:extLst>
                </p:cNvPr>
                <p:cNvSpPr txBox="1"/>
                <p:nvPr/>
              </p:nvSpPr>
              <p:spPr>
                <a:xfrm>
                  <a:off x="2321371" y="4096061"/>
                  <a:ext cx="1436984" cy="443177"/>
                </a:xfrm>
                <a:prstGeom prst="rect">
                  <a:avLst/>
                </a:prstGeom>
                <a:noFill/>
              </p:spPr>
              <p:txBody>
                <a:bodyPr wrap="square" rtlCol="0">
                  <a:spAutoFit/>
                </a:bodyPr>
                <a:lstStyle/>
                <a:p>
                  <a:pPr algn="ctr"/>
                  <a:r>
                    <a:rPr lang="en-GB" sz="2800" dirty="0"/>
                    <a:t>Proteins</a:t>
                  </a:r>
                  <a:endParaRPr lang="ru-RU" sz="2800" dirty="0"/>
                </a:p>
              </p:txBody>
            </p:sp>
            <p:grpSp>
              <p:nvGrpSpPr>
                <p:cNvPr id="69" name="Группа 7">
                  <a:extLst>
                    <a:ext uri="{FF2B5EF4-FFF2-40B4-BE49-F238E27FC236}">
                      <a16:creationId xmlns:a16="http://schemas.microsoft.com/office/drawing/2014/main" id="{F7109B41-4EE6-4A01-8495-815372266E7E}"/>
                    </a:ext>
                  </a:extLst>
                </p:cNvPr>
                <p:cNvGrpSpPr/>
                <p:nvPr/>
              </p:nvGrpSpPr>
              <p:grpSpPr>
                <a:xfrm>
                  <a:off x="2434244" y="1091062"/>
                  <a:ext cx="1249846" cy="2618062"/>
                  <a:chOff x="2601120" y="1111483"/>
                  <a:chExt cx="1249846" cy="2618062"/>
                </a:xfrm>
              </p:grpSpPr>
              <p:cxnSp>
                <p:nvCxnSpPr>
                  <p:cNvPr id="70" name="Прямая соединительная линия 8">
                    <a:extLst>
                      <a:ext uri="{FF2B5EF4-FFF2-40B4-BE49-F238E27FC236}">
                        <a16:creationId xmlns:a16="http://schemas.microsoft.com/office/drawing/2014/main" id="{E48DD807-80A2-4037-8B47-ACCC494555EB}"/>
                      </a:ext>
                    </a:extLst>
                  </p:cNvPr>
                  <p:cNvCxnSpPr/>
                  <p:nvPr/>
                </p:nvCxnSpPr>
                <p:spPr>
                  <a:xfrm>
                    <a:off x="2965216" y="2166082"/>
                    <a:ext cx="429510" cy="472558"/>
                  </a:xfrm>
                  <a:prstGeom prst="line">
                    <a:avLst/>
                  </a:prstGeom>
                  <a:ln w="57150"/>
                </p:spPr>
                <p:style>
                  <a:lnRef idx="1">
                    <a:schemeClr val="dk1"/>
                  </a:lnRef>
                  <a:fillRef idx="0">
                    <a:schemeClr val="dk1"/>
                  </a:fillRef>
                  <a:effectRef idx="0">
                    <a:schemeClr val="dk1"/>
                  </a:effectRef>
                  <a:fontRef idx="minor">
                    <a:schemeClr val="tx1"/>
                  </a:fontRef>
                </p:style>
              </p:cxnSp>
              <p:grpSp>
                <p:nvGrpSpPr>
                  <p:cNvPr id="71" name="Группа 9">
                    <a:extLst>
                      <a:ext uri="{FF2B5EF4-FFF2-40B4-BE49-F238E27FC236}">
                        <a16:creationId xmlns:a16="http://schemas.microsoft.com/office/drawing/2014/main" id="{BC28E879-C617-41FB-B08E-07A45EFCF8E6}"/>
                      </a:ext>
                    </a:extLst>
                  </p:cNvPr>
                  <p:cNvGrpSpPr/>
                  <p:nvPr/>
                </p:nvGrpSpPr>
                <p:grpSpPr>
                  <a:xfrm>
                    <a:off x="3201742" y="2421953"/>
                    <a:ext cx="649224" cy="1307592"/>
                    <a:chOff x="5271516" y="2041949"/>
                    <a:chExt cx="649224" cy="1307592"/>
                  </a:xfrm>
                </p:grpSpPr>
                <p:cxnSp>
                  <p:nvCxnSpPr>
                    <p:cNvPr id="78" name="Прямая соединительная линия 16">
                      <a:extLst>
                        <a:ext uri="{FF2B5EF4-FFF2-40B4-BE49-F238E27FC236}">
                          <a16:creationId xmlns:a16="http://schemas.microsoft.com/office/drawing/2014/main" id="{F816A3F4-8F2E-4839-B816-29C8AB031A85}"/>
                        </a:ext>
                      </a:extLst>
                    </p:cNvPr>
                    <p:cNvCxnSpPr/>
                    <p:nvPr/>
                  </p:nvCxnSpPr>
                  <p:spPr>
                    <a:xfrm flipH="1">
                      <a:off x="5562600" y="2651549"/>
                      <a:ext cx="198120" cy="542544"/>
                    </a:xfrm>
                    <a:prstGeom prst="line">
                      <a:avLst/>
                    </a:prstGeom>
                    <a:ln w="57150"/>
                  </p:spPr>
                  <p:style>
                    <a:lnRef idx="1">
                      <a:schemeClr val="dk1"/>
                    </a:lnRef>
                    <a:fillRef idx="0">
                      <a:schemeClr val="dk1"/>
                    </a:fillRef>
                    <a:effectRef idx="0">
                      <a:schemeClr val="dk1"/>
                    </a:effectRef>
                    <a:fontRef idx="minor">
                      <a:schemeClr val="tx1"/>
                    </a:fontRef>
                  </p:style>
                </p:cxnSp>
                <p:sp>
                  <p:nvSpPr>
                    <p:cNvPr id="79" name="Овал 17">
                      <a:extLst>
                        <a:ext uri="{FF2B5EF4-FFF2-40B4-BE49-F238E27FC236}">
                          <a16:creationId xmlns:a16="http://schemas.microsoft.com/office/drawing/2014/main" id="{20496A43-B929-4866-9009-BB3E7C1CC1B1}"/>
                        </a:ext>
                      </a:extLst>
                    </p:cNvPr>
                    <p:cNvSpPr/>
                    <p:nvPr/>
                  </p:nvSpPr>
                  <p:spPr>
                    <a:xfrm>
                      <a:off x="5398008" y="3038645"/>
                      <a:ext cx="329184" cy="310896"/>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endParaRPr lang="ru-RU" dirty="0"/>
                    </a:p>
                  </p:txBody>
                </p:sp>
                <p:cxnSp>
                  <p:nvCxnSpPr>
                    <p:cNvPr id="80" name="Прямая соединительная линия 18">
                      <a:extLst>
                        <a:ext uri="{FF2B5EF4-FFF2-40B4-BE49-F238E27FC236}">
                          <a16:creationId xmlns:a16="http://schemas.microsoft.com/office/drawing/2014/main" id="{626016E0-F8CB-4A6A-889F-68DF7A19F710}"/>
                        </a:ext>
                      </a:extLst>
                    </p:cNvPr>
                    <p:cNvCxnSpPr/>
                    <p:nvPr/>
                  </p:nvCxnSpPr>
                  <p:spPr>
                    <a:xfrm>
                      <a:off x="5436108" y="2179109"/>
                      <a:ext cx="320040" cy="472440"/>
                    </a:xfrm>
                    <a:prstGeom prst="line">
                      <a:avLst/>
                    </a:prstGeom>
                    <a:ln w="57150"/>
                  </p:spPr>
                  <p:style>
                    <a:lnRef idx="1">
                      <a:schemeClr val="dk1"/>
                    </a:lnRef>
                    <a:fillRef idx="0">
                      <a:schemeClr val="dk1"/>
                    </a:fillRef>
                    <a:effectRef idx="0">
                      <a:schemeClr val="dk1"/>
                    </a:effectRef>
                    <a:fontRef idx="minor">
                      <a:schemeClr val="tx1"/>
                    </a:fontRef>
                  </p:style>
                </p:cxnSp>
                <p:sp>
                  <p:nvSpPr>
                    <p:cNvPr id="81" name="Овал 19">
                      <a:extLst>
                        <a:ext uri="{FF2B5EF4-FFF2-40B4-BE49-F238E27FC236}">
                          <a16:creationId xmlns:a16="http://schemas.microsoft.com/office/drawing/2014/main" id="{77154047-9000-4D75-811F-042C4EA6390C}"/>
                        </a:ext>
                      </a:extLst>
                    </p:cNvPr>
                    <p:cNvSpPr/>
                    <p:nvPr/>
                  </p:nvSpPr>
                  <p:spPr>
                    <a:xfrm>
                      <a:off x="5591556" y="2496101"/>
                      <a:ext cx="329184" cy="310896"/>
                    </a:xfrm>
                    <a:prstGeom prst="ellipse">
                      <a:avLst/>
                    </a:prstGeom>
                    <a:solidFill>
                      <a:srgbClr val="E66C6C"/>
                    </a:solidFill>
                    <a:ln>
                      <a:solidFill>
                        <a:srgbClr val="E6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a:t>
                      </a:r>
                      <a:endParaRPr lang="ru-RU" dirty="0"/>
                    </a:p>
                  </p:txBody>
                </p:sp>
                <p:sp>
                  <p:nvSpPr>
                    <p:cNvPr id="82" name="Овал 20">
                      <a:extLst>
                        <a:ext uri="{FF2B5EF4-FFF2-40B4-BE49-F238E27FC236}">
                          <a16:creationId xmlns:a16="http://schemas.microsoft.com/office/drawing/2014/main" id="{470B5278-1674-4ABD-A824-16967CAE4216}"/>
                        </a:ext>
                      </a:extLst>
                    </p:cNvPr>
                    <p:cNvSpPr/>
                    <p:nvPr/>
                  </p:nvSpPr>
                  <p:spPr>
                    <a:xfrm>
                      <a:off x="5271516" y="2041949"/>
                      <a:ext cx="329184" cy="310896"/>
                    </a:xfrm>
                    <a:prstGeom prst="ellipse">
                      <a:avLst/>
                    </a:prstGeom>
                    <a:solidFill>
                      <a:srgbClr val="5CBDD0"/>
                    </a:solidFill>
                    <a:ln>
                      <a:solidFill>
                        <a:srgbClr val="5CBD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a:t>
                      </a:r>
                      <a:endParaRPr lang="ru-RU" dirty="0"/>
                    </a:p>
                  </p:txBody>
                </p:sp>
              </p:grpSp>
              <p:grpSp>
                <p:nvGrpSpPr>
                  <p:cNvPr id="72" name="Группа 10">
                    <a:extLst>
                      <a:ext uri="{FF2B5EF4-FFF2-40B4-BE49-F238E27FC236}">
                        <a16:creationId xmlns:a16="http://schemas.microsoft.com/office/drawing/2014/main" id="{2A470A10-30D3-4177-9950-16EE454CEB56}"/>
                      </a:ext>
                    </a:extLst>
                  </p:cNvPr>
                  <p:cNvGrpSpPr/>
                  <p:nvPr/>
                </p:nvGrpSpPr>
                <p:grpSpPr>
                  <a:xfrm>
                    <a:off x="2601120" y="1111483"/>
                    <a:ext cx="687274" cy="1249340"/>
                    <a:chOff x="4750531" y="1591051"/>
                    <a:chExt cx="687274" cy="1249340"/>
                  </a:xfrm>
                </p:grpSpPr>
                <p:cxnSp>
                  <p:nvCxnSpPr>
                    <p:cNvPr id="73" name="Прямая соединительная линия 11">
                      <a:extLst>
                        <a:ext uri="{FF2B5EF4-FFF2-40B4-BE49-F238E27FC236}">
                          <a16:creationId xmlns:a16="http://schemas.microsoft.com/office/drawing/2014/main" id="{37E67167-485E-4EA5-A43A-6CDAFC8AD80C}"/>
                        </a:ext>
                      </a:extLst>
                    </p:cNvPr>
                    <p:cNvCxnSpPr/>
                    <p:nvPr/>
                  </p:nvCxnSpPr>
                  <p:spPr>
                    <a:xfrm flipH="1" flipV="1">
                      <a:off x="4865965" y="2165302"/>
                      <a:ext cx="328947" cy="539267"/>
                    </a:xfrm>
                    <a:prstGeom prst="line">
                      <a:avLst/>
                    </a:prstGeom>
                    <a:ln w="57150"/>
                  </p:spPr>
                  <p:style>
                    <a:lnRef idx="1">
                      <a:schemeClr val="dk1"/>
                    </a:lnRef>
                    <a:fillRef idx="0">
                      <a:schemeClr val="dk1"/>
                    </a:fillRef>
                    <a:effectRef idx="0">
                      <a:schemeClr val="dk1"/>
                    </a:effectRef>
                    <a:fontRef idx="minor">
                      <a:schemeClr val="tx1"/>
                    </a:fontRef>
                  </p:style>
                </p:cxnSp>
                <p:cxnSp>
                  <p:nvCxnSpPr>
                    <p:cNvPr id="74" name="Прямая соединительная линия 12">
                      <a:extLst>
                        <a:ext uri="{FF2B5EF4-FFF2-40B4-BE49-F238E27FC236}">
                          <a16:creationId xmlns:a16="http://schemas.microsoft.com/office/drawing/2014/main" id="{3D37DA55-EB0E-492C-999E-85B79F4247F9}"/>
                        </a:ext>
                      </a:extLst>
                    </p:cNvPr>
                    <p:cNvCxnSpPr/>
                    <p:nvPr/>
                  </p:nvCxnSpPr>
                  <p:spPr>
                    <a:xfrm flipH="1">
                      <a:off x="4894673" y="1749124"/>
                      <a:ext cx="370083" cy="426138"/>
                    </a:xfrm>
                    <a:prstGeom prst="line">
                      <a:avLst/>
                    </a:prstGeom>
                    <a:ln w="57150"/>
                  </p:spPr>
                  <p:style>
                    <a:lnRef idx="1">
                      <a:schemeClr val="dk1"/>
                    </a:lnRef>
                    <a:fillRef idx="0">
                      <a:schemeClr val="dk1"/>
                    </a:fillRef>
                    <a:effectRef idx="0">
                      <a:schemeClr val="dk1"/>
                    </a:effectRef>
                    <a:fontRef idx="minor">
                      <a:schemeClr val="tx1"/>
                    </a:fontRef>
                  </p:style>
                </p:cxnSp>
                <p:sp>
                  <p:nvSpPr>
                    <p:cNvPr id="75" name="Овал 13">
                      <a:extLst>
                        <a:ext uri="{FF2B5EF4-FFF2-40B4-BE49-F238E27FC236}">
                          <a16:creationId xmlns:a16="http://schemas.microsoft.com/office/drawing/2014/main" id="{ADE8FF26-BD29-4E44-BCAF-53BEEBEC5FD3}"/>
                        </a:ext>
                      </a:extLst>
                    </p:cNvPr>
                    <p:cNvSpPr/>
                    <p:nvPr/>
                  </p:nvSpPr>
                  <p:spPr>
                    <a:xfrm>
                      <a:off x="5108621" y="1591051"/>
                      <a:ext cx="329184" cy="310896"/>
                    </a:xfrm>
                    <a:prstGeom prst="ellipse">
                      <a:avLst/>
                    </a:prstGeom>
                    <a:solidFill>
                      <a:srgbClr val="9665E5"/>
                    </a:solidFill>
                    <a:ln>
                      <a:solidFill>
                        <a:srgbClr val="966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a:t>
                      </a:r>
                      <a:endParaRPr lang="ru-RU" dirty="0"/>
                    </a:p>
                  </p:txBody>
                </p:sp>
                <p:sp>
                  <p:nvSpPr>
                    <p:cNvPr id="76" name="Овал 14">
                      <a:extLst>
                        <a:ext uri="{FF2B5EF4-FFF2-40B4-BE49-F238E27FC236}">
                          <a16:creationId xmlns:a16="http://schemas.microsoft.com/office/drawing/2014/main" id="{4C7AB29A-6D77-4E01-9AA7-BD7BAF4FE5CD}"/>
                        </a:ext>
                      </a:extLst>
                    </p:cNvPr>
                    <p:cNvSpPr/>
                    <p:nvPr/>
                  </p:nvSpPr>
                  <p:spPr>
                    <a:xfrm>
                      <a:off x="4750531" y="2007719"/>
                      <a:ext cx="329184" cy="310896"/>
                    </a:xfrm>
                    <a:prstGeom prst="ellipse">
                      <a:avLst/>
                    </a:prstGeom>
                    <a:solidFill>
                      <a:srgbClr val="80F066"/>
                    </a:solidFill>
                    <a:ln>
                      <a:solidFill>
                        <a:srgbClr val="80F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t>
                      </a:r>
                      <a:endParaRPr lang="ru-RU" dirty="0"/>
                    </a:p>
                  </p:txBody>
                </p:sp>
                <p:sp>
                  <p:nvSpPr>
                    <p:cNvPr id="77" name="Овал 15">
                      <a:extLst>
                        <a:ext uri="{FF2B5EF4-FFF2-40B4-BE49-F238E27FC236}">
                          <a16:creationId xmlns:a16="http://schemas.microsoft.com/office/drawing/2014/main" id="{0C9D8508-DDA2-4D96-BD4E-33BE69908E50}"/>
                        </a:ext>
                      </a:extLst>
                    </p:cNvPr>
                    <p:cNvSpPr/>
                    <p:nvPr/>
                  </p:nvSpPr>
                  <p:spPr>
                    <a:xfrm>
                      <a:off x="4990324" y="2529495"/>
                      <a:ext cx="329184" cy="310896"/>
                    </a:xfrm>
                    <a:prstGeom prst="ellipse">
                      <a:avLst/>
                    </a:prstGeom>
                    <a:solidFill>
                      <a:srgbClr val="ED09D7"/>
                    </a:solidFill>
                    <a:ln>
                      <a:solidFill>
                        <a:srgbClr val="ED09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endParaRPr lang="ru-RU" dirty="0"/>
                    </a:p>
                  </p:txBody>
                </p:sp>
              </p:grpSp>
            </p:grpSp>
          </p:grpSp>
        </p:grpSp>
        <p:grpSp>
          <p:nvGrpSpPr>
            <p:cNvPr id="58" name="Группа 53">
              <a:extLst>
                <a:ext uri="{FF2B5EF4-FFF2-40B4-BE49-F238E27FC236}">
                  <a16:creationId xmlns:a16="http://schemas.microsoft.com/office/drawing/2014/main" id="{D5BA03FD-8214-4748-BB4D-24429B5B479B}"/>
                </a:ext>
              </a:extLst>
            </p:cNvPr>
            <p:cNvGrpSpPr/>
            <p:nvPr/>
          </p:nvGrpSpPr>
          <p:grpSpPr>
            <a:xfrm>
              <a:off x="5655899" y="2183924"/>
              <a:ext cx="2069069" cy="2431030"/>
              <a:chOff x="5655899" y="2183924"/>
              <a:chExt cx="2069069" cy="2431030"/>
            </a:xfrm>
          </p:grpSpPr>
          <p:sp>
            <p:nvSpPr>
              <p:cNvPr id="59" name="Овал 54">
                <a:extLst>
                  <a:ext uri="{FF2B5EF4-FFF2-40B4-BE49-F238E27FC236}">
                    <a16:creationId xmlns:a16="http://schemas.microsoft.com/office/drawing/2014/main" id="{37A35B4B-C9F4-40AA-B87E-9588ACF5CC0B}"/>
                  </a:ext>
                </a:extLst>
              </p:cNvPr>
              <p:cNvSpPr/>
              <p:nvPr/>
            </p:nvSpPr>
            <p:spPr>
              <a:xfrm>
                <a:off x="7001841" y="2183924"/>
                <a:ext cx="388638" cy="367047"/>
              </a:xfrm>
              <a:prstGeom prst="ellipse">
                <a:avLst/>
              </a:prstGeom>
              <a:solidFill>
                <a:srgbClr val="ED09D7"/>
              </a:solidFill>
              <a:ln>
                <a:solidFill>
                  <a:srgbClr val="ED09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endParaRPr lang="ru-RU" dirty="0"/>
              </a:p>
            </p:txBody>
          </p:sp>
          <p:sp>
            <p:nvSpPr>
              <p:cNvPr id="60" name="Овал 55">
                <a:extLst>
                  <a:ext uri="{FF2B5EF4-FFF2-40B4-BE49-F238E27FC236}">
                    <a16:creationId xmlns:a16="http://schemas.microsoft.com/office/drawing/2014/main" id="{583C9A0A-CBE1-4AD9-B118-84A8DA5E1FAE}"/>
                  </a:ext>
                </a:extLst>
              </p:cNvPr>
              <p:cNvSpPr/>
              <p:nvPr/>
            </p:nvSpPr>
            <p:spPr>
              <a:xfrm>
                <a:off x="6044537" y="3707193"/>
                <a:ext cx="388638" cy="367047"/>
              </a:xfrm>
              <a:prstGeom prst="ellipse">
                <a:avLst/>
              </a:prstGeom>
              <a:solidFill>
                <a:srgbClr val="5CBDD0"/>
              </a:solidFill>
              <a:ln>
                <a:solidFill>
                  <a:srgbClr val="5CBD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a:t>
                </a:r>
                <a:endParaRPr lang="ru-RU" dirty="0"/>
              </a:p>
            </p:txBody>
          </p:sp>
          <p:sp>
            <p:nvSpPr>
              <p:cNvPr id="61" name="Овал 56">
                <a:extLst>
                  <a:ext uri="{FF2B5EF4-FFF2-40B4-BE49-F238E27FC236}">
                    <a16:creationId xmlns:a16="http://schemas.microsoft.com/office/drawing/2014/main" id="{218A8A83-B51A-477C-8D47-D369E2088A3E}"/>
                  </a:ext>
                </a:extLst>
              </p:cNvPr>
              <p:cNvSpPr/>
              <p:nvPr/>
            </p:nvSpPr>
            <p:spPr>
              <a:xfrm>
                <a:off x="6433175" y="2648131"/>
                <a:ext cx="388638" cy="367047"/>
              </a:xfrm>
              <a:prstGeom prst="ellipse">
                <a:avLst/>
              </a:prstGeom>
              <a:solidFill>
                <a:srgbClr val="80F066"/>
              </a:solidFill>
              <a:ln>
                <a:solidFill>
                  <a:srgbClr val="80F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t>
                </a:r>
                <a:endParaRPr lang="ru-RU" dirty="0"/>
              </a:p>
            </p:txBody>
          </p:sp>
          <p:sp>
            <p:nvSpPr>
              <p:cNvPr id="62" name="Овал 57">
                <a:extLst>
                  <a:ext uri="{FF2B5EF4-FFF2-40B4-BE49-F238E27FC236}">
                    <a16:creationId xmlns:a16="http://schemas.microsoft.com/office/drawing/2014/main" id="{E521DD87-8969-44F5-9BF4-56A58E2A23B1}"/>
                  </a:ext>
                </a:extLst>
              </p:cNvPr>
              <p:cNvSpPr/>
              <p:nvPr/>
            </p:nvSpPr>
            <p:spPr>
              <a:xfrm>
                <a:off x="5655899" y="2367448"/>
                <a:ext cx="388638" cy="367047"/>
              </a:xfrm>
              <a:prstGeom prst="ellipse">
                <a:avLst/>
              </a:prstGeom>
              <a:solidFill>
                <a:srgbClr val="9665E5"/>
              </a:solidFill>
              <a:ln>
                <a:solidFill>
                  <a:srgbClr val="966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a:t>
                </a:r>
                <a:endParaRPr lang="ru-RU" dirty="0"/>
              </a:p>
            </p:txBody>
          </p:sp>
          <p:sp>
            <p:nvSpPr>
              <p:cNvPr id="63" name="Овал 58">
                <a:extLst>
                  <a:ext uri="{FF2B5EF4-FFF2-40B4-BE49-F238E27FC236}">
                    <a16:creationId xmlns:a16="http://schemas.microsoft.com/office/drawing/2014/main" id="{B8509F75-B4B3-4E2E-92BA-AB608AE5154E}"/>
                  </a:ext>
                </a:extLst>
              </p:cNvPr>
              <p:cNvSpPr/>
              <p:nvPr/>
            </p:nvSpPr>
            <p:spPr>
              <a:xfrm>
                <a:off x="6882748" y="4247907"/>
                <a:ext cx="388638" cy="36704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endParaRPr lang="ru-RU" dirty="0"/>
              </a:p>
            </p:txBody>
          </p:sp>
          <p:sp>
            <p:nvSpPr>
              <p:cNvPr id="64" name="Овал 59">
                <a:extLst>
                  <a:ext uri="{FF2B5EF4-FFF2-40B4-BE49-F238E27FC236}">
                    <a16:creationId xmlns:a16="http://schemas.microsoft.com/office/drawing/2014/main" id="{D8059600-76B2-4497-955C-49FF41622A08}"/>
                  </a:ext>
                </a:extLst>
              </p:cNvPr>
              <p:cNvSpPr/>
              <p:nvPr/>
            </p:nvSpPr>
            <p:spPr>
              <a:xfrm>
                <a:off x="7336330" y="3228508"/>
                <a:ext cx="388638" cy="367047"/>
              </a:xfrm>
              <a:prstGeom prst="ellipse">
                <a:avLst/>
              </a:prstGeom>
              <a:solidFill>
                <a:srgbClr val="E66C6C"/>
              </a:solidFill>
              <a:ln>
                <a:solidFill>
                  <a:srgbClr val="E6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a:t>
                </a:r>
                <a:endParaRPr lang="ru-RU" dirty="0"/>
              </a:p>
            </p:txBody>
          </p:sp>
        </p:grpSp>
      </p:grpSp>
      <p:sp>
        <p:nvSpPr>
          <p:cNvPr id="101" name="TextBox 100">
            <a:extLst>
              <a:ext uri="{FF2B5EF4-FFF2-40B4-BE49-F238E27FC236}">
                <a16:creationId xmlns:a16="http://schemas.microsoft.com/office/drawing/2014/main" id="{D42FD07E-6CEB-4ECE-BA86-4A6FC73794C2}"/>
              </a:ext>
            </a:extLst>
          </p:cNvPr>
          <p:cNvSpPr txBox="1"/>
          <p:nvPr/>
        </p:nvSpPr>
        <p:spPr>
          <a:xfrm>
            <a:off x="1575717" y="5709457"/>
            <a:ext cx="4284974" cy="646331"/>
          </a:xfrm>
          <a:prstGeom prst="rect">
            <a:avLst/>
          </a:prstGeom>
          <a:noFill/>
        </p:spPr>
        <p:txBody>
          <a:bodyPr wrap="square" rtlCol="0">
            <a:spAutoFit/>
          </a:bodyPr>
          <a:lstStyle/>
          <a:p>
            <a:pPr algn="ctr"/>
            <a:r>
              <a:rPr lang="en-GB" sz="3600" dirty="0"/>
              <a:t>Proteins and Peptides</a:t>
            </a:r>
            <a:endParaRPr lang="ru-RU" sz="3600" dirty="0"/>
          </a:p>
        </p:txBody>
      </p:sp>
      <p:cxnSp>
        <p:nvCxnSpPr>
          <p:cNvPr id="103" name="Straight Connector 102">
            <a:extLst>
              <a:ext uri="{FF2B5EF4-FFF2-40B4-BE49-F238E27FC236}">
                <a16:creationId xmlns:a16="http://schemas.microsoft.com/office/drawing/2014/main" id="{EF34570E-C1C5-480B-926E-CF116EAF4884}"/>
              </a:ext>
            </a:extLst>
          </p:cNvPr>
          <p:cNvCxnSpPr>
            <a:cxnSpLocks/>
          </p:cNvCxnSpPr>
          <p:nvPr/>
        </p:nvCxnSpPr>
        <p:spPr>
          <a:xfrm>
            <a:off x="9444891" y="6196417"/>
            <a:ext cx="0" cy="4587969"/>
          </a:xfrm>
          <a:prstGeom prst="line">
            <a:avLst/>
          </a:prstGeom>
          <a:ln>
            <a:solidFill>
              <a:srgbClr val="D03839"/>
            </a:solidFill>
          </a:ln>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1F9FFD45-96CA-426B-9B65-A87E3DBEC25C}"/>
              </a:ext>
            </a:extLst>
          </p:cNvPr>
          <p:cNvSpPr txBox="1"/>
          <p:nvPr/>
        </p:nvSpPr>
        <p:spPr>
          <a:xfrm>
            <a:off x="9704306" y="5709457"/>
            <a:ext cx="7583470" cy="646331"/>
          </a:xfrm>
          <a:prstGeom prst="rect">
            <a:avLst/>
          </a:prstGeom>
          <a:noFill/>
        </p:spPr>
        <p:txBody>
          <a:bodyPr wrap="square" rtlCol="0">
            <a:spAutoFit/>
          </a:bodyPr>
          <a:lstStyle/>
          <a:p>
            <a:r>
              <a:rPr lang="en-GB" sz="3600" dirty="0"/>
              <a:t>S</a:t>
            </a:r>
            <a:r>
              <a:rPr lang="en-US" sz="3600" dirty="0"/>
              <a:t>ingle nucleotide polymorphism</a:t>
            </a:r>
            <a:r>
              <a:rPr lang="ru-RU" sz="3600" dirty="0"/>
              <a:t> (</a:t>
            </a:r>
            <a:r>
              <a:rPr lang="en-GB" sz="3600" dirty="0"/>
              <a:t>SNP)</a:t>
            </a:r>
            <a:r>
              <a:rPr lang="en-US" sz="3600" dirty="0"/>
              <a:t> </a:t>
            </a:r>
            <a:endParaRPr lang="ru-RU" sz="3600" dirty="0"/>
          </a:p>
        </p:txBody>
      </p:sp>
      <p:graphicFrame>
        <p:nvGraphicFramePr>
          <p:cNvPr id="106" name="Таблица 1">
            <a:extLst>
              <a:ext uri="{FF2B5EF4-FFF2-40B4-BE49-F238E27FC236}">
                <a16:creationId xmlns:a16="http://schemas.microsoft.com/office/drawing/2014/main" id="{7573EC48-A9C1-49A6-8EDE-9FD687A14E9F}"/>
              </a:ext>
            </a:extLst>
          </p:cNvPr>
          <p:cNvGraphicFramePr>
            <a:graphicFrameLocks noGrp="1"/>
          </p:cNvGraphicFramePr>
          <p:nvPr>
            <p:extLst>
              <p:ext uri="{D42A27DB-BD31-4B8C-83A1-F6EECF244321}">
                <p14:modId xmlns:p14="http://schemas.microsoft.com/office/powerpoint/2010/main" val="1775215276"/>
              </p:ext>
            </p:extLst>
          </p:nvPr>
        </p:nvGraphicFramePr>
        <p:xfrm>
          <a:off x="9664470" y="7015749"/>
          <a:ext cx="7938628" cy="2586340"/>
        </p:xfrm>
        <a:graphic>
          <a:graphicData uri="http://schemas.openxmlformats.org/drawingml/2006/table">
            <a:tbl>
              <a:tblPr firstRow="1" bandRow="1">
                <a:tableStyleId>{21E4AEA4-8DFA-4A89-87EB-49C32662AFE0}</a:tableStyleId>
              </a:tblPr>
              <a:tblGrid>
                <a:gridCol w="1836341">
                  <a:extLst>
                    <a:ext uri="{9D8B030D-6E8A-4147-A177-3AD203B41FA5}">
                      <a16:colId xmlns:a16="http://schemas.microsoft.com/office/drawing/2014/main" val="1718616828"/>
                    </a:ext>
                  </a:extLst>
                </a:gridCol>
                <a:gridCol w="3069825">
                  <a:extLst>
                    <a:ext uri="{9D8B030D-6E8A-4147-A177-3AD203B41FA5}">
                      <a16:colId xmlns:a16="http://schemas.microsoft.com/office/drawing/2014/main" val="4130545199"/>
                    </a:ext>
                  </a:extLst>
                </a:gridCol>
                <a:gridCol w="3032462">
                  <a:extLst>
                    <a:ext uri="{9D8B030D-6E8A-4147-A177-3AD203B41FA5}">
                      <a16:colId xmlns:a16="http://schemas.microsoft.com/office/drawing/2014/main" val="4150303046"/>
                    </a:ext>
                  </a:extLst>
                </a:gridCol>
              </a:tblGrid>
              <a:tr h="722734">
                <a:tc>
                  <a:txBody>
                    <a:bodyPr/>
                    <a:lstStyle/>
                    <a:p>
                      <a:endParaRPr lang="ru-RU" dirty="0"/>
                    </a:p>
                  </a:txBody>
                  <a:tcPr>
                    <a:noFill/>
                  </a:tcPr>
                </a:tc>
                <a:tc>
                  <a:txBody>
                    <a:bodyPr/>
                    <a:lstStyle/>
                    <a:p>
                      <a:pPr algn="ctr"/>
                      <a:r>
                        <a:rPr lang="en-US" sz="2800" b="0" dirty="0">
                          <a:latin typeface="+mj-lt"/>
                        </a:rPr>
                        <a:t>Wild type</a:t>
                      </a:r>
                      <a:endParaRPr lang="ru-RU" sz="2800" b="0" dirty="0">
                        <a:latin typeface="+mj-lt"/>
                      </a:endParaRPr>
                    </a:p>
                  </a:txBody>
                  <a:tcPr>
                    <a:solidFill>
                      <a:srgbClr val="D03839"/>
                    </a:solidFill>
                  </a:tcPr>
                </a:tc>
                <a:tc>
                  <a:txBody>
                    <a:bodyPr/>
                    <a:lstStyle/>
                    <a:p>
                      <a:pPr algn="ctr"/>
                      <a:r>
                        <a:rPr lang="en-US" sz="2800" b="0" dirty="0">
                          <a:latin typeface="+mj-lt"/>
                        </a:rPr>
                        <a:t>Variant type</a:t>
                      </a:r>
                      <a:r>
                        <a:rPr lang="ru-RU" sz="2800" b="0" dirty="0">
                          <a:latin typeface="+mj-lt"/>
                        </a:rPr>
                        <a:t> (</a:t>
                      </a:r>
                      <a:r>
                        <a:rPr lang="en-US" sz="2800" b="0" dirty="0">
                          <a:solidFill>
                            <a:schemeClr val="bg1"/>
                          </a:solidFill>
                          <a:latin typeface="+mj-lt"/>
                        </a:rPr>
                        <a:t>A</a:t>
                      </a:r>
                      <a:r>
                        <a:rPr lang="ru-RU" sz="2800" b="0" dirty="0">
                          <a:latin typeface="+mj-lt"/>
                        </a:rPr>
                        <a:t>-</a:t>
                      </a:r>
                      <a:r>
                        <a:rPr lang="en-US" sz="2800" b="0" dirty="0">
                          <a:latin typeface="+mj-lt"/>
                        </a:rPr>
                        <a:t>&gt;</a:t>
                      </a:r>
                      <a:r>
                        <a:rPr lang="en-US" sz="2800" b="0" dirty="0">
                          <a:solidFill>
                            <a:schemeClr val="bg1"/>
                          </a:solidFill>
                          <a:latin typeface="+mj-lt"/>
                        </a:rPr>
                        <a:t>T</a:t>
                      </a:r>
                      <a:r>
                        <a:rPr lang="en-US" sz="2800" b="0" dirty="0">
                          <a:latin typeface="+mj-lt"/>
                        </a:rPr>
                        <a:t>)</a:t>
                      </a:r>
                      <a:endParaRPr lang="ru-RU" sz="2800" b="0" dirty="0">
                        <a:latin typeface="+mj-lt"/>
                      </a:endParaRPr>
                    </a:p>
                  </a:txBody>
                  <a:tcPr>
                    <a:solidFill>
                      <a:srgbClr val="D03839"/>
                    </a:solidFill>
                  </a:tcPr>
                </a:tc>
                <a:extLst>
                  <a:ext uri="{0D108BD9-81ED-4DB2-BD59-A6C34878D82A}">
                    <a16:rowId xmlns:a16="http://schemas.microsoft.com/office/drawing/2014/main" val="1536683608"/>
                  </a:ext>
                </a:extLst>
              </a:tr>
              <a:tr h="643013">
                <a:tc>
                  <a:txBody>
                    <a:bodyPr/>
                    <a:lstStyle/>
                    <a:p>
                      <a:r>
                        <a:rPr lang="en-US" sz="2800" dirty="0">
                          <a:solidFill>
                            <a:schemeClr val="bg1"/>
                          </a:solidFill>
                          <a:latin typeface="+mj-lt"/>
                        </a:rPr>
                        <a:t>DNA strand</a:t>
                      </a:r>
                      <a:endParaRPr lang="ru-RU" sz="2800" dirty="0">
                        <a:solidFill>
                          <a:schemeClr val="bg1"/>
                        </a:solidFill>
                        <a:latin typeface="+mj-lt"/>
                      </a:endParaRPr>
                    </a:p>
                  </a:txBody>
                  <a:tcPr>
                    <a:solidFill>
                      <a:srgbClr val="D0383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a:t>ACC AAA CCG AGT</a:t>
                      </a:r>
                      <a:endParaRPr lang="ru-RU" sz="2000" dirty="0"/>
                    </a:p>
                  </a:txBody>
                  <a:tcPr>
                    <a:solidFill>
                      <a:schemeClr val="accent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a:t>ACC </a:t>
                      </a:r>
                      <a:r>
                        <a:rPr lang="en-GB" sz="2000" dirty="0">
                          <a:solidFill>
                            <a:schemeClr val="tx1"/>
                          </a:solidFill>
                        </a:rPr>
                        <a:t>A</a:t>
                      </a:r>
                      <a:r>
                        <a:rPr lang="en-GB" sz="2000" dirty="0">
                          <a:solidFill>
                            <a:srgbClr val="FF0000"/>
                          </a:solidFill>
                        </a:rPr>
                        <a:t>T</a:t>
                      </a:r>
                      <a:r>
                        <a:rPr lang="en-GB" sz="2000" dirty="0">
                          <a:solidFill>
                            <a:schemeClr val="tx1"/>
                          </a:solidFill>
                        </a:rPr>
                        <a:t>A</a:t>
                      </a:r>
                      <a:r>
                        <a:rPr lang="en-GB" sz="2000" dirty="0"/>
                        <a:t> CCG AGT</a:t>
                      </a:r>
                      <a:endParaRPr lang="ru-RU" sz="2000" dirty="0"/>
                    </a:p>
                  </a:txBody>
                  <a:tcPr>
                    <a:solidFill>
                      <a:schemeClr val="accent2">
                        <a:lumMod val="60000"/>
                        <a:lumOff val="40000"/>
                      </a:schemeClr>
                    </a:solidFill>
                  </a:tcPr>
                </a:tc>
                <a:extLst>
                  <a:ext uri="{0D108BD9-81ED-4DB2-BD59-A6C34878D82A}">
                    <a16:rowId xmlns:a16="http://schemas.microsoft.com/office/drawing/2014/main" val="2114880087"/>
                  </a:ext>
                </a:extLst>
              </a:tr>
              <a:tr h="527646">
                <a:tc>
                  <a:txBody>
                    <a:bodyPr/>
                    <a:lstStyle/>
                    <a:p>
                      <a:r>
                        <a:rPr lang="en-US" sz="2800" dirty="0">
                          <a:solidFill>
                            <a:schemeClr val="bg1"/>
                          </a:solidFill>
                          <a:latin typeface="+mj-lt"/>
                        </a:rPr>
                        <a:t>mRNA</a:t>
                      </a:r>
                      <a:endParaRPr lang="ru-RU" sz="2800" dirty="0">
                        <a:solidFill>
                          <a:schemeClr val="bg1"/>
                        </a:solidFill>
                        <a:latin typeface="+mj-lt"/>
                      </a:endParaRPr>
                    </a:p>
                  </a:txBody>
                  <a:tcPr>
                    <a:solidFill>
                      <a:srgbClr val="D0383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a:t>UGG UUU GGC UCA</a:t>
                      </a:r>
                      <a:endParaRPr lang="ru-RU"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dirty="0"/>
                        <a:t>UGG U</a:t>
                      </a:r>
                      <a:r>
                        <a:rPr lang="en-GB" sz="2000" dirty="0">
                          <a:solidFill>
                            <a:srgbClr val="FF0000"/>
                          </a:solidFill>
                        </a:rPr>
                        <a:t>A</a:t>
                      </a:r>
                      <a:r>
                        <a:rPr lang="en-GB" sz="2000" dirty="0"/>
                        <a:t>U GGC UCA</a:t>
                      </a:r>
                      <a:endParaRPr lang="ru-RU" sz="2000" dirty="0"/>
                    </a:p>
                  </a:txBody>
                  <a:tcPr/>
                </a:tc>
                <a:extLst>
                  <a:ext uri="{0D108BD9-81ED-4DB2-BD59-A6C34878D82A}">
                    <a16:rowId xmlns:a16="http://schemas.microsoft.com/office/drawing/2014/main" val="3283108929"/>
                  </a:ext>
                </a:extLst>
              </a:tr>
              <a:tr h="643013">
                <a:tc>
                  <a:txBody>
                    <a:bodyPr/>
                    <a:lstStyle/>
                    <a:p>
                      <a:r>
                        <a:rPr lang="en-US" sz="2800" dirty="0">
                          <a:solidFill>
                            <a:schemeClr val="bg1"/>
                          </a:solidFill>
                          <a:latin typeface="+mj-lt"/>
                        </a:rPr>
                        <a:t>Protein</a:t>
                      </a:r>
                      <a:endParaRPr lang="ru-RU" sz="2800" dirty="0">
                        <a:solidFill>
                          <a:schemeClr val="bg1"/>
                        </a:solidFill>
                        <a:latin typeface="+mj-lt"/>
                      </a:endParaRPr>
                    </a:p>
                  </a:txBody>
                  <a:tcPr>
                    <a:solidFill>
                      <a:srgbClr val="D03839"/>
                    </a:solidFill>
                  </a:tcPr>
                </a:tc>
                <a:tc>
                  <a:txBody>
                    <a:bodyPr/>
                    <a:lstStyle/>
                    <a:p>
                      <a:pPr algn="ctr"/>
                      <a:r>
                        <a:rPr lang="en-US" sz="2400" dirty="0"/>
                        <a:t>-</a:t>
                      </a:r>
                      <a:r>
                        <a:rPr lang="en-US" sz="2400" dirty="0" err="1"/>
                        <a:t>Trp</a:t>
                      </a:r>
                      <a:r>
                        <a:rPr lang="en-US" sz="2400" dirty="0"/>
                        <a:t>-</a:t>
                      </a:r>
                      <a:r>
                        <a:rPr lang="en-US" sz="2400" dirty="0" err="1"/>
                        <a:t>Phe</a:t>
                      </a:r>
                      <a:r>
                        <a:rPr lang="en-US" sz="2400" dirty="0"/>
                        <a:t>-</a:t>
                      </a:r>
                      <a:r>
                        <a:rPr lang="en-US" sz="2400" dirty="0" err="1"/>
                        <a:t>Gly</a:t>
                      </a:r>
                      <a:r>
                        <a:rPr lang="en-US" sz="2400" dirty="0"/>
                        <a:t>-Ser-</a:t>
                      </a:r>
                      <a:endParaRPr lang="ru-RU" sz="2400" dirty="0"/>
                    </a:p>
                  </a:txBody>
                  <a:tcPr>
                    <a:solidFill>
                      <a:schemeClr val="accent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a:t>
                      </a:r>
                      <a:r>
                        <a:rPr lang="en-US" sz="2400" dirty="0" err="1"/>
                        <a:t>Trp</a:t>
                      </a:r>
                      <a:r>
                        <a:rPr lang="en-US" sz="2400" dirty="0"/>
                        <a:t>-</a:t>
                      </a:r>
                      <a:r>
                        <a:rPr lang="en-US" sz="2400" dirty="0">
                          <a:solidFill>
                            <a:srgbClr val="FF0000"/>
                          </a:solidFill>
                        </a:rPr>
                        <a:t>Tyr</a:t>
                      </a:r>
                      <a:r>
                        <a:rPr lang="en-US" sz="2400" dirty="0"/>
                        <a:t>-</a:t>
                      </a:r>
                      <a:r>
                        <a:rPr lang="en-US" sz="2400" dirty="0" err="1"/>
                        <a:t>Gly</a:t>
                      </a:r>
                      <a:r>
                        <a:rPr lang="en-US" sz="2400" dirty="0"/>
                        <a:t>-Ser-</a:t>
                      </a:r>
                      <a:endParaRPr lang="ru-RU" sz="2400" dirty="0"/>
                    </a:p>
                  </a:txBody>
                  <a:tcPr>
                    <a:solidFill>
                      <a:schemeClr val="accent2">
                        <a:lumMod val="60000"/>
                        <a:lumOff val="40000"/>
                      </a:schemeClr>
                    </a:solidFill>
                  </a:tcPr>
                </a:tc>
                <a:extLst>
                  <a:ext uri="{0D108BD9-81ED-4DB2-BD59-A6C34878D82A}">
                    <a16:rowId xmlns:a16="http://schemas.microsoft.com/office/drawing/2014/main" val="1594110793"/>
                  </a:ext>
                </a:extLst>
              </a:tr>
            </a:tbl>
          </a:graphicData>
        </a:graphic>
      </p:graphicFrame>
      <p:cxnSp>
        <p:nvCxnSpPr>
          <p:cNvPr id="107" name="Straight Connector 106">
            <a:extLst>
              <a:ext uri="{FF2B5EF4-FFF2-40B4-BE49-F238E27FC236}">
                <a16:creationId xmlns:a16="http://schemas.microsoft.com/office/drawing/2014/main" id="{139B35CF-E18E-471C-A18A-0E034AA7C0B9}"/>
              </a:ext>
            </a:extLst>
          </p:cNvPr>
          <p:cNvCxnSpPr>
            <a:cxnSpLocks/>
          </p:cNvCxnSpPr>
          <p:nvPr/>
        </p:nvCxnSpPr>
        <p:spPr>
          <a:xfrm>
            <a:off x="21068931" y="6265745"/>
            <a:ext cx="0" cy="4681728"/>
          </a:xfrm>
          <a:prstGeom prst="line">
            <a:avLst/>
          </a:prstGeom>
          <a:ln>
            <a:solidFill>
              <a:srgbClr val="D03839"/>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08" name="TextBox 107">
                <a:extLst>
                  <a:ext uri="{FF2B5EF4-FFF2-40B4-BE49-F238E27FC236}">
                    <a16:creationId xmlns:a16="http://schemas.microsoft.com/office/drawing/2014/main" id="{80B303FD-DD36-4140-A7D0-97871906FBA8}"/>
                  </a:ext>
                </a:extLst>
              </p:cNvPr>
              <p:cNvSpPr txBox="1"/>
              <p:nvPr/>
            </p:nvSpPr>
            <p:spPr>
              <a:xfrm>
                <a:off x="9902407" y="10310118"/>
                <a:ext cx="8139814" cy="5628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ru-RU" sz="2800" i="1" smtClean="0">
                              <a:latin typeface="Cambria Math" panose="02040503050406030204" pitchFamily="18" charset="0"/>
                            </a:rPr>
                          </m:ctrlPr>
                        </m:sSubPr>
                        <m:e>
                          <m:sSub>
                            <m:sSubPr>
                              <m:ctrlPr>
                                <a:rPr lang="en-GB" sz="2800" b="0" i="1" smtClean="0">
                                  <a:latin typeface="Cambria Math" panose="02040503050406030204" pitchFamily="18" charset="0"/>
                                </a:rPr>
                              </m:ctrlPr>
                            </m:sSubPr>
                            <m:e>
                              <m:r>
                                <a:rPr lang="en-GB" sz="2800" b="0" i="0" smtClean="0">
                                  <a:latin typeface="Cambria Math" panose="02040503050406030204" pitchFamily="18" charset="0"/>
                                </a:rPr>
                                <m:t>∆</m:t>
                              </m:r>
                              <m:r>
                                <m:rPr>
                                  <m:sty m:val="p"/>
                                </m:rPr>
                                <a:rPr lang="en-GB" sz="2800" b="0" i="0" smtClean="0">
                                  <a:latin typeface="Cambria Math" panose="02040503050406030204" pitchFamily="18" charset="0"/>
                                </a:rPr>
                                <m:t>M</m:t>
                              </m:r>
                              <m:r>
                                <a:rPr lang="en-GB" sz="2800" b="0" i="0" smtClean="0">
                                  <a:latin typeface="Cambria Math" panose="02040503050406030204" pitchFamily="18" charset="0"/>
                                </a:rPr>
                                <m:t>= </m:t>
                              </m:r>
                              <m:r>
                                <m:rPr>
                                  <m:sty m:val="p"/>
                                </m:rPr>
                                <a:rPr lang="en-GB" sz="2800" b="0" i="0" smtClean="0">
                                  <a:latin typeface="Cambria Math" panose="02040503050406030204" pitchFamily="18" charset="0"/>
                                </a:rPr>
                                <m:t>M</m:t>
                              </m:r>
                            </m:e>
                            <m:sub>
                              <m:r>
                                <m:rPr>
                                  <m:sty m:val="p"/>
                                </m:rPr>
                                <a:rPr lang="en-GB" sz="2800" b="0" i="0" smtClean="0">
                                  <a:latin typeface="Cambria Math" panose="02040503050406030204" pitchFamily="18" charset="0"/>
                                </a:rPr>
                                <m:t>variant</m:t>
                              </m:r>
                              <m:r>
                                <a:rPr lang="en-GB" sz="2800" b="0" i="0" smtClean="0">
                                  <a:latin typeface="Cambria Math" panose="02040503050406030204" pitchFamily="18" charset="0"/>
                                </a:rPr>
                                <m:t> </m:t>
                              </m:r>
                              <m:r>
                                <m:rPr>
                                  <m:sty m:val="p"/>
                                </m:rPr>
                                <a:rPr lang="en-GB" sz="2800" b="0" i="0" smtClean="0">
                                  <a:latin typeface="Cambria Math" panose="02040503050406030204" pitchFamily="18" charset="0"/>
                                </a:rPr>
                                <m:t>type</m:t>
                              </m:r>
                            </m:sub>
                          </m:sSub>
                          <m:r>
                            <a:rPr lang="en-GB" sz="2800" b="0" i="0" smtClean="0">
                              <a:latin typeface="Cambria Math" panose="02040503050406030204" pitchFamily="18" charset="0"/>
                            </a:rPr>
                            <m:t> −</m:t>
                          </m:r>
                          <m:r>
                            <m:rPr>
                              <m:sty m:val="p"/>
                            </m:rPr>
                            <a:rPr lang="en-GB" sz="2800" b="0" i="0" smtClean="0">
                              <a:latin typeface="Cambria Math" panose="02040503050406030204" pitchFamily="18" charset="0"/>
                            </a:rPr>
                            <m:t>M</m:t>
                          </m:r>
                        </m:e>
                        <m:sub>
                          <m:r>
                            <m:rPr>
                              <m:sty m:val="p"/>
                            </m:rPr>
                            <a:rPr lang="en-GB" sz="2800" b="0" i="0" smtClean="0">
                              <a:latin typeface="Cambria Math" panose="02040503050406030204" pitchFamily="18" charset="0"/>
                            </a:rPr>
                            <m:t>wild</m:t>
                          </m:r>
                          <m:r>
                            <a:rPr lang="en-GB" sz="2800" b="0" i="0" smtClean="0">
                              <a:latin typeface="Cambria Math" panose="02040503050406030204" pitchFamily="18" charset="0"/>
                            </a:rPr>
                            <m:t> </m:t>
                          </m:r>
                          <m:r>
                            <m:rPr>
                              <m:sty m:val="p"/>
                            </m:rPr>
                            <a:rPr lang="en-GB" sz="2800" b="0" i="0" smtClean="0">
                              <a:latin typeface="Cambria Math" panose="02040503050406030204" pitchFamily="18" charset="0"/>
                            </a:rPr>
                            <m:t>type</m:t>
                          </m:r>
                        </m:sub>
                      </m:sSub>
                      <m:r>
                        <a:rPr lang="en-GB" sz="2800" b="0" i="0" smtClean="0">
                          <a:latin typeface="Cambria Math" panose="02040503050406030204" pitchFamily="18" charset="0"/>
                        </a:rPr>
                        <m:t>= </m:t>
                      </m:r>
                      <m:sSub>
                        <m:sSubPr>
                          <m:ctrlPr>
                            <a:rPr lang="en-GB" sz="2800" b="0" i="1" smtClean="0">
                              <a:latin typeface="Cambria Math" panose="02040503050406030204" pitchFamily="18" charset="0"/>
                            </a:rPr>
                          </m:ctrlPr>
                        </m:sSubPr>
                        <m:e>
                          <m:r>
                            <m:rPr>
                              <m:sty m:val="p"/>
                            </m:rPr>
                            <a:rPr lang="en-GB" sz="2800" b="0" i="0" smtClean="0">
                              <a:latin typeface="Cambria Math" panose="02040503050406030204" pitchFamily="18" charset="0"/>
                            </a:rPr>
                            <m:t>M</m:t>
                          </m:r>
                        </m:e>
                        <m:sub>
                          <m:r>
                            <m:rPr>
                              <m:sty m:val="p"/>
                            </m:rPr>
                            <a:rPr lang="en-GB" sz="2800" b="0" i="0" smtClean="0">
                              <a:latin typeface="Cambria Math" panose="02040503050406030204" pitchFamily="18" charset="0"/>
                            </a:rPr>
                            <m:t>Tyr</m:t>
                          </m:r>
                        </m:sub>
                      </m:sSub>
                      <m:r>
                        <a:rPr lang="en-GB" sz="2800" b="0" i="0" smtClean="0">
                          <a:latin typeface="Cambria Math" panose="02040503050406030204" pitchFamily="18" charset="0"/>
                        </a:rPr>
                        <m:t> − </m:t>
                      </m:r>
                      <m:sSub>
                        <m:sSubPr>
                          <m:ctrlPr>
                            <a:rPr lang="en-GB" sz="2800" b="0" i="1" smtClean="0">
                              <a:latin typeface="Cambria Math" panose="02040503050406030204" pitchFamily="18" charset="0"/>
                            </a:rPr>
                          </m:ctrlPr>
                        </m:sSubPr>
                        <m:e>
                          <m:r>
                            <m:rPr>
                              <m:sty m:val="p"/>
                            </m:rPr>
                            <a:rPr lang="en-GB" sz="2800" b="0" i="0" smtClean="0">
                              <a:latin typeface="Cambria Math" panose="02040503050406030204" pitchFamily="18" charset="0"/>
                            </a:rPr>
                            <m:t>M</m:t>
                          </m:r>
                        </m:e>
                        <m:sub>
                          <m:r>
                            <m:rPr>
                              <m:sty m:val="p"/>
                            </m:rPr>
                            <a:rPr lang="en-GB" sz="2800" b="0" i="0" smtClean="0">
                              <a:latin typeface="Cambria Math" panose="02040503050406030204" pitchFamily="18" charset="0"/>
                            </a:rPr>
                            <m:t>Phe</m:t>
                          </m:r>
                        </m:sub>
                      </m:sSub>
                    </m:oMath>
                  </m:oMathPara>
                </a14:m>
                <a:endParaRPr lang="ru-RU" sz="2800" dirty="0"/>
              </a:p>
            </p:txBody>
          </p:sp>
        </mc:Choice>
        <mc:Fallback>
          <p:sp>
            <p:nvSpPr>
              <p:cNvPr id="108" name="TextBox 107">
                <a:extLst>
                  <a:ext uri="{FF2B5EF4-FFF2-40B4-BE49-F238E27FC236}">
                    <a16:creationId xmlns:a16="http://schemas.microsoft.com/office/drawing/2014/main" id="{80B303FD-DD36-4140-A7D0-97871906FBA8}"/>
                  </a:ext>
                </a:extLst>
              </p:cNvPr>
              <p:cNvSpPr txBox="1">
                <a:spLocks noRot="1" noChangeAspect="1" noMove="1" noResize="1" noEditPoints="1" noAdjustHandles="1" noChangeArrowheads="1" noChangeShapeType="1" noTextEdit="1"/>
              </p:cNvSpPr>
              <p:nvPr/>
            </p:nvSpPr>
            <p:spPr>
              <a:xfrm>
                <a:off x="9902407" y="10310118"/>
                <a:ext cx="8139814" cy="562846"/>
              </a:xfrm>
              <a:prstGeom prst="rect">
                <a:avLst/>
              </a:prstGeom>
              <a:blipFill>
                <a:blip r:embed="rId6"/>
                <a:stretch>
                  <a:fillRect/>
                </a:stretch>
              </a:blipFill>
            </p:spPr>
            <p:txBody>
              <a:bodyPr/>
              <a:lstStyle/>
              <a:p>
                <a:r>
                  <a:rPr lang="en-US">
                    <a:noFill/>
                  </a:rPr>
                  <a:t> </a:t>
                </a:r>
              </a:p>
            </p:txBody>
          </p:sp>
        </mc:Fallback>
      </mc:AlternateContent>
      <p:sp>
        <p:nvSpPr>
          <p:cNvPr id="110" name="TextBox 109">
            <a:extLst>
              <a:ext uri="{FF2B5EF4-FFF2-40B4-BE49-F238E27FC236}">
                <a16:creationId xmlns:a16="http://schemas.microsoft.com/office/drawing/2014/main" id="{B90837A6-3628-447C-8D33-91D731E95F5C}"/>
              </a:ext>
            </a:extLst>
          </p:cNvPr>
          <p:cNvSpPr txBox="1"/>
          <p:nvPr/>
        </p:nvSpPr>
        <p:spPr>
          <a:xfrm>
            <a:off x="21171506" y="5709457"/>
            <a:ext cx="7583468" cy="646331"/>
          </a:xfrm>
          <a:prstGeom prst="rect">
            <a:avLst/>
          </a:prstGeom>
          <a:noFill/>
        </p:spPr>
        <p:txBody>
          <a:bodyPr wrap="square" rtlCol="0">
            <a:spAutoFit/>
          </a:bodyPr>
          <a:lstStyle/>
          <a:p>
            <a:r>
              <a:rPr lang="en-GB" sz="3600" dirty="0"/>
              <a:t>Post translational modifications (PTMs)</a:t>
            </a:r>
            <a:endParaRPr lang="ru-RU" sz="3600" dirty="0"/>
          </a:p>
        </p:txBody>
      </p:sp>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1662B71C-EDCA-46DC-960F-3BF75413AF23}"/>
                  </a:ext>
                </a:extLst>
              </p:cNvPr>
              <p:cNvSpPr txBox="1"/>
              <p:nvPr/>
            </p:nvSpPr>
            <p:spPr>
              <a:xfrm>
                <a:off x="23452520" y="10333422"/>
                <a:ext cx="370197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ru-RU" sz="2800" i="0" smtClean="0">
                          <a:latin typeface="Cambria Math" panose="02040503050406030204" pitchFamily="18" charset="0"/>
                        </a:rPr>
                        <m:t>∆</m:t>
                      </m:r>
                      <m:r>
                        <m:rPr>
                          <m:sty m:val="p"/>
                        </m:rPr>
                        <a:rPr lang="en-GB" sz="2800" b="0" i="0" smtClean="0">
                          <a:latin typeface="Cambria Math" panose="02040503050406030204" pitchFamily="18" charset="0"/>
                        </a:rPr>
                        <m:t>M</m:t>
                      </m:r>
                      <m:r>
                        <a:rPr lang="en-GB" sz="2800" b="0" i="0" smtClean="0">
                          <a:latin typeface="Cambria Math" panose="02040503050406030204" pitchFamily="18" charset="0"/>
                        </a:rPr>
                        <m:t>= </m:t>
                      </m:r>
                      <m:sSub>
                        <m:sSubPr>
                          <m:ctrlPr>
                            <a:rPr lang="en-GB" sz="2800" b="0" i="1" smtClean="0">
                              <a:latin typeface="Cambria Math" panose="02040503050406030204" pitchFamily="18" charset="0"/>
                            </a:rPr>
                          </m:ctrlPr>
                        </m:sSubPr>
                        <m:e>
                          <m:r>
                            <m:rPr>
                              <m:sty m:val="p"/>
                            </m:rPr>
                            <a:rPr lang="en-GB" sz="2800" b="0" i="0" smtClean="0">
                              <a:latin typeface="Cambria Math" panose="02040503050406030204" pitchFamily="18" charset="0"/>
                            </a:rPr>
                            <m:t>M</m:t>
                          </m:r>
                        </m:e>
                        <m:sub>
                          <m:r>
                            <m:rPr>
                              <m:sty m:val="p"/>
                            </m:rPr>
                            <a:rPr lang="en-GB" sz="2800" b="0" i="0" smtClean="0">
                              <a:latin typeface="Cambria Math" panose="02040503050406030204" pitchFamily="18" charset="0"/>
                            </a:rPr>
                            <m:t>radical</m:t>
                          </m:r>
                        </m:sub>
                      </m:sSub>
                    </m:oMath>
                  </m:oMathPara>
                </a14:m>
                <a:endParaRPr lang="ru-RU" sz="2800" dirty="0"/>
              </a:p>
            </p:txBody>
          </p:sp>
        </mc:Choice>
        <mc:Fallback xmlns="">
          <p:sp>
            <p:nvSpPr>
              <p:cNvPr id="111" name="TextBox 110">
                <a:extLst>
                  <a:ext uri="{FF2B5EF4-FFF2-40B4-BE49-F238E27FC236}">
                    <a16:creationId xmlns:a16="http://schemas.microsoft.com/office/drawing/2014/main" id="{1662B71C-EDCA-46DC-960F-3BF75413AF23}"/>
                  </a:ext>
                </a:extLst>
              </p:cNvPr>
              <p:cNvSpPr txBox="1">
                <a:spLocks noRot="1" noChangeAspect="1" noMove="1" noResize="1" noEditPoints="1" noAdjustHandles="1" noChangeArrowheads="1" noChangeShapeType="1" noTextEdit="1"/>
              </p:cNvSpPr>
              <p:nvPr/>
            </p:nvSpPr>
            <p:spPr>
              <a:xfrm>
                <a:off x="23452520" y="10333422"/>
                <a:ext cx="3701973" cy="523220"/>
              </a:xfrm>
              <a:prstGeom prst="rect">
                <a:avLst/>
              </a:prstGeom>
              <a:blipFill>
                <a:blip r:embed="rId7"/>
                <a:stretch>
                  <a:fillRect/>
                </a:stretch>
              </a:blipFill>
            </p:spPr>
            <p:txBody>
              <a:bodyPr/>
              <a:lstStyle/>
              <a:p>
                <a:r>
                  <a:rPr lang="en-US">
                    <a:noFill/>
                  </a:rPr>
                  <a:t> </a:t>
                </a:r>
              </a:p>
            </p:txBody>
          </p:sp>
        </mc:Fallback>
      </mc:AlternateContent>
      <p:grpSp>
        <p:nvGrpSpPr>
          <p:cNvPr id="202" name="Group 201">
            <a:extLst>
              <a:ext uri="{FF2B5EF4-FFF2-40B4-BE49-F238E27FC236}">
                <a16:creationId xmlns:a16="http://schemas.microsoft.com/office/drawing/2014/main" id="{B4A645DC-4DA7-4803-8E22-CB67B9FADB3B}"/>
              </a:ext>
            </a:extLst>
          </p:cNvPr>
          <p:cNvGrpSpPr/>
          <p:nvPr/>
        </p:nvGrpSpPr>
        <p:grpSpPr>
          <a:xfrm>
            <a:off x="1323834" y="13416521"/>
            <a:ext cx="7981534" cy="4521669"/>
            <a:chOff x="3566138" y="12222292"/>
            <a:chExt cx="7981534" cy="4521669"/>
          </a:xfrm>
        </p:grpSpPr>
        <p:sp>
          <p:nvSpPr>
            <p:cNvPr id="137" name="TextBox 136">
              <a:extLst>
                <a:ext uri="{FF2B5EF4-FFF2-40B4-BE49-F238E27FC236}">
                  <a16:creationId xmlns:a16="http://schemas.microsoft.com/office/drawing/2014/main" id="{84A5E4A8-D2B5-4B48-991F-EB0629D9FF60}"/>
                </a:ext>
              </a:extLst>
            </p:cNvPr>
            <p:cNvSpPr txBox="1"/>
            <p:nvPr/>
          </p:nvSpPr>
          <p:spPr>
            <a:xfrm>
              <a:off x="6488560" y="13476895"/>
              <a:ext cx="1411318" cy="523220"/>
            </a:xfrm>
            <a:prstGeom prst="rect">
              <a:avLst/>
            </a:prstGeom>
            <a:noFill/>
          </p:spPr>
          <p:txBody>
            <a:bodyPr wrap="square" rtlCol="0">
              <a:spAutoFit/>
            </a:bodyPr>
            <a:lstStyle/>
            <a:p>
              <a:pPr algn="ctr"/>
              <a:r>
                <a:rPr lang="en-GB" sz="2800" dirty="0"/>
                <a:t>peptide</a:t>
              </a:r>
              <a:endParaRPr lang="ru-RU" sz="2800" dirty="0"/>
            </a:p>
          </p:txBody>
        </p:sp>
        <p:grpSp>
          <p:nvGrpSpPr>
            <p:cNvPr id="138" name="Группа 30">
              <a:extLst>
                <a:ext uri="{FF2B5EF4-FFF2-40B4-BE49-F238E27FC236}">
                  <a16:creationId xmlns:a16="http://schemas.microsoft.com/office/drawing/2014/main" id="{2C272287-D768-4E2D-899B-CC723A9B436C}"/>
                </a:ext>
              </a:extLst>
            </p:cNvPr>
            <p:cNvGrpSpPr/>
            <p:nvPr/>
          </p:nvGrpSpPr>
          <p:grpSpPr>
            <a:xfrm>
              <a:off x="5026089" y="14048415"/>
              <a:ext cx="4269284" cy="616383"/>
              <a:chOff x="2527611" y="3458565"/>
              <a:chExt cx="4200537" cy="452126"/>
            </a:xfrm>
          </p:grpSpPr>
          <p:sp>
            <p:nvSpPr>
              <p:cNvPr id="139" name="Стрелка: вниз 28">
                <a:extLst>
                  <a:ext uri="{FF2B5EF4-FFF2-40B4-BE49-F238E27FC236}">
                    <a16:creationId xmlns:a16="http://schemas.microsoft.com/office/drawing/2014/main" id="{9994D994-9558-418A-834A-8B4631C318B5}"/>
                  </a:ext>
                </a:extLst>
              </p:cNvPr>
              <p:cNvSpPr/>
              <p:nvPr/>
            </p:nvSpPr>
            <p:spPr>
              <a:xfrm rot="18376850" flipH="1">
                <a:off x="5954571" y="3107545"/>
                <a:ext cx="422557" cy="1124597"/>
              </a:xfrm>
              <a:prstGeom prst="downArrow">
                <a:avLst/>
              </a:prstGeom>
              <a:solidFill>
                <a:srgbClr val="D03839"/>
              </a:solidFill>
              <a:ln>
                <a:solidFill>
                  <a:srgbClr val="B830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40" name="Стрелка: вниз 29">
                <a:extLst>
                  <a:ext uri="{FF2B5EF4-FFF2-40B4-BE49-F238E27FC236}">
                    <a16:creationId xmlns:a16="http://schemas.microsoft.com/office/drawing/2014/main" id="{71960515-1AC8-4DE8-BF63-BBA4D21B79B5}"/>
                  </a:ext>
                </a:extLst>
              </p:cNvPr>
              <p:cNvSpPr/>
              <p:nvPr/>
            </p:nvSpPr>
            <p:spPr>
              <a:xfrm rot="3223150">
                <a:off x="2875662" y="3138765"/>
                <a:ext cx="423875" cy="1119978"/>
              </a:xfrm>
              <a:prstGeom prst="downArrow">
                <a:avLst/>
              </a:prstGeom>
              <a:solidFill>
                <a:srgbClr val="D03839"/>
              </a:solidFill>
              <a:ln>
                <a:solidFill>
                  <a:srgbClr val="B830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
          <p:nvSpPr>
            <p:cNvPr id="156" name="TextBox 155">
              <a:extLst>
                <a:ext uri="{FF2B5EF4-FFF2-40B4-BE49-F238E27FC236}">
                  <a16:creationId xmlns:a16="http://schemas.microsoft.com/office/drawing/2014/main" id="{16108C42-1903-4912-A3EF-9742AED7C363}"/>
                </a:ext>
              </a:extLst>
            </p:cNvPr>
            <p:cNvSpPr txBox="1"/>
            <p:nvPr/>
          </p:nvSpPr>
          <p:spPr>
            <a:xfrm>
              <a:off x="3962655" y="16220741"/>
              <a:ext cx="2046427" cy="523220"/>
            </a:xfrm>
            <a:prstGeom prst="rect">
              <a:avLst/>
            </a:prstGeom>
            <a:noFill/>
          </p:spPr>
          <p:txBody>
            <a:bodyPr wrap="square" rtlCol="0">
              <a:spAutoFit/>
            </a:bodyPr>
            <a:lstStyle/>
            <a:p>
              <a:pPr algn="ctr"/>
              <a:r>
                <a:rPr lang="en-GB" sz="2800" dirty="0"/>
                <a:t>substitution</a:t>
              </a:r>
              <a:endParaRPr lang="ru-RU" sz="2800" dirty="0"/>
            </a:p>
          </p:txBody>
        </p:sp>
        <p:grpSp>
          <p:nvGrpSpPr>
            <p:cNvPr id="178" name="Group 177">
              <a:extLst>
                <a:ext uri="{FF2B5EF4-FFF2-40B4-BE49-F238E27FC236}">
                  <a16:creationId xmlns:a16="http://schemas.microsoft.com/office/drawing/2014/main" id="{EC115302-81DD-4B98-9F93-75B077C54F3B}"/>
                </a:ext>
              </a:extLst>
            </p:cNvPr>
            <p:cNvGrpSpPr/>
            <p:nvPr/>
          </p:nvGrpSpPr>
          <p:grpSpPr>
            <a:xfrm>
              <a:off x="5771781" y="12222292"/>
              <a:ext cx="2856735" cy="1359410"/>
              <a:chOff x="11838817" y="13125912"/>
              <a:chExt cx="2856735" cy="1359410"/>
            </a:xfrm>
          </p:grpSpPr>
          <p:cxnSp>
            <p:nvCxnSpPr>
              <p:cNvPr id="173" name="Прямая соединительная линия 40">
                <a:extLst>
                  <a:ext uri="{FF2B5EF4-FFF2-40B4-BE49-F238E27FC236}">
                    <a16:creationId xmlns:a16="http://schemas.microsoft.com/office/drawing/2014/main" id="{C3B72614-E493-4D21-9EAA-BD5717CB64EF}"/>
                  </a:ext>
                </a:extLst>
              </p:cNvPr>
              <p:cNvCxnSpPr>
                <a:cxnSpLocks/>
              </p:cNvCxnSpPr>
              <p:nvPr/>
            </p:nvCxnSpPr>
            <p:spPr>
              <a:xfrm rot="16200000">
                <a:off x="12318222" y="13296663"/>
                <a:ext cx="689556" cy="1017916"/>
              </a:xfrm>
              <a:prstGeom prst="line">
                <a:avLst/>
              </a:prstGeom>
              <a:ln w="57150"/>
            </p:spPr>
            <p:style>
              <a:lnRef idx="1">
                <a:schemeClr val="dk1"/>
              </a:lnRef>
              <a:fillRef idx="0">
                <a:schemeClr val="dk1"/>
              </a:fillRef>
              <a:effectRef idx="0">
                <a:schemeClr val="dk1"/>
              </a:effectRef>
              <a:fontRef idx="minor">
                <a:schemeClr val="tx1"/>
              </a:fontRef>
            </p:style>
          </p:cxnSp>
          <p:cxnSp>
            <p:nvCxnSpPr>
              <p:cNvPr id="176" name="Прямая соединительная линия 38">
                <a:extLst>
                  <a:ext uri="{FF2B5EF4-FFF2-40B4-BE49-F238E27FC236}">
                    <a16:creationId xmlns:a16="http://schemas.microsoft.com/office/drawing/2014/main" id="{4E2D9F69-9E82-4F2D-B032-F22DDA5B9338}"/>
                  </a:ext>
                </a:extLst>
              </p:cNvPr>
              <p:cNvCxnSpPr>
                <a:cxnSpLocks/>
              </p:cNvCxnSpPr>
              <p:nvPr/>
            </p:nvCxnSpPr>
            <p:spPr>
              <a:xfrm rot="16200000" flipH="1">
                <a:off x="13543007" y="13079946"/>
                <a:ext cx="426868" cy="1168963"/>
              </a:xfrm>
              <a:prstGeom prst="line">
                <a:avLst/>
              </a:prstGeom>
              <a:ln w="57150"/>
            </p:spPr>
            <p:style>
              <a:lnRef idx="1">
                <a:schemeClr val="dk1"/>
              </a:lnRef>
              <a:fillRef idx="0">
                <a:schemeClr val="dk1"/>
              </a:fillRef>
              <a:effectRef idx="0">
                <a:schemeClr val="dk1"/>
              </a:effectRef>
              <a:fontRef idx="minor">
                <a:schemeClr val="tx1"/>
              </a:fontRef>
            </p:style>
          </p:cxnSp>
          <p:sp>
            <p:nvSpPr>
              <p:cNvPr id="174" name="Овал 41">
                <a:extLst>
                  <a:ext uri="{FF2B5EF4-FFF2-40B4-BE49-F238E27FC236}">
                    <a16:creationId xmlns:a16="http://schemas.microsoft.com/office/drawing/2014/main" id="{F3B3A768-3825-4D60-8A5E-4C771ADB2D92}"/>
                  </a:ext>
                </a:extLst>
              </p:cNvPr>
              <p:cNvSpPr/>
              <p:nvPr/>
            </p:nvSpPr>
            <p:spPr>
              <a:xfrm>
                <a:off x="12817330" y="13125912"/>
                <a:ext cx="709258" cy="669855"/>
              </a:xfrm>
              <a:prstGeom prst="ellipse">
                <a:avLst/>
              </a:prstGeom>
              <a:solidFill>
                <a:srgbClr val="E66C6C"/>
              </a:solidFill>
              <a:ln>
                <a:solidFill>
                  <a:srgbClr val="E6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Gly</a:t>
                </a:r>
                <a:endParaRPr lang="ru-RU" dirty="0"/>
              </a:p>
            </p:txBody>
          </p:sp>
          <p:sp>
            <p:nvSpPr>
              <p:cNvPr id="175" name="Овал 42">
                <a:extLst>
                  <a:ext uri="{FF2B5EF4-FFF2-40B4-BE49-F238E27FC236}">
                    <a16:creationId xmlns:a16="http://schemas.microsoft.com/office/drawing/2014/main" id="{7F24427D-7A24-491E-8263-A7581985F8FA}"/>
                  </a:ext>
                </a:extLst>
              </p:cNvPr>
              <p:cNvSpPr/>
              <p:nvPr/>
            </p:nvSpPr>
            <p:spPr>
              <a:xfrm>
                <a:off x="11838817" y="13815467"/>
                <a:ext cx="709258" cy="669855"/>
              </a:xfrm>
              <a:prstGeom prst="ellipse">
                <a:avLst/>
              </a:prstGeom>
              <a:solidFill>
                <a:srgbClr val="5CBDD0"/>
              </a:solidFill>
              <a:ln>
                <a:solidFill>
                  <a:srgbClr val="5CBD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Ser</a:t>
                </a:r>
                <a:endParaRPr lang="ru-RU" dirty="0"/>
              </a:p>
            </p:txBody>
          </p:sp>
          <p:sp>
            <p:nvSpPr>
              <p:cNvPr id="177" name="Овал 39">
                <a:extLst>
                  <a:ext uri="{FF2B5EF4-FFF2-40B4-BE49-F238E27FC236}">
                    <a16:creationId xmlns:a16="http://schemas.microsoft.com/office/drawing/2014/main" id="{0A3A649F-B1B3-4F82-9C86-C713A958ECAA}"/>
                  </a:ext>
                </a:extLst>
              </p:cNvPr>
              <p:cNvSpPr/>
              <p:nvPr/>
            </p:nvSpPr>
            <p:spPr>
              <a:xfrm>
                <a:off x="13986294" y="13542933"/>
                <a:ext cx="709258" cy="66985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Cys</a:t>
                </a:r>
                <a:endParaRPr lang="ru-RU" dirty="0"/>
              </a:p>
            </p:txBody>
          </p:sp>
        </p:grpSp>
        <p:grpSp>
          <p:nvGrpSpPr>
            <p:cNvPr id="179" name="Group 178">
              <a:extLst>
                <a:ext uri="{FF2B5EF4-FFF2-40B4-BE49-F238E27FC236}">
                  <a16:creationId xmlns:a16="http://schemas.microsoft.com/office/drawing/2014/main" id="{7C2F032E-B467-4BC2-809D-6B415A4071ED}"/>
                </a:ext>
              </a:extLst>
            </p:cNvPr>
            <p:cNvGrpSpPr/>
            <p:nvPr/>
          </p:nvGrpSpPr>
          <p:grpSpPr>
            <a:xfrm>
              <a:off x="3566138" y="14807781"/>
              <a:ext cx="2856735" cy="1359411"/>
              <a:chOff x="11838817" y="13125912"/>
              <a:chExt cx="2856735" cy="1359411"/>
            </a:xfrm>
          </p:grpSpPr>
          <p:cxnSp>
            <p:nvCxnSpPr>
              <p:cNvPr id="180" name="Прямая соединительная линия 40">
                <a:extLst>
                  <a:ext uri="{FF2B5EF4-FFF2-40B4-BE49-F238E27FC236}">
                    <a16:creationId xmlns:a16="http://schemas.microsoft.com/office/drawing/2014/main" id="{16A07F16-BB11-49A8-8D1F-48CD13B0BC99}"/>
                  </a:ext>
                </a:extLst>
              </p:cNvPr>
              <p:cNvCxnSpPr>
                <a:cxnSpLocks/>
              </p:cNvCxnSpPr>
              <p:nvPr/>
            </p:nvCxnSpPr>
            <p:spPr>
              <a:xfrm rot="16200000">
                <a:off x="12318222" y="13296663"/>
                <a:ext cx="689556" cy="1017916"/>
              </a:xfrm>
              <a:prstGeom prst="line">
                <a:avLst/>
              </a:prstGeom>
              <a:ln w="57150"/>
            </p:spPr>
            <p:style>
              <a:lnRef idx="1">
                <a:schemeClr val="dk1"/>
              </a:lnRef>
              <a:fillRef idx="0">
                <a:schemeClr val="dk1"/>
              </a:fillRef>
              <a:effectRef idx="0">
                <a:schemeClr val="dk1"/>
              </a:effectRef>
              <a:fontRef idx="minor">
                <a:schemeClr val="tx1"/>
              </a:fontRef>
            </p:style>
          </p:cxnSp>
          <p:cxnSp>
            <p:nvCxnSpPr>
              <p:cNvPr id="181" name="Прямая соединительная линия 38">
                <a:extLst>
                  <a:ext uri="{FF2B5EF4-FFF2-40B4-BE49-F238E27FC236}">
                    <a16:creationId xmlns:a16="http://schemas.microsoft.com/office/drawing/2014/main" id="{25CD5EBB-ABAB-46DF-843D-3BEEC8EBC3EC}"/>
                  </a:ext>
                </a:extLst>
              </p:cNvPr>
              <p:cNvCxnSpPr>
                <a:cxnSpLocks/>
              </p:cNvCxnSpPr>
              <p:nvPr/>
            </p:nvCxnSpPr>
            <p:spPr>
              <a:xfrm rot="16200000" flipH="1">
                <a:off x="13543007" y="13079946"/>
                <a:ext cx="426868" cy="1168963"/>
              </a:xfrm>
              <a:prstGeom prst="line">
                <a:avLst/>
              </a:prstGeom>
              <a:ln w="57150"/>
            </p:spPr>
            <p:style>
              <a:lnRef idx="1">
                <a:schemeClr val="dk1"/>
              </a:lnRef>
              <a:fillRef idx="0">
                <a:schemeClr val="dk1"/>
              </a:fillRef>
              <a:effectRef idx="0">
                <a:schemeClr val="dk1"/>
              </a:effectRef>
              <a:fontRef idx="minor">
                <a:schemeClr val="tx1"/>
              </a:fontRef>
            </p:style>
          </p:cxnSp>
          <p:sp>
            <p:nvSpPr>
              <p:cNvPr id="182" name="Овал 41">
                <a:extLst>
                  <a:ext uri="{FF2B5EF4-FFF2-40B4-BE49-F238E27FC236}">
                    <a16:creationId xmlns:a16="http://schemas.microsoft.com/office/drawing/2014/main" id="{F4BC8AF1-4302-443A-943F-D95A9E63C9E2}"/>
                  </a:ext>
                </a:extLst>
              </p:cNvPr>
              <p:cNvSpPr/>
              <p:nvPr/>
            </p:nvSpPr>
            <p:spPr>
              <a:xfrm>
                <a:off x="12817330" y="13125912"/>
                <a:ext cx="709258" cy="669855"/>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Lys</a:t>
                </a:r>
                <a:endParaRPr lang="ru-RU" dirty="0"/>
              </a:p>
            </p:txBody>
          </p:sp>
          <p:cxnSp>
            <p:nvCxnSpPr>
              <p:cNvPr id="267" name="Прямая соединительная линия 38">
                <a:extLst>
                  <a:ext uri="{FF2B5EF4-FFF2-40B4-BE49-F238E27FC236}">
                    <a16:creationId xmlns:a16="http://schemas.microsoft.com/office/drawing/2014/main" id="{D7BCA030-54D3-43EC-824B-3277D6EED460}"/>
                  </a:ext>
                </a:extLst>
              </p:cNvPr>
              <p:cNvCxnSpPr>
                <a:cxnSpLocks/>
              </p:cNvCxnSpPr>
              <p:nvPr/>
            </p:nvCxnSpPr>
            <p:spPr>
              <a:xfrm rot="16200000" flipH="1">
                <a:off x="13543008" y="13079947"/>
                <a:ext cx="426868" cy="1168963"/>
              </a:xfrm>
              <a:prstGeom prst="line">
                <a:avLst/>
              </a:prstGeom>
              <a:ln w="57150"/>
            </p:spPr>
            <p:style>
              <a:lnRef idx="1">
                <a:schemeClr val="dk1"/>
              </a:lnRef>
              <a:fillRef idx="0">
                <a:schemeClr val="dk1"/>
              </a:fillRef>
              <a:effectRef idx="0">
                <a:schemeClr val="dk1"/>
              </a:effectRef>
              <a:fontRef idx="minor">
                <a:schemeClr val="tx1"/>
              </a:fontRef>
            </p:style>
          </p:cxnSp>
          <p:sp>
            <p:nvSpPr>
              <p:cNvPr id="183" name="Овал 42">
                <a:extLst>
                  <a:ext uri="{FF2B5EF4-FFF2-40B4-BE49-F238E27FC236}">
                    <a16:creationId xmlns:a16="http://schemas.microsoft.com/office/drawing/2014/main" id="{45F2CD2F-3BC2-486A-BD61-CDD5F675A035}"/>
                  </a:ext>
                </a:extLst>
              </p:cNvPr>
              <p:cNvSpPr/>
              <p:nvPr/>
            </p:nvSpPr>
            <p:spPr>
              <a:xfrm>
                <a:off x="11838817" y="13815467"/>
                <a:ext cx="709258" cy="669855"/>
              </a:xfrm>
              <a:prstGeom prst="ellipse">
                <a:avLst/>
              </a:prstGeom>
              <a:solidFill>
                <a:srgbClr val="5CBDD0"/>
              </a:solidFill>
              <a:ln>
                <a:solidFill>
                  <a:srgbClr val="5CBD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Ser</a:t>
                </a:r>
                <a:endParaRPr lang="ru-RU" dirty="0"/>
              </a:p>
            </p:txBody>
          </p:sp>
          <p:sp>
            <p:nvSpPr>
              <p:cNvPr id="184" name="Овал 39">
                <a:extLst>
                  <a:ext uri="{FF2B5EF4-FFF2-40B4-BE49-F238E27FC236}">
                    <a16:creationId xmlns:a16="http://schemas.microsoft.com/office/drawing/2014/main" id="{CC03CC26-2254-4CAF-B122-D6AF93530A17}"/>
                  </a:ext>
                </a:extLst>
              </p:cNvPr>
              <p:cNvSpPr/>
              <p:nvPr/>
            </p:nvSpPr>
            <p:spPr>
              <a:xfrm>
                <a:off x="13986294" y="13542933"/>
                <a:ext cx="709258" cy="66985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Cys</a:t>
                </a:r>
                <a:endParaRPr lang="ru-RU" dirty="0"/>
              </a:p>
            </p:txBody>
          </p:sp>
          <p:cxnSp>
            <p:nvCxnSpPr>
              <p:cNvPr id="266" name="Прямая соединительная линия 40">
                <a:extLst>
                  <a:ext uri="{FF2B5EF4-FFF2-40B4-BE49-F238E27FC236}">
                    <a16:creationId xmlns:a16="http://schemas.microsoft.com/office/drawing/2014/main" id="{48920219-1EC7-4DD4-869D-DDEA220D6457}"/>
                  </a:ext>
                </a:extLst>
              </p:cNvPr>
              <p:cNvCxnSpPr>
                <a:cxnSpLocks/>
              </p:cNvCxnSpPr>
              <p:nvPr/>
            </p:nvCxnSpPr>
            <p:spPr>
              <a:xfrm rot="16200000">
                <a:off x="12318223" y="13296664"/>
                <a:ext cx="689556" cy="1017916"/>
              </a:xfrm>
              <a:prstGeom prst="line">
                <a:avLst/>
              </a:prstGeom>
              <a:ln w="57150"/>
            </p:spPr>
            <p:style>
              <a:lnRef idx="1">
                <a:schemeClr val="dk1"/>
              </a:lnRef>
              <a:fillRef idx="0">
                <a:schemeClr val="dk1"/>
              </a:fillRef>
              <a:effectRef idx="0">
                <a:schemeClr val="dk1"/>
              </a:effectRef>
              <a:fontRef idx="minor">
                <a:schemeClr val="tx1"/>
              </a:fontRef>
            </p:style>
          </p:cxnSp>
          <p:sp>
            <p:nvSpPr>
              <p:cNvPr id="268" name="Овал 41">
                <a:extLst>
                  <a:ext uri="{FF2B5EF4-FFF2-40B4-BE49-F238E27FC236}">
                    <a16:creationId xmlns:a16="http://schemas.microsoft.com/office/drawing/2014/main" id="{2C33FCE5-8931-4F42-93D2-1AF6A6194951}"/>
                  </a:ext>
                </a:extLst>
              </p:cNvPr>
              <p:cNvSpPr/>
              <p:nvPr/>
            </p:nvSpPr>
            <p:spPr>
              <a:xfrm>
                <a:off x="12817331" y="13125913"/>
                <a:ext cx="709258" cy="669855"/>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Lys</a:t>
                </a:r>
                <a:endParaRPr lang="ru-RU" dirty="0"/>
              </a:p>
            </p:txBody>
          </p:sp>
          <p:sp>
            <p:nvSpPr>
              <p:cNvPr id="269" name="Овал 42">
                <a:extLst>
                  <a:ext uri="{FF2B5EF4-FFF2-40B4-BE49-F238E27FC236}">
                    <a16:creationId xmlns:a16="http://schemas.microsoft.com/office/drawing/2014/main" id="{30FFC43E-E927-45CE-A031-A4495D2E868C}"/>
                  </a:ext>
                </a:extLst>
              </p:cNvPr>
              <p:cNvSpPr/>
              <p:nvPr/>
            </p:nvSpPr>
            <p:spPr>
              <a:xfrm>
                <a:off x="11838818" y="13815468"/>
                <a:ext cx="709258" cy="669855"/>
              </a:xfrm>
              <a:prstGeom prst="ellipse">
                <a:avLst/>
              </a:prstGeom>
              <a:solidFill>
                <a:srgbClr val="5CBDD0"/>
              </a:solidFill>
              <a:ln>
                <a:solidFill>
                  <a:srgbClr val="5CBD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Ser</a:t>
                </a:r>
                <a:endParaRPr lang="ru-RU" dirty="0"/>
              </a:p>
            </p:txBody>
          </p:sp>
        </p:grpSp>
        <p:grpSp>
          <p:nvGrpSpPr>
            <p:cNvPr id="199" name="Group 198">
              <a:extLst>
                <a:ext uri="{FF2B5EF4-FFF2-40B4-BE49-F238E27FC236}">
                  <a16:creationId xmlns:a16="http://schemas.microsoft.com/office/drawing/2014/main" id="{8DC402A5-4D88-4232-BE25-B76AD2FBCB5E}"/>
                </a:ext>
              </a:extLst>
            </p:cNvPr>
            <p:cNvGrpSpPr/>
            <p:nvPr/>
          </p:nvGrpSpPr>
          <p:grpSpPr>
            <a:xfrm>
              <a:off x="8103304" y="14446190"/>
              <a:ext cx="3444368" cy="1721001"/>
              <a:chOff x="14222737" y="13226396"/>
              <a:chExt cx="3444368" cy="1721001"/>
            </a:xfrm>
          </p:grpSpPr>
          <p:cxnSp>
            <p:nvCxnSpPr>
              <p:cNvPr id="190" name="Прямая соединительная линия 38">
                <a:extLst>
                  <a:ext uri="{FF2B5EF4-FFF2-40B4-BE49-F238E27FC236}">
                    <a16:creationId xmlns:a16="http://schemas.microsoft.com/office/drawing/2014/main" id="{AE36DFE6-FABA-499A-8021-50E0B940034C}"/>
                  </a:ext>
                </a:extLst>
              </p:cNvPr>
              <p:cNvCxnSpPr>
                <a:cxnSpLocks/>
              </p:cNvCxnSpPr>
              <p:nvPr/>
            </p:nvCxnSpPr>
            <p:spPr>
              <a:xfrm rot="16200000" flipH="1">
                <a:off x="15926926" y="13542019"/>
                <a:ext cx="426868" cy="1168963"/>
              </a:xfrm>
              <a:prstGeom prst="line">
                <a:avLst/>
              </a:prstGeom>
              <a:ln w="57150"/>
            </p:spPr>
            <p:style>
              <a:lnRef idx="1">
                <a:schemeClr val="dk1"/>
              </a:lnRef>
              <a:fillRef idx="0">
                <a:schemeClr val="dk1"/>
              </a:fillRef>
              <a:effectRef idx="0">
                <a:schemeClr val="dk1"/>
              </a:effectRef>
              <a:fontRef idx="minor">
                <a:schemeClr val="tx1"/>
              </a:fontRef>
            </p:style>
          </p:cxnSp>
          <p:cxnSp>
            <p:nvCxnSpPr>
              <p:cNvPr id="195" name="Прямая соединительная линия 38">
                <a:extLst>
                  <a:ext uri="{FF2B5EF4-FFF2-40B4-BE49-F238E27FC236}">
                    <a16:creationId xmlns:a16="http://schemas.microsoft.com/office/drawing/2014/main" id="{757DCC40-1ACB-4567-8D46-FEA94A6ED4E5}"/>
                  </a:ext>
                </a:extLst>
              </p:cNvPr>
              <p:cNvCxnSpPr>
                <a:cxnSpLocks/>
                <a:stCxn id="194" idx="2"/>
                <a:endCxn id="189" idx="4"/>
              </p:cNvCxnSpPr>
              <p:nvPr/>
            </p:nvCxnSpPr>
            <p:spPr>
              <a:xfrm flipH="1">
                <a:off x="16724842" y="13749616"/>
                <a:ext cx="3152" cy="925244"/>
              </a:xfrm>
              <a:prstGeom prst="line">
                <a:avLst/>
              </a:prstGeom>
              <a:ln w="57150"/>
            </p:spPr>
            <p:style>
              <a:lnRef idx="1">
                <a:schemeClr val="dk1"/>
              </a:lnRef>
              <a:fillRef idx="0">
                <a:schemeClr val="dk1"/>
              </a:fillRef>
              <a:effectRef idx="0">
                <a:schemeClr val="dk1"/>
              </a:effectRef>
              <a:fontRef idx="minor">
                <a:schemeClr val="tx1"/>
              </a:fontRef>
            </p:style>
          </p:cxnSp>
          <p:sp>
            <p:nvSpPr>
              <p:cNvPr id="189" name="Овал 39">
                <a:extLst>
                  <a:ext uri="{FF2B5EF4-FFF2-40B4-BE49-F238E27FC236}">
                    <a16:creationId xmlns:a16="http://schemas.microsoft.com/office/drawing/2014/main" id="{323D1AF8-4C68-47B6-92EA-9469A33A173B}"/>
                  </a:ext>
                </a:extLst>
              </p:cNvPr>
              <p:cNvSpPr/>
              <p:nvPr/>
            </p:nvSpPr>
            <p:spPr>
              <a:xfrm>
                <a:off x="16370213" y="14005005"/>
                <a:ext cx="709258" cy="66985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Cys</a:t>
                </a:r>
                <a:endParaRPr lang="ru-RU" dirty="0"/>
              </a:p>
            </p:txBody>
          </p:sp>
          <p:cxnSp>
            <p:nvCxnSpPr>
              <p:cNvPr id="191" name="Прямая соединительная линия 40">
                <a:extLst>
                  <a:ext uri="{FF2B5EF4-FFF2-40B4-BE49-F238E27FC236}">
                    <a16:creationId xmlns:a16="http://schemas.microsoft.com/office/drawing/2014/main" id="{8DE0A883-5D0A-4B78-8480-09D45FF883AC}"/>
                  </a:ext>
                </a:extLst>
              </p:cNvPr>
              <p:cNvCxnSpPr>
                <a:cxnSpLocks/>
              </p:cNvCxnSpPr>
              <p:nvPr/>
            </p:nvCxnSpPr>
            <p:spPr>
              <a:xfrm rot="16200000">
                <a:off x="14702143" y="13758739"/>
                <a:ext cx="689556" cy="1017916"/>
              </a:xfrm>
              <a:prstGeom prst="line">
                <a:avLst/>
              </a:prstGeom>
              <a:ln w="57150"/>
            </p:spPr>
            <p:style>
              <a:lnRef idx="1">
                <a:schemeClr val="dk1"/>
              </a:lnRef>
              <a:fillRef idx="0">
                <a:schemeClr val="dk1"/>
              </a:fillRef>
              <a:effectRef idx="0">
                <a:schemeClr val="dk1"/>
              </a:effectRef>
              <a:fontRef idx="minor">
                <a:schemeClr val="tx1"/>
              </a:fontRef>
            </p:style>
          </p:cxnSp>
          <p:sp>
            <p:nvSpPr>
              <p:cNvPr id="192" name="Овал 41">
                <a:extLst>
                  <a:ext uri="{FF2B5EF4-FFF2-40B4-BE49-F238E27FC236}">
                    <a16:creationId xmlns:a16="http://schemas.microsoft.com/office/drawing/2014/main" id="{1266A5AE-5AD2-49BB-9119-89091E976AA6}"/>
                  </a:ext>
                </a:extLst>
              </p:cNvPr>
              <p:cNvSpPr/>
              <p:nvPr/>
            </p:nvSpPr>
            <p:spPr>
              <a:xfrm>
                <a:off x="15201250" y="13587988"/>
                <a:ext cx="709258" cy="669855"/>
              </a:xfrm>
              <a:prstGeom prst="ellipse">
                <a:avLst/>
              </a:prstGeom>
              <a:solidFill>
                <a:srgbClr val="E66C6C"/>
              </a:solidFill>
              <a:ln>
                <a:solidFill>
                  <a:srgbClr val="E6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Gly</a:t>
                </a:r>
                <a:endParaRPr lang="ru-RU" dirty="0"/>
              </a:p>
            </p:txBody>
          </p:sp>
          <p:sp>
            <p:nvSpPr>
              <p:cNvPr id="193" name="Овал 42">
                <a:extLst>
                  <a:ext uri="{FF2B5EF4-FFF2-40B4-BE49-F238E27FC236}">
                    <a16:creationId xmlns:a16="http://schemas.microsoft.com/office/drawing/2014/main" id="{159DBFA4-87A8-4CE5-A2B3-ADB452E8C8CA}"/>
                  </a:ext>
                </a:extLst>
              </p:cNvPr>
              <p:cNvSpPr/>
              <p:nvPr/>
            </p:nvSpPr>
            <p:spPr>
              <a:xfrm>
                <a:off x="14222737" y="14277542"/>
                <a:ext cx="709258" cy="669855"/>
              </a:xfrm>
              <a:prstGeom prst="ellipse">
                <a:avLst/>
              </a:prstGeom>
              <a:solidFill>
                <a:srgbClr val="5CBDD0"/>
              </a:solidFill>
              <a:ln>
                <a:solidFill>
                  <a:srgbClr val="5CBD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Ser</a:t>
                </a:r>
                <a:endParaRPr lang="ru-RU" dirty="0"/>
              </a:p>
            </p:txBody>
          </p:sp>
          <mc:AlternateContent xmlns:mc="http://schemas.openxmlformats.org/markup-compatibility/2006" xmlns:a14="http://schemas.microsoft.com/office/drawing/2010/main">
            <mc:Choice Requires="a14">
              <p:sp>
                <p:nvSpPr>
                  <p:cNvPr id="194" name="TextBox 193">
                    <a:extLst>
                      <a:ext uri="{FF2B5EF4-FFF2-40B4-BE49-F238E27FC236}">
                        <a16:creationId xmlns:a16="http://schemas.microsoft.com/office/drawing/2014/main" id="{53A04BD5-DA80-4017-8641-2B34E9A99DC6}"/>
                      </a:ext>
                    </a:extLst>
                  </p:cNvPr>
                  <p:cNvSpPr txBox="1"/>
                  <p:nvPr/>
                </p:nvSpPr>
                <p:spPr>
                  <a:xfrm>
                    <a:off x="15788883" y="13226396"/>
                    <a:ext cx="187822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GB" sz="2800">
                              <a:latin typeface="Cambria Math" panose="02040503050406030204" pitchFamily="18" charset="0"/>
                            </a:rPr>
                            <m:t>C</m:t>
                          </m:r>
                          <m:sSub>
                            <m:sSubPr>
                              <m:ctrlPr>
                                <a:rPr lang="en-GB" sz="2800" i="1">
                                  <a:latin typeface="Cambria Math" panose="02040503050406030204" pitchFamily="18" charset="0"/>
                                </a:rPr>
                              </m:ctrlPr>
                            </m:sSubPr>
                            <m:e>
                              <m:r>
                                <m:rPr>
                                  <m:sty m:val="p"/>
                                </m:rPr>
                                <a:rPr lang="en-GB" sz="2800">
                                  <a:latin typeface="Cambria Math" panose="02040503050406030204" pitchFamily="18" charset="0"/>
                                </a:rPr>
                                <m:t>H</m:t>
                              </m:r>
                            </m:e>
                            <m:sub>
                              <m:r>
                                <a:rPr lang="en-GB" sz="2800">
                                  <a:latin typeface="Cambria Math" panose="02040503050406030204" pitchFamily="18" charset="0"/>
                                </a:rPr>
                                <m:t>3</m:t>
                              </m:r>
                            </m:sub>
                          </m:sSub>
                        </m:oMath>
                      </m:oMathPara>
                    </a14:m>
                    <a:endParaRPr lang="ru-RU" sz="2800" dirty="0"/>
                  </a:p>
                </p:txBody>
              </p:sp>
            </mc:Choice>
            <mc:Fallback xmlns="">
              <p:sp>
                <p:nvSpPr>
                  <p:cNvPr id="194" name="TextBox 193">
                    <a:extLst>
                      <a:ext uri="{FF2B5EF4-FFF2-40B4-BE49-F238E27FC236}">
                        <a16:creationId xmlns:a16="http://schemas.microsoft.com/office/drawing/2014/main" id="{53A04BD5-DA80-4017-8641-2B34E9A99DC6}"/>
                      </a:ext>
                    </a:extLst>
                  </p:cNvPr>
                  <p:cNvSpPr txBox="1">
                    <a:spLocks noRot="1" noChangeAspect="1" noMove="1" noResize="1" noEditPoints="1" noAdjustHandles="1" noChangeArrowheads="1" noChangeShapeType="1" noTextEdit="1"/>
                  </p:cNvSpPr>
                  <p:nvPr/>
                </p:nvSpPr>
                <p:spPr>
                  <a:xfrm>
                    <a:off x="15788883" y="13226396"/>
                    <a:ext cx="1878222" cy="523220"/>
                  </a:xfrm>
                  <a:prstGeom prst="rect">
                    <a:avLst/>
                  </a:prstGeom>
                  <a:blipFill>
                    <a:blip r:embed="rId11"/>
                    <a:stretch>
                      <a:fillRect/>
                    </a:stretch>
                  </a:blipFill>
                </p:spPr>
                <p:txBody>
                  <a:bodyPr/>
                  <a:lstStyle/>
                  <a:p>
                    <a:r>
                      <a:rPr lang="ru-RU">
                        <a:noFill/>
                      </a:rPr>
                      <a:t> </a:t>
                    </a:r>
                  </a:p>
                </p:txBody>
              </p:sp>
            </mc:Fallback>
          </mc:AlternateContent>
        </p:grpSp>
        <p:sp>
          <p:nvSpPr>
            <p:cNvPr id="201" name="TextBox 200">
              <a:extLst>
                <a:ext uri="{FF2B5EF4-FFF2-40B4-BE49-F238E27FC236}">
                  <a16:creationId xmlns:a16="http://schemas.microsoft.com/office/drawing/2014/main" id="{40774A01-34A6-4EFC-A998-A739BA6DBF69}"/>
                </a:ext>
              </a:extLst>
            </p:cNvPr>
            <p:cNvSpPr txBox="1"/>
            <p:nvPr/>
          </p:nvSpPr>
          <p:spPr>
            <a:xfrm>
              <a:off x="8646236" y="16220741"/>
              <a:ext cx="2046427" cy="523220"/>
            </a:xfrm>
            <a:prstGeom prst="rect">
              <a:avLst/>
            </a:prstGeom>
            <a:noFill/>
          </p:spPr>
          <p:txBody>
            <a:bodyPr wrap="square" rtlCol="0">
              <a:spAutoFit/>
            </a:bodyPr>
            <a:lstStyle/>
            <a:p>
              <a:pPr algn="ctr"/>
              <a:r>
                <a:rPr lang="en-GB" sz="2800" dirty="0"/>
                <a:t>PTM</a:t>
              </a:r>
              <a:endParaRPr lang="ru-RU" sz="2800" dirty="0"/>
            </a:p>
          </p:txBody>
        </p:sp>
      </p:grpSp>
      <p:cxnSp>
        <p:nvCxnSpPr>
          <p:cNvPr id="203" name="Straight Connector 202">
            <a:extLst>
              <a:ext uri="{FF2B5EF4-FFF2-40B4-BE49-F238E27FC236}">
                <a16:creationId xmlns:a16="http://schemas.microsoft.com/office/drawing/2014/main" id="{122164F6-D3B2-4C8D-899C-C46BA947474F}"/>
              </a:ext>
            </a:extLst>
          </p:cNvPr>
          <p:cNvCxnSpPr>
            <a:cxnSpLocks/>
          </p:cNvCxnSpPr>
          <p:nvPr/>
        </p:nvCxnSpPr>
        <p:spPr>
          <a:xfrm>
            <a:off x="9397999" y="12662755"/>
            <a:ext cx="0" cy="5959666"/>
          </a:xfrm>
          <a:prstGeom prst="line">
            <a:avLst/>
          </a:prstGeom>
          <a:ln>
            <a:solidFill>
              <a:srgbClr val="D03839"/>
            </a:solidFill>
          </a:ln>
        </p:spPr>
        <p:style>
          <a:lnRef idx="1">
            <a:schemeClr val="dk1"/>
          </a:lnRef>
          <a:fillRef idx="0">
            <a:schemeClr val="dk1"/>
          </a:fillRef>
          <a:effectRef idx="0">
            <a:schemeClr val="dk1"/>
          </a:effectRef>
          <a:fontRef idx="minor">
            <a:schemeClr val="tx1"/>
          </a:fontRef>
        </p:style>
      </p:cxnSp>
      <p:sp>
        <p:nvSpPr>
          <p:cNvPr id="204" name="TextBox 203">
            <a:extLst>
              <a:ext uri="{FF2B5EF4-FFF2-40B4-BE49-F238E27FC236}">
                <a16:creationId xmlns:a16="http://schemas.microsoft.com/office/drawing/2014/main" id="{EB5D9D99-4029-4604-8253-60183E664055}"/>
              </a:ext>
            </a:extLst>
          </p:cNvPr>
          <p:cNvSpPr txBox="1"/>
          <p:nvPr/>
        </p:nvSpPr>
        <p:spPr>
          <a:xfrm>
            <a:off x="1429703" y="12123691"/>
            <a:ext cx="4908187" cy="646331"/>
          </a:xfrm>
          <a:prstGeom prst="rect">
            <a:avLst/>
          </a:prstGeom>
          <a:noFill/>
        </p:spPr>
        <p:txBody>
          <a:bodyPr wrap="square" rtlCol="0">
            <a:spAutoFit/>
          </a:bodyPr>
          <a:lstStyle/>
          <a:p>
            <a:pPr algn="ctr"/>
            <a:r>
              <a:rPr lang="en-GB" sz="3600" dirty="0"/>
              <a:t>Possible modifications</a:t>
            </a:r>
            <a:endParaRPr lang="ru-RU" sz="3600" dirty="0"/>
          </a:p>
        </p:txBody>
      </p:sp>
      <p:sp>
        <p:nvSpPr>
          <p:cNvPr id="205" name="TextBox 204">
            <a:extLst>
              <a:ext uri="{FF2B5EF4-FFF2-40B4-BE49-F238E27FC236}">
                <a16:creationId xmlns:a16="http://schemas.microsoft.com/office/drawing/2014/main" id="{F5B9A968-29C6-46FA-B042-B175D5282286}"/>
              </a:ext>
            </a:extLst>
          </p:cNvPr>
          <p:cNvSpPr txBox="1"/>
          <p:nvPr/>
        </p:nvSpPr>
        <p:spPr>
          <a:xfrm>
            <a:off x="9704306" y="12123404"/>
            <a:ext cx="4284974" cy="646331"/>
          </a:xfrm>
          <a:prstGeom prst="rect">
            <a:avLst/>
          </a:prstGeom>
          <a:noFill/>
        </p:spPr>
        <p:txBody>
          <a:bodyPr wrap="square" rtlCol="0">
            <a:spAutoFit/>
          </a:bodyPr>
          <a:lstStyle/>
          <a:p>
            <a:r>
              <a:rPr lang="en-GB" sz="3600" dirty="0"/>
              <a:t>Problem statement</a:t>
            </a:r>
            <a:endParaRPr lang="ru-RU" sz="3600" dirty="0"/>
          </a:p>
        </p:txBody>
      </p:sp>
      <p:sp>
        <p:nvSpPr>
          <p:cNvPr id="209" name="Стрелка: вправо 1">
            <a:extLst>
              <a:ext uri="{FF2B5EF4-FFF2-40B4-BE49-F238E27FC236}">
                <a16:creationId xmlns:a16="http://schemas.microsoft.com/office/drawing/2014/main" id="{E0A79F5F-61B3-4032-B121-C8512E0D55EE}"/>
              </a:ext>
            </a:extLst>
          </p:cNvPr>
          <p:cNvSpPr/>
          <p:nvPr/>
        </p:nvSpPr>
        <p:spPr>
          <a:xfrm>
            <a:off x="12724212" y="13443239"/>
            <a:ext cx="1120073" cy="669855"/>
          </a:xfrm>
          <a:prstGeom prst="rightArrow">
            <a:avLst/>
          </a:prstGeom>
          <a:solidFill>
            <a:srgbClr val="D0383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grpSp>
        <p:nvGrpSpPr>
          <p:cNvPr id="287" name="Group 286">
            <a:extLst>
              <a:ext uri="{FF2B5EF4-FFF2-40B4-BE49-F238E27FC236}">
                <a16:creationId xmlns:a16="http://schemas.microsoft.com/office/drawing/2014/main" id="{7EAB2532-B56E-4691-880C-15B436250A4A}"/>
              </a:ext>
            </a:extLst>
          </p:cNvPr>
          <p:cNvGrpSpPr/>
          <p:nvPr/>
        </p:nvGrpSpPr>
        <p:grpSpPr>
          <a:xfrm>
            <a:off x="13246669" y="12357140"/>
            <a:ext cx="3805044" cy="2554039"/>
            <a:chOff x="13854781" y="12419082"/>
            <a:chExt cx="3805044" cy="2554039"/>
          </a:xfrm>
        </p:grpSpPr>
        <p:pic>
          <p:nvPicPr>
            <p:cNvPr id="210" name="Picture 2" descr="ÐÐ°ÑÑÐ¸Ð½ÐºÐ¸ Ð¿Ð¾ Ð·Ð°Ð¿ÑÐ¾ÑÑ Ð¼Ð°ÑÑ ÑÐ¿ÐµÐºÑÑÐ¾Ð¼ÐµÑÑ">
              <a:extLst>
                <a:ext uri="{FF2B5EF4-FFF2-40B4-BE49-F238E27FC236}">
                  <a16:creationId xmlns:a16="http://schemas.microsoft.com/office/drawing/2014/main" id="{C9D565BD-74B0-4BD2-8FDA-88E4E288D00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649717" y="12419082"/>
              <a:ext cx="2198412" cy="2132459"/>
            </a:xfrm>
            <a:prstGeom prst="rect">
              <a:avLst/>
            </a:prstGeom>
            <a:noFill/>
            <a:extLst>
              <a:ext uri="{909E8E84-426E-40DD-AFC4-6F175D3DCCD1}">
                <a14:hiddenFill xmlns:a14="http://schemas.microsoft.com/office/drawing/2010/main">
                  <a:solidFill>
                    <a:srgbClr val="FFFFFF"/>
                  </a:solidFill>
                </a14:hiddenFill>
              </a:ext>
            </a:extLst>
          </p:spPr>
        </p:pic>
        <p:sp>
          <p:nvSpPr>
            <p:cNvPr id="211" name="TextBox 210">
              <a:extLst>
                <a:ext uri="{FF2B5EF4-FFF2-40B4-BE49-F238E27FC236}">
                  <a16:creationId xmlns:a16="http://schemas.microsoft.com/office/drawing/2014/main" id="{71423FBF-1159-4F5E-A342-FC0C7A608569}"/>
                </a:ext>
              </a:extLst>
            </p:cNvPr>
            <p:cNvSpPr txBox="1"/>
            <p:nvPr/>
          </p:nvSpPr>
          <p:spPr>
            <a:xfrm>
              <a:off x="13854781" y="14511456"/>
              <a:ext cx="3805044" cy="461665"/>
            </a:xfrm>
            <a:prstGeom prst="rect">
              <a:avLst/>
            </a:prstGeom>
            <a:noFill/>
          </p:spPr>
          <p:txBody>
            <a:bodyPr wrap="square" rtlCol="0">
              <a:spAutoFit/>
            </a:bodyPr>
            <a:lstStyle/>
            <a:p>
              <a:pPr algn="ctr"/>
              <a:r>
                <a:rPr lang="en-GB" sz="2400" dirty="0"/>
                <a:t>Mass - spectrometer</a:t>
              </a:r>
              <a:endParaRPr lang="ru-RU" sz="2400" dirty="0"/>
            </a:p>
          </p:txBody>
        </p:sp>
      </p:grpSp>
      <p:grpSp>
        <p:nvGrpSpPr>
          <p:cNvPr id="293" name="Group 292">
            <a:extLst>
              <a:ext uri="{FF2B5EF4-FFF2-40B4-BE49-F238E27FC236}">
                <a16:creationId xmlns:a16="http://schemas.microsoft.com/office/drawing/2014/main" id="{A819B1B0-0EA9-4522-8937-E1B9FC433ADC}"/>
              </a:ext>
            </a:extLst>
          </p:cNvPr>
          <p:cNvGrpSpPr/>
          <p:nvPr/>
        </p:nvGrpSpPr>
        <p:grpSpPr>
          <a:xfrm>
            <a:off x="14214617" y="16581973"/>
            <a:ext cx="1873189" cy="2050210"/>
            <a:chOff x="14390197" y="17295332"/>
            <a:chExt cx="1873189" cy="2050210"/>
          </a:xfrm>
        </p:grpSpPr>
        <p:grpSp>
          <p:nvGrpSpPr>
            <p:cNvPr id="225" name="Группа 36">
              <a:extLst>
                <a:ext uri="{FF2B5EF4-FFF2-40B4-BE49-F238E27FC236}">
                  <a16:creationId xmlns:a16="http://schemas.microsoft.com/office/drawing/2014/main" id="{09250381-94E5-45E8-B0A8-36DEB2730EA7}"/>
                </a:ext>
              </a:extLst>
            </p:cNvPr>
            <p:cNvGrpSpPr>
              <a:grpSpLocks noChangeAspect="1"/>
            </p:cNvGrpSpPr>
            <p:nvPr/>
          </p:nvGrpSpPr>
          <p:grpSpPr>
            <a:xfrm>
              <a:off x="14847779" y="17295332"/>
              <a:ext cx="958026" cy="1337732"/>
              <a:chOff x="1553592" y="2281561"/>
              <a:chExt cx="1455938" cy="2032987"/>
            </a:xfrm>
          </p:grpSpPr>
          <p:sp>
            <p:nvSpPr>
              <p:cNvPr id="226" name="Прямоугольник: один усеченный угол 37">
                <a:extLst>
                  <a:ext uri="{FF2B5EF4-FFF2-40B4-BE49-F238E27FC236}">
                    <a16:creationId xmlns:a16="http://schemas.microsoft.com/office/drawing/2014/main" id="{C4F1CA79-3F11-4FCA-A525-DC26623B1A30}"/>
                  </a:ext>
                </a:extLst>
              </p:cNvPr>
              <p:cNvSpPr/>
              <p:nvPr/>
            </p:nvSpPr>
            <p:spPr>
              <a:xfrm>
                <a:off x="1553592" y="2281561"/>
                <a:ext cx="1455938" cy="2032987"/>
              </a:xfrm>
              <a:prstGeom prst="snip1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27" name="Прямая соединительная линия 38">
                <a:extLst>
                  <a:ext uri="{FF2B5EF4-FFF2-40B4-BE49-F238E27FC236}">
                    <a16:creationId xmlns:a16="http://schemas.microsoft.com/office/drawing/2014/main" id="{76E397DD-32C0-49B3-B783-766EF0860863}"/>
                  </a:ext>
                </a:extLst>
              </p:cNvPr>
              <p:cNvCxnSpPr/>
              <p:nvPr/>
            </p:nvCxnSpPr>
            <p:spPr>
              <a:xfrm>
                <a:off x="1669001" y="2681056"/>
                <a:ext cx="1029810" cy="0"/>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228" name="Прямая соединительная линия 39">
                <a:extLst>
                  <a:ext uri="{FF2B5EF4-FFF2-40B4-BE49-F238E27FC236}">
                    <a16:creationId xmlns:a16="http://schemas.microsoft.com/office/drawing/2014/main" id="{CDA3FE02-C306-4282-AA45-6EC78B5E63AF}"/>
                  </a:ext>
                </a:extLst>
              </p:cNvPr>
              <p:cNvCxnSpPr/>
              <p:nvPr/>
            </p:nvCxnSpPr>
            <p:spPr>
              <a:xfrm>
                <a:off x="1669001" y="2834936"/>
                <a:ext cx="1029810" cy="0"/>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229" name="Прямая соединительная линия 40">
                <a:extLst>
                  <a:ext uri="{FF2B5EF4-FFF2-40B4-BE49-F238E27FC236}">
                    <a16:creationId xmlns:a16="http://schemas.microsoft.com/office/drawing/2014/main" id="{0E4376E8-0DCE-4B2C-9CCF-547816639710}"/>
                  </a:ext>
                </a:extLst>
              </p:cNvPr>
              <p:cNvCxnSpPr/>
              <p:nvPr/>
            </p:nvCxnSpPr>
            <p:spPr>
              <a:xfrm>
                <a:off x="1669001" y="2971060"/>
                <a:ext cx="1029810" cy="0"/>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230" name="Прямая соединительная линия 41">
                <a:extLst>
                  <a:ext uri="{FF2B5EF4-FFF2-40B4-BE49-F238E27FC236}">
                    <a16:creationId xmlns:a16="http://schemas.microsoft.com/office/drawing/2014/main" id="{AC1FE833-6185-4D04-A31F-ECD3023B760D}"/>
                  </a:ext>
                </a:extLst>
              </p:cNvPr>
              <p:cNvCxnSpPr/>
              <p:nvPr/>
            </p:nvCxnSpPr>
            <p:spPr>
              <a:xfrm>
                <a:off x="1669002" y="3120500"/>
                <a:ext cx="1029810" cy="0"/>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231" name="Прямая соединительная линия 42">
                <a:extLst>
                  <a:ext uri="{FF2B5EF4-FFF2-40B4-BE49-F238E27FC236}">
                    <a16:creationId xmlns:a16="http://schemas.microsoft.com/office/drawing/2014/main" id="{25B390A2-F3F9-4C01-B088-3A7162FC02BD}"/>
                  </a:ext>
                </a:extLst>
              </p:cNvPr>
              <p:cNvCxnSpPr/>
              <p:nvPr/>
            </p:nvCxnSpPr>
            <p:spPr>
              <a:xfrm>
                <a:off x="1669002" y="3269943"/>
                <a:ext cx="1029810" cy="0"/>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232" name="Прямая соединительная линия 43">
                <a:extLst>
                  <a:ext uri="{FF2B5EF4-FFF2-40B4-BE49-F238E27FC236}">
                    <a16:creationId xmlns:a16="http://schemas.microsoft.com/office/drawing/2014/main" id="{FE3C64E5-5C6B-498E-9E22-77A7C61F2B87}"/>
                  </a:ext>
                </a:extLst>
              </p:cNvPr>
              <p:cNvCxnSpPr/>
              <p:nvPr/>
            </p:nvCxnSpPr>
            <p:spPr>
              <a:xfrm>
                <a:off x="1665690" y="3425301"/>
                <a:ext cx="1029810" cy="0"/>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233" name="Прямая соединительная линия 44">
                <a:extLst>
                  <a:ext uri="{FF2B5EF4-FFF2-40B4-BE49-F238E27FC236}">
                    <a16:creationId xmlns:a16="http://schemas.microsoft.com/office/drawing/2014/main" id="{33F07830-A579-43EC-A1E0-6E3EAD8E6C60}"/>
                  </a:ext>
                </a:extLst>
              </p:cNvPr>
              <p:cNvCxnSpPr/>
              <p:nvPr/>
            </p:nvCxnSpPr>
            <p:spPr>
              <a:xfrm>
                <a:off x="1665690" y="3577701"/>
                <a:ext cx="1029810" cy="0"/>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234" name="Прямая соединительная линия 45">
                <a:extLst>
                  <a:ext uri="{FF2B5EF4-FFF2-40B4-BE49-F238E27FC236}">
                    <a16:creationId xmlns:a16="http://schemas.microsoft.com/office/drawing/2014/main" id="{EAE1218C-DCDA-4C50-84F5-F55E27C3ECDE}"/>
                  </a:ext>
                </a:extLst>
              </p:cNvPr>
              <p:cNvCxnSpPr/>
              <p:nvPr/>
            </p:nvCxnSpPr>
            <p:spPr>
              <a:xfrm>
                <a:off x="1665690" y="3730101"/>
                <a:ext cx="1029810" cy="0"/>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grpSp>
        <p:sp>
          <p:nvSpPr>
            <p:cNvPr id="236" name="TextBox 235">
              <a:extLst>
                <a:ext uri="{FF2B5EF4-FFF2-40B4-BE49-F238E27FC236}">
                  <a16:creationId xmlns:a16="http://schemas.microsoft.com/office/drawing/2014/main" id="{FD47A121-AE89-482D-AA42-B93735772128}"/>
                </a:ext>
              </a:extLst>
            </p:cNvPr>
            <p:cNvSpPr txBox="1"/>
            <p:nvPr/>
          </p:nvSpPr>
          <p:spPr>
            <a:xfrm>
              <a:off x="14390197" y="18883877"/>
              <a:ext cx="1873189" cy="461665"/>
            </a:xfrm>
            <a:prstGeom prst="rect">
              <a:avLst/>
            </a:prstGeom>
            <a:noFill/>
          </p:spPr>
          <p:txBody>
            <a:bodyPr wrap="square" rtlCol="0">
              <a:spAutoFit/>
            </a:bodyPr>
            <a:lstStyle/>
            <a:p>
              <a:pPr algn="ctr"/>
              <a:r>
                <a:rPr lang="en-GB" sz="2400" dirty="0"/>
                <a:t>File .pep</a:t>
              </a:r>
              <a:endParaRPr lang="ru-RU" sz="2400" dirty="0"/>
            </a:p>
          </p:txBody>
        </p:sp>
      </p:grpSp>
      <p:grpSp>
        <p:nvGrpSpPr>
          <p:cNvPr id="239" name="Группа 58">
            <a:extLst>
              <a:ext uri="{FF2B5EF4-FFF2-40B4-BE49-F238E27FC236}">
                <a16:creationId xmlns:a16="http://schemas.microsoft.com/office/drawing/2014/main" id="{C5F8BE4D-BE09-4A3F-B586-C4F2BD441764}"/>
              </a:ext>
            </a:extLst>
          </p:cNvPr>
          <p:cNvGrpSpPr>
            <a:grpSpLocks noChangeAspect="1"/>
          </p:cNvGrpSpPr>
          <p:nvPr/>
        </p:nvGrpSpPr>
        <p:grpSpPr>
          <a:xfrm>
            <a:off x="9795666" y="16486663"/>
            <a:ext cx="2605612" cy="2146925"/>
            <a:chOff x="2432481" y="2562929"/>
            <a:chExt cx="2982898" cy="2457796"/>
          </a:xfrm>
        </p:grpSpPr>
        <p:sp>
          <p:nvSpPr>
            <p:cNvPr id="240" name="Прямоугольник 59">
              <a:extLst>
                <a:ext uri="{FF2B5EF4-FFF2-40B4-BE49-F238E27FC236}">
                  <a16:creationId xmlns:a16="http://schemas.microsoft.com/office/drawing/2014/main" id="{7528A8AF-27A8-4799-AF16-2A1DD92F30C0}"/>
                </a:ext>
              </a:extLst>
            </p:cNvPr>
            <p:cNvSpPr>
              <a:spLocks noChangeAspect="1"/>
            </p:cNvSpPr>
            <p:nvPr/>
          </p:nvSpPr>
          <p:spPr>
            <a:xfrm>
              <a:off x="2432481" y="2562929"/>
              <a:ext cx="2982898" cy="186505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1" name="Прямоугольник 60">
              <a:extLst>
                <a:ext uri="{FF2B5EF4-FFF2-40B4-BE49-F238E27FC236}">
                  <a16:creationId xmlns:a16="http://schemas.microsoft.com/office/drawing/2014/main" id="{EF4A90D4-2568-435A-815A-75D521FF6FD3}"/>
                </a:ext>
              </a:extLst>
            </p:cNvPr>
            <p:cNvSpPr/>
            <p:nvPr/>
          </p:nvSpPr>
          <p:spPr>
            <a:xfrm>
              <a:off x="2796466" y="2805344"/>
              <a:ext cx="1491449" cy="8877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42" name="Прямая соединительная линия 61">
              <a:extLst>
                <a:ext uri="{FF2B5EF4-FFF2-40B4-BE49-F238E27FC236}">
                  <a16:creationId xmlns:a16="http://schemas.microsoft.com/office/drawing/2014/main" id="{8E16FB92-B7C4-47BA-9846-C61C224ABA27}"/>
                </a:ext>
              </a:extLst>
            </p:cNvPr>
            <p:cNvCxnSpPr/>
            <p:nvPr/>
          </p:nvCxnSpPr>
          <p:spPr>
            <a:xfrm>
              <a:off x="4572000" y="2681056"/>
              <a:ext cx="0" cy="1455938"/>
            </a:xfrm>
            <a:prstGeom prst="line">
              <a:avLst/>
            </a:prstGeom>
          </p:spPr>
          <p:style>
            <a:lnRef idx="1">
              <a:schemeClr val="dk1"/>
            </a:lnRef>
            <a:fillRef idx="0">
              <a:schemeClr val="dk1"/>
            </a:fillRef>
            <a:effectRef idx="0">
              <a:schemeClr val="dk1"/>
            </a:effectRef>
            <a:fontRef idx="minor">
              <a:schemeClr val="tx1"/>
            </a:fontRef>
          </p:style>
        </p:cxnSp>
        <p:cxnSp>
          <p:nvCxnSpPr>
            <p:cNvPr id="243" name="Прямая соединительная линия 62">
              <a:extLst>
                <a:ext uri="{FF2B5EF4-FFF2-40B4-BE49-F238E27FC236}">
                  <a16:creationId xmlns:a16="http://schemas.microsoft.com/office/drawing/2014/main" id="{84F00851-E9FC-486C-80EB-44E9DE90F20B}"/>
                </a:ext>
              </a:extLst>
            </p:cNvPr>
            <p:cNvCxnSpPr/>
            <p:nvPr/>
          </p:nvCxnSpPr>
          <p:spPr>
            <a:xfrm>
              <a:off x="3542190" y="3187083"/>
              <a:ext cx="0" cy="710214"/>
            </a:xfrm>
            <a:prstGeom prst="line">
              <a:avLst/>
            </a:prstGeom>
          </p:spPr>
          <p:style>
            <a:lnRef idx="1">
              <a:schemeClr val="dk1"/>
            </a:lnRef>
            <a:fillRef idx="0">
              <a:schemeClr val="dk1"/>
            </a:fillRef>
            <a:effectRef idx="0">
              <a:schemeClr val="dk1"/>
            </a:effectRef>
            <a:fontRef idx="minor">
              <a:schemeClr val="tx1"/>
            </a:fontRef>
          </p:style>
        </p:cxnSp>
        <p:sp>
          <p:nvSpPr>
            <p:cNvPr id="244" name="Прямоугольник 63">
              <a:extLst>
                <a:ext uri="{FF2B5EF4-FFF2-40B4-BE49-F238E27FC236}">
                  <a16:creationId xmlns:a16="http://schemas.microsoft.com/office/drawing/2014/main" id="{3CDCA1DD-EEFA-4BD8-B01F-3D8BAE51A78C}"/>
                </a:ext>
              </a:extLst>
            </p:cNvPr>
            <p:cNvSpPr/>
            <p:nvPr/>
          </p:nvSpPr>
          <p:spPr>
            <a:xfrm>
              <a:off x="2521274" y="3298501"/>
              <a:ext cx="21304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245" name="Прямоугольник 64">
              <a:extLst>
                <a:ext uri="{FF2B5EF4-FFF2-40B4-BE49-F238E27FC236}">
                  <a16:creationId xmlns:a16="http://schemas.microsoft.com/office/drawing/2014/main" id="{0A810891-3F17-47B6-8CD7-716CBDC2163D}"/>
                </a:ext>
              </a:extLst>
            </p:cNvPr>
            <p:cNvSpPr/>
            <p:nvPr/>
          </p:nvSpPr>
          <p:spPr>
            <a:xfrm>
              <a:off x="2521274" y="3433312"/>
              <a:ext cx="21304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246" name="Прямоугольник 65">
              <a:extLst>
                <a:ext uri="{FF2B5EF4-FFF2-40B4-BE49-F238E27FC236}">
                  <a16:creationId xmlns:a16="http://schemas.microsoft.com/office/drawing/2014/main" id="{428F1A7B-5E6D-4507-9B8D-6B6E8C238551}"/>
                </a:ext>
              </a:extLst>
            </p:cNvPr>
            <p:cNvSpPr/>
            <p:nvPr/>
          </p:nvSpPr>
          <p:spPr>
            <a:xfrm>
              <a:off x="3058365" y="3298501"/>
              <a:ext cx="21304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247" name="Прямоугольник 66">
              <a:extLst>
                <a:ext uri="{FF2B5EF4-FFF2-40B4-BE49-F238E27FC236}">
                  <a16:creationId xmlns:a16="http://schemas.microsoft.com/office/drawing/2014/main" id="{DFB759BE-6FF9-4193-8871-884F67734318}"/>
                </a:ext>
              </a:extLst>
            </p:cNvPr>
            <p:cNvSpPr/>
            <p:nvPr/>
          </p:nvSpPr>
          <p:spPr>
            <a:xfrm>
              <a:off x="3058372" y="3429000"/>
              <a:ext cx="21304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248" name="Прямоугольник 67">
              <a:extLst>
                <a:ext uri="{FF2B5EF4-FFF2-40B4-BE49-F238E27FC236}">
                  <a16:creationId xmlns:a16="http://schemas.microsoft.com/office/drawing/2014/main" id="{49536E0C-7441-4010-8377-DD0108962744}"/>
                </a:ext>
              </a:extLst>
            </p:cNvPr>
            <p:cNvSpPr/>
            <p:nvPr/>
          </p:nvSpPr>
          <p:spPr>
            <a:xfrm>
              <a:off x="3058365" y="3559052"/>
              <a:ext cx="213049"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cxnSp>
          <p:nvCxnSpPr>
            <p:cNvPr id="249" name="Прямая соединительная линия 68">
              <a:extLst>
                <a:ext uri="{FF2B5EF4-FFF2-40B4-BE49-F238E27FC236}">
                  <a16:creationId xmlns:a16="http://schemas.microsoft.com/office/drawing/2014/main" id="{FEB93006-7A84-4377-B7F1-7F8E3E8881B7}"/>
                </a:ext>
              </a:extLst>
            </p:cNvPr>
            <p:cNvCxnSpPr>
              <a:cxnSpLocks/>
              <a:stCxn id="244" idx="3"/>
              <a:endCxn id="247" idx="1"/>
            </p:cNvCxnSpPr>
            <p:nvPr/>
          </p:nvCxnSpPr>
          <p:spPr>
            <a:xfrm>
              <a:off x="2734323" y="3321361"/>
              <a:ext cx="324049" cy="130499"/>
            </a:xfrm>
            <a:prstGeom prst="line">
              <a:avLst/>
            </a:prstGeom>
          </p:spPr>
          <p:style>
            <a:lnRef idx="1">
              <a:schemeClr val="accent2"/>
            </a:lnRef>
            <a:fillRef idx="0">
              <a:schemeClr val="accent2"/>
            </a:fillRef>
            <a:effectRef idx="0">
              <a:schemeClr val="accent2"/>
            </a:effectRef>
            <a:fontRef idx="minor">
              <a:schemeClr val="tx1"/>
            </a:fontRef>
          </p:style>
        </p:cxnSp>
        <p:cxnSp>
          <p:nvCxnSpPr>
            <p:cNvPr id="250" name="Прямая соединительная линия 69">
              <a:extLst>
                <a:ext uri="{FF2B5EF4-FFF2-40B4-BE49-F238E27FC236}">
                  <a16:creationId xmlns:a16="http://schemas.microsoft.com/office/drawing/2014/main" id="{AA8CD79B-CC4D-46DB-84C0-7FECDDE762B8}"/>
                </a:ext>
              </a:extLst>
            </p:cNvPr>
            <p:cNvCxnSpPr>
              <a:cxnSpLocks/>
              <a:stCxn id="245" idx="3"/>
              <a:endCxn id="248" idx="1"/>
            </p:cNvCxnSpPr>
            <p:nvPr/>
          </p:nvCxnSpPr>
          <p:spPr>
            <a:xfrm>
              <a:off x="2734323" y="3456172"/>
              <a:ext cx="324042" cy="1257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1" name="Прямая соединительная линия 70">
              <a:extLst>
                <a:ext uri="{FF2B5EF4-FFF2-40B4-BE49-F238E27FC236}">
                  <a16:creationId xmlns:a16="http://schemas.microsoft.com/office/drawing/2014/main" id="{21692B3F-6FD0-46D2-B489-7DCBA04FA53A}"/>
                </a:ext>
              </a:extLst>
            </p:cNvPr>
            <p:cNvCxnSpPr/>
            <p:nvPr/>
          </p:nvCxnSpPr>
          <p:spPr>
            <a:xfrm>
              <a:off x="3666478" y="3321360"/>
              <a:ext cx="44388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2" name="Прямая соединительная линия 71">
              <a:extLst>
                <a:ext uri="{FF2B5EF4-FFF2-40B4-BE49-F238E27FC236}">
                  <a16:creationId xmlns:a16="http://schemas.microsoft.com/office/drawing/2014/main" id="{6C5D8D0F-A06E-4910-8600-85BC9457E328}"/>
                </a:ext>
              </a:extLst>
            </p:cNvPr>
            <p:cNvCxnSpPr/>
            <p:nvPr/>
          </p:nvCxnSpPr>
          <p:spPr>
            <a:xfrm>
              <a:off x="3666478" y="3404958"/>
              <a:ext cx="44388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3" name="Прямая соединительная линия 72">
              <a:extLst>
                <a:ext uri="{FF2B5EF4-FFF2-40B4-BE49-F238E27FC236}">
                  <a16:creationId xmlns:a16="http://schemas.microsoft.com/office/drawing/2014/main" id="{44921C1A-6C45-4A28-89A1-933CE2EB1491}"/>
                </a:ext>
              </a:extLst>
            </p:cNvPr>
            <p:cNvCxnSpPr/>
            <p:nvPr/>
          </p:nvCxnSpPr>
          <p:spPr>
            <a:xfrm>
              <a:off x="3666478" y="3495456"/>
              <a:ext cx="44388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4" name="Прямоугольник 73">
              <a:extLst>
                <a:ext uri="{FF2B5EF4-FFF2-40B4-BE49-F238E27FC236}">
                  <a16:creationId xmlns:a16="http://schemas.microsoft.com/office/drawing/2014/main" id="{9CC7FBCA-999B-4925-9D3D-7F180F25CD5E}"/>
                </a:ext>
              </a:extLst>
            </p:cNvPr>
            <p:cNvSpPr/>
            <p:nvPr/>
          </p:nvSpPr>
          <p:spPr>
            <a:xfrm>
              <a:off x="4727362" y="2891774"/>
              <a:ext cx="532656" cy="941033"/>
            </a:xfrm>
            <a:prstGeom prst="rect">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5" name="TextBox 254">
              <a:extLst>
                <a:ext uri="{FF2B5EF4-FFF2-40B4-BE49-F238E27FC236}">
                  <a16:creationId xmlns:a16="http://schemas.microsoft.com/office/drawing/2014/main" id="{3993D654-660C-4015-BB55-CBBE51724236}"/>
                </a:ext>
              </a:extLst>
            </p:cNvPr>
            <p:cNvSpPr txBox="1"/>
            <p:nvPr/>
          </p:nvSpPr>
          <p:spPr>
            <a:xfrm>
              <a:off x="2874466" y="4492212"/>
              <a:ext cx="2001262" cy="528513"/>
            </a:xfrm>
            <a:prstGeom prst="rect">
              <a:avLst/>
            </a:prstGeom>
            <a:noFill/>
          </p:spPr>
          <p:txBody>
            <a:bodyPr wrap="square" rtlCol="0">
              <a:spAutoFit/>
            </a:bodyPr>
            <a:lstStyle/>
            <a:p>
              <a:pPr algn="ctr"/>
              <a:r>
                <a:rPr lang="en-GB" sz="2400" dirty="0"/>
                <a:t>Interface</a:t>
              </a:r>
              <a:endParaRPr lang="ru-RU" sz="2400" dirty="0"/>
            </a:p>
          </p:txBody>
        </p:sp>
      </p:grpSp>
      <p:grpSp>
        <p:nvGrpSpPr>
          <p:cNvPr id="288" name="Group 287">
            <a:extLst>
              <a:ext uri="{FF2B5EF4-FFF2-40B4-BE49-F238E27FC236}">
                <a16:creationId xmlns:a16="http://schemas.microsoft.com/office/drawing/2014/main" id="{0FFE57F8-9C01-4607-BFC8-19F243AA4410}"/>
              </a:ext>
            </a:extLst>
          </p:cNvPr>
          <p:cNvGrpSpPr/>
          <p:nvPr/>
        </p:nvGrpSpPr>
        <p:grpSpPr>
          <a:xfrm>
            <a:off x="17629755" y="12563054"/>
            <a:ext cx="3115310" cy="2561422"/>
            <a:chOff x="18854872" y="12415221"/>
            <a:chExt cx="3361509" cy="2557125"/>
          </a:xfrm>
        </p:grpSpPr>
        <p:pic>
          <p:nvPicPr>
            <p:cNvPr id="264" name="Picture 263">
              <a:extLst>
                <a:ext uri="{FF2B5EF4-FFF2-40B4-BE49-F238E27FC236}">
                  <a16:creationId xmlns:a16="http://schemas.microsoft.com/office/drawing/2014/main" id="{5135C4B2-BA0F-46F4-A302-7DA2A852156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8854872" y="12415221"/>
              <a:ext cx="3361509" cy="2307703"/>
            </a:xfrm>
            <a:prstGeom prst="rect">
              <a:avLst/>
            </a:prstGeom>
          </p:spPr>
        </p:pic>
        <p:sp>
          <p:nvSpPr>
            <p:cNvPr id="265" name="TextBox 264">
              <a:extLst>
                <a:ext uri="{FF2B5EF4-FFF2-40B4-BE49-F238E27FC236}">
                  <a16:creationId xmlns:a16="http://schemas.microsoft.com/office/drawing/2014/main" id="{3107868B-024E-4EA5-A66E-233A8DB951E1}"/>
                </a:ext>
              </a:extLst>
            </p:cNvPr>
            <p:cNvSpPr txBox="1"/>
            <p:nvPr/>
          </p:nvSpPr>
          <p:spPr>
            <a:xfrm>
              <a:off x="18974484" y="14511456"/>
              <a:ext cx="3150703" cy="460890"/>
            </a:xfrm>
            <a:prstGeom prst="rect">
              <a:avLst/>
            </a:prstGeom>
            <a:noFill/>
          </p:spPr>
          <p:txBody>
            <a:bodyPr wrap="square" rtlCol="0">
              <a:spAutoFit/>
            </a:bodyPr>
            <a:lstStyle/>
            <a:p>
              <a:pPr algn="ctr"/>
              <a:r>
                <a:rPr lang="en-GB" sz="2400" dirty="0"/>
                <a:t>Mass spectrum</a:t>
              </a:r>
            </a:p>
          </p:txBody>
        </p:sp>
      </p:grpSp>
      <p:sp>
        <p:nvSpPr>
          <p:cNvPr id="276" name="Стрелка: вправо 1">
            <a:extLst>
              <a:ext uri="{FF2B5EF4-FFF2-40B4-BE49-F238E27FC236}">
                <a16:creationId xmlns:a16="http://schemas.microsoft.com/office/drawing/2014/main" id="{63C2C9F0-8354-4E10-8FDB-829C07F48172}"/>
              </a:ext>
            </a:extLst>
          </p:cNvPr>
          <p:cNvSpPr/>
          <p:nvPr/>
        </p:nvSpPr>
        <p:spPr>
          <a:xfrm>
            <a:off x="16528755" y="13443415"/>
            <a:ext cx="1120073" cy="669855"/>
          </a:xfrm>
          <a:prstGeom prst="rightArrow">
            <a:avLst/>
          </a:prstGeom>
          <a:solidFill>
            <a:srgbClr val="D0383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grpSp>
        <p:nvGrpSpPr>
          <p:cNvPr id="286" name="Group 285">
            <a:extLst>
              <a:ext uri="{FF2B5EF4-FFF2-40B4-BE49-F238E27FC236}">
                <a16:creationId xmlns:a16="http://schemas.microsoft.com/office/drawing/2014/main" id="{C79366D3-398A-4919-AD64-E8C00EAC1823}"/>
              </a:ext>
            </a:extLst>
          </p:cNvPr>
          <p:cNvGrpSpPr/>
          <p:nvPr/>
        </p:nvGrpSpPr>
        <p:grpSpPr>
          <a:xfrm>
            <a:off x="9556923" y="12952330"/>
            <a:ext cx="2950673" cy="2242908"/>
            <a:chOff x="9252427" y="12947095"/>
            <a:chExt cx="2950673" cy="2242908"/>
          </a:xfrm>
        </p:grpSpPr>
        <p:grpSp>
          <p:nvGrpSpPr>
            <p:cNvPr id="275" name="Group 274">
              <a:extLst>
                <a:ext uri="{FF2B5EF4-FFF2-40B4-BE49-F238E27FC236}">
                  <a16:creationId xmlns:a16="http://schemas.microsoft.com/office/drawing/2014/main" id="{8F1AF59A-8AD7-4C6C-8322-554D37670CB1}"/>
                </a:ext>
              </a:extLst>
            </p:cNvPr>
            <p:cNvGrpSpPr/>
            <p:nvPr/>
          </p:nvGrpSpPr>
          <p:grpSpPr>
            <a:xfrm>
              <a:off x="9346366" y="12947095"/>
              <a:ext cx="2856734" cy="1359410"/>
              <a:chOff x="9334205" y="12936946"/>
              <a:chExt cx="2856734" cy="1359410"/>
            </a:xfrm>
          </p:grpSpPr>
          <p:cxnSp>
            <p:nvCxnSpPr>
              <p:cNvPr id="272" name="Прямая соединительная линия 38">
                <a:extLst>
                  <a:ext uri="{FF2B5EF4-FFF2-40B4-BE49-F238E27FC236}">
                    <a16:creationId xmlns:a16="http://schemas.microsoft.com/office/drawing/2014/main" id="{EDC1ED4B-BA61-4EFC-A626-ED9911333BE6}"/>
                  </a:ext>
                </a:extLst>
              </p:cNvPr>
              <p:cNvCxnSpPr>
                <a:cxnSpLocks/>
              </p:cNvCxnSpPr>
              <p:nvPr/>
            </p:nvCxnSpPr>
            <p:spPr>
              <a:xfrm rot="16200000" flipH="1">
                <a:off x="11038395" y="12890980"/>
                <a:ext cx="426868" cy="1168963"/>
              </a:xfrm>
              <a:prstGeom prst="line">
                <a:avLst/>
              </a:prstGeom>
              <a:ln w="57150"/>
            </p:spPr>
            <p:style>
              <a:lnRef idx="1">
                <a:schemeClr val="dk1"/>
              </a:lnRef>
              <a:fillRef idx="0">
                <a:schemeClr val="dk1"/>
              </a:fillRef>
              <a:effectRef idx="0">
                <a:schemeClr val="dk1"/>
              </a:effectRef>
              <a:fontRef idx="minor">
                <a:schemeClr val="tx1"/>
              </a:fontRef>
            </p:style>
          </p:cxnSp>
          <p:sp>
            <p:nvSpPr>
              <p:cNvPr id="270" name="Овал 39">
                <a:extLst>
                  <a:ext uri="{FF2B5EF4-FFF2-40B4-BE49-F238E27FC236}">
                    <a16:creationId xmlns:a16="http://schemas.microsoft.com/office/drawing/2014/main" id="{5C9402A5-C88E-4FD6-AF00-CC8317A9FB06}"/>
                  </a:ext>
                </a:extLst>
              </p:cNvPr>
              <p:cNvSpPr/>
              <p:nvPr/>
            </p:nvSpPr>
            <p:spPr>
              <a:xfrm>
                <a:off x="11481681" y="13353966"/>
                <a:ext cx="709258" cy="66985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Cys</a:t>
                </a:r>
                <a:endParaRPr lang="ru-RU" dirty="0"/>
              </a:p>
            </p:txBody>
          </p:sp>
          <p:cxnSp>
            <p:nvCxnSpPr>
              <p:cNvPr id="271" name="Прямая соединительная линия 40">
                <a:extLst>
                  <a:ext uri="{FF2B5EF4-FFF2-40B4-BE49-F238E27FC236}">
                    <a16:creationId xmlns:a16="http://schemas.microsoft.com/office/drawing/2014/main" id="{B68605BA-44CE-4281-AB0B-6A2C2DC66413}"/>
                  </a:ext>
                </a:extLst>
              </p:cNvPr>
              <p:cNvCxnSpPr>
                <a:cxnSpLocks/>
              </p:cNvCxnSpPr>
              <p:nvPr/>
            </p:nvCxnSpPr>
            <p:spPr>
              <a:xfrm rot="16200000">
                <a:off x="9813610" y="13107697"/>
                <a:ext cx="689556" cy="1017916"/>
              </a:xfrm>
              <a:prstGeom prst="line">
                <a:avLst/>
              </a:prstGeom>
              <a:ln w="57150"/>
            </p:spPr>
            <p:style>
              <a:lnRef idx="1">
                <a:schemeClr val="dk1"/>
              </a:lnRef>
              <a:fillRef idx="0">
                <a:schemeClr val="dk1"/>
              </a:fillRef>
              <a:effectRef idx="0">
                <a:schemeClr val="dk1"/>
              </a:effectRef>
              <a:fontRef idx="minor">
                <a:schemeClr val="tx1"/>
              </a:fontRef>
            </p:style>
          </p:cxnSp>
          <p:sp>
            <p:nvSpPr>
              <p:cNvPr id="273" name="Овал 41">
                <a:extLst>
                  <a:ext uri="{FF2B5EF4-FFF2-40B4-BE49-F238E27FC236}">
                    <a16:creationId xmlns:a16="http://schemas.microsoft.com/office/drawing/2014/main" id="{331A9426-E76E-48AF-BFE7-6B4147E92338}"/>
                  </a:ext>
                </a:extLst>
              </p:cNvPr>
              <p:cNvSpPr/>
              <p:nvPr/>
            </p:nvSpPr>
            <p:spPr>
              <a:xfrm>
                <a:off x="10312718" y="12936946"/>
                <a:ext cx="709258" cy="669855"/>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Lys</a:t>
                </a:r>
                <a:endParaRPr lang="ru-RU" dirty="0"/>
              </a:p>
            </p:txBody>
          </p:sp>
          <p:sp>
            <p:nvSpPr>
              <p:cNvPr id="274" name="Овал 42">
                <a:extLst>
                  <a:ext uri="{FF2B5EF4-FFF2-40B4-BE49-F238E27FC236}">
                    <a16:creationId xmlns:a16="http://schemas.microsoft.com/office/drawing/2014/main" id="{994009F0-A8C2-4810-B857-C2C097AB1DB7}"/>
                  </a:ext>
                </a:extLst>
              </p:cNvPr>
              <p:cNvSpPr/>
              <p:nvPr/>
            </p:nvSpPr>
            <p:spPr>
              <a:xfrm>
                <a:off x="9334205" y="13626501"/>
                <a:ext cx="709258" cy="669855"/>
              </a:xfrm>
              <a:prstGeom prst="ellipse">
                <a:avLst/>
              </a:prstGeom>
              <a:solidFill>
                <a:srgbClr val="5CBDD0"/>
              </a:solidFill>
              <a:ln>
                <a:solidFill>
                  <a:srgbClr val="5CBD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Ser</a:t>
                </a:r>
                <a:endParaRPr lang="ru-RU" dirty="0"/>
              </a:p>
            </p:txBody>
          </p:sp>
        </p:grpSp>
        <p:sp>
          <p:nvSpPr>
            <p:cNvPr id="277" name="TextBox 276">
              <a:extLst>
                <a:ext uri="{FF2B5EF4-FFF2-40B4-BE49-F238E27FC236}">
                  <a16:creationId xmlns:a16="http://schemas.microsoft.com/office/drawing/2014/main" id="{734D490F-EBEF-4AA1-A6C1-1B2CAF6AD27F}"/>
                </a:ext>
              </a:extLst>
            </p:cNvPr>
            <p:cNvSpPr txBox="1"/>
            <p:nvPr/>
          </p:nvSpPr>
          <p:spPr>
            <a:xfrm>
              <a:off x="9252427" y="14359006"/>
              <a:ext cx="2950673" cy="830997"/>
            </a:xfrm>
            <a:prstGeom prst="rect">
              <a:avLst/>
            </a:prstGeom>
            <a:noFill/>
          </p:spPr>
          <p:txBody>
            <a:bodyPr wrap="square" rtlCol="0">
              <a:spAutoFit/>
            </a:bodyPr>
            <a:lstStyle/>
            <a:p>
              <a:pPr algn="ctr"/>
              <a:r>
                <a:rPr lang="en-GB" sz="2400" dirty="0"/>
                <a:t>The investigated</a:t>
              </a:r>
            </a:p>
            <a:p>
              <a:pPr algn="ctr"/>
              <a:r>
                <a:rPr lang="en-GB" sz="2400" dirty="0"/>
                <a:t> peptide</a:t>
              </a:r>
              <a:endParaRPr lang="ru-RU" sz="2400" dirty="0"/>
            </a:p>
          </p:txBody>
        </p:sp>
      </p:grpSp>
      <p:grpSp>
        <p:nvGrpSpPr>
          <p:cNvPr id="289" name="Group 288">
            <a:extLst>
              <a:ext uri="{FF2B5EF4-FFF2-40B4-BE49-F238E27FC236}">
                <a16:creationId xmlns:a16="http://schemas.microsoft.com/office/drawing/2014/main" id="{55815531-8C40-4701-93B2-11146BA46591}"/>
              </a:ext>
            </a:extLst>
          </p:cNvPr>
          <p:cNvGrpSpPr/>
          <p:nvPr/>
        </p:nvGrpSpPr>
        <p:grpSpPr>
          <a:xfrm>
            <a:off x="17602591" y="16296174"/>
            <a:ext cx="3142474" cy="2400004"/>
            <a:chOff x="23785555" y="12522197"/>
            <a:chExt cx="3275124" cy="2463052"/>
          </a:xfrm>
        </p:grpSpPr>
        <p:grpSp>
          <p:nvGrpSpPr>
            <p:cNvPr id="212" name="Группа 21">
              <a:extLst>
                <a:ext uri="{FF2B5EF4-FFF2-40B4-BE49-F238E27FC236}">
                  <a16:creationId xmlns:a16="http://schemas.microsoft.com/office/drawing/2014/main" id="{53B0B0D8-3B15-43C0-896B-365CF6E9405E}"/>
                </a:ext>
              </a:extLst>
            </p:cNvPr>
            <p:cNvGrpSpPr>
              <a:grpSpLocks noChangeAspect="1"/>
            </p:cNvGrpSpPr>
            <p:nvPr/>
          </p:nvGrpSpPr>
          <p:grpSpPr>
            <a:xfrm>
              <a:off x="23785555" y="12522197"/>
              <a:ext cx="3058173" cy="2187355"/>
              <a:chOff x="1290655" y="3107184"/>
              <a:chExt cx="3441143" cy="2461273"/>
            </a:xfrm>
          </p:grpSpPr>
          <p:cxnSp>
            <p:nvCxnSpPr>
              <p:cNvPr id="213" name="Прямая со стрелкой 22">
                <a:extLst>
                  <a:ext uri="{FF2B5EF4-FFF2-40B4-BE49-F238E27FC236}">
                    <a16:creationId xmlns:a16="http://schemas.microsoft.com/office/drawing/2014/main" id="{9E75C1F5-7E17-44CE-8F04-59022F3D6B2B}"/>
                  </a:ext>
                </a:extLst>
              </p:cNvPr>
              <p:cNvCxnSpPr>
                <a:cxnSpLocks/>
              </p:cNvCxnSpPr>
              <p:nvPr/>
            </p:nvCxnSpPr>
            <p:spPr>
              <a:xfrm flipV="1">
                <a:off x="1811045" y="3107184"/>
                <a:ext cx="0" cy="211288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4" name="Прямая со стрелкой 23">
                <a:extLst>
                  <a:ext uri="{FF2B5EF4-FFF2-40B4-BE49-F238E27FC236}">
                    <a16:creationId xmlns:a16="http://schemas.microsoft.com/office/drawing/2014/main" id="{27240AF5-1BD9-43B2-A18B-F22C6C7D78EF}"/>
                  </a:ext>
                </a:extLst>
              </p:cNvPr>
              <p:cNvCxnSpPr>
                <a:cxnSpLocks/>
              </p:cNvCxnSpPr>
              <p:nvPr/>
            </p:nvCxnSpPr>
            <p:spPr>
              <a:xfrm>
                <a:off x="1811045" y="5220070"/>
                <a:ext cx="292075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15" name="TextBox 214">
                <a:extLst>
                  <a:ext uri="{FF2B5EF4-FFF2-40B4-BE49-F238E27FC236}">
                    <a16:creationId xmlns:a16="http://schemas.microsoft.com/office/drawing/2014/main" id="{CA2BBA99-68AB-48EB-A798-899B22B986D0}"/>
                  </a:ext>
                </a:extLst>
              </p:cNvPr>
              <p:cNvSpPr txBox="1"/>
              <p:nvPr/>
            </p:nvSpPr>
            <p:spPr>
              <a:xfrm>
                <a:off x="3005091" y="5161291"/>
                <a:ext cx="532661" cy="407166"/>
              </a:xfrm>
              <a:prstGeom prst="rect">
                <a:avLst/>
              </a:prstGeom>
              <a:noFill/>
            </p:spPr>
            <p:txBody>
              <a:bodyPr wrap="square" rtlCol="0">
                <a:spAutoFit/>
              </a:bodyPr>
              <a:lstStyle/>
              <a:p>
                <a:pPr algn="ctr"/>
                <a:r>
                  <a:rPr lang="en-GB" sz="1400" dirty="0"/>
                  <a:t>m</a:t>
                </a:r>
                <a:endParaRPr lang="ru-RU" sz="1400" dirty="0"/>
              </a:p>
            </p:txBody>
          </p:sp>
          <p:sp>
            <p:nvSpPr>
              <p:cNvPr id="216" name="TextBox 215">
                <a:extLst>
                  <a:ext uri="{FF2B5EF4-FFF2-40B4-BE49-F238E27FC236}">
                    <a16:creationId xmlns:a16="http://schemas.microsoft.com/office/drawing/2014/main" id="{9C770B7E-C503-4DAD-BA3B-DF1431641097}"/>
                  </a:ext>
                </a:extLst>
              </p:cNvPr>
              <p:cNvSpPr txBox="1"/>
              <p:nvPr/>
            </p:nvSpPr>
            <p:spPr>
              <a:xfrm>
                <a:off x="1290655" y="3379721"/>
                <a:ext cx="529316" cy="1567812"/>
              </a:xfrm>
              <a:prstGeom prst="rect">
                <a:avLst/>
              </a:prstGeom>
              <a:noFill/>
            </p:spPr>
            <p:txBody>
              <a:bodyPr vert="vert270" wrap="square" rtlCol="0">
                <a:spAutoFit/>
              </a:bodyPr>
              <a:lstStyle/>
              <a:p>
                <a:pPr algn="ctr"/>
                <a:r>
                  <a:rPr lang="en-GB" sz="1400" dirty="0"/>
                  <a:t>quantity</a:t>
                </a:r>
                <a:endParaRPr lang="ru-RU" sz="1400" dirty="0"/>
              </a:p>
            </p:txBody>
          </p:sp>
          <p:cxnSp>
            <p:nvCxnSpPr>
              <p:cNvPr id="217" name="Прямая соединительная линия 26">
                <a:extLst>
                  <a:ext uri="{FF2B5EF4-FFF2-40B4-BE49-F238E27FC236}">
                    <a16:creationId xmlns:a16="http://schemas.microsoft.com/office/drawing/2014/main" id="{6FAC6AEB-9E74-4D92-85A0-8036C5A4851C}"/>
                  </a:ext>
                </a:extLst>
              </p:cNvPr>
              <p:cNvCxnSpPr>
                <a:cxnSpLocks/>
              </p:cNvCxnSpPr>
              <p:nvPr/>
            </p:nvCxnSpPr>
            <p:spPr>
              <a:xfrm>
                <a:off x="2201662" y="4571511"/>
                <a:ext cx="0" cy="577537"/>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218" name="Прямая соединительная линия 27">
                <a:extLst>
                  <a:ext uri="{FF2B5EF4-FFF2-40B4-BE49-F238E27FC236}">
                    <a16:creationId xmlns:a16="http://schemas.microsoft.com/office/drawing/2014/main" id="{CA383507-4A49-4EE1-8BC9-3C41019D7FC2}"/>
                  </a:ext>
                </a:extLst>
              </p:cNvPr>
              <p:cNvCxnSpPr>
                <a:cxnSpLocks/>
              </p:cNvCxnSpPr>
              <p:nvPr/>
            </p:nvCxnSpPr>
            <p:spPr>
              <a:xfrm>
                <a:off x="2460594" y="4091330"/>
                <a:ext cx="0" cy="1057720"/>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219" name="Прямая соединительная линия 28">
                <a:extLst>
                  <a:ext uri="{FF2B5EF4-FFF2-40B4-BE49-F238E27FC236}">
                    <a16:creationId xmlns:a16="http://schemas.microsoft.com/office/drawing/2014/main" id="{FB5168AB-14F6-4F57-8208-253D9EB2AE6D}"/>
                  </a:ext>
                </a:extLst>
              </p:cNvPr>
              <p:cNvCxnSpPr>
                <a:cxnSpLocks/>
              </p:cNvCxnSpPr>
              <p:nvPr/>
            </p:nvCxnSpPr>
            <p:spPr>
              <a:xfrm>
                <a:off x="2709169" y="3905465"/>
                <a:ext cx="0" cy="1243584"/>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220" name="Прямая соединительная линия 29">
                <a:extLst>
                  <a:ext uri="{FF2B5EF4-FFF2-40B4-BE49-F238E27FC236}">
                    <a16:creationId xmlns:a16="http://schemas.microsoft.com/office/drawing/2014/main" id="{6CAB1766-4B84-4583-AD4E-0371442546E0}"/>
                  </a:ext>
                </a:extLst>
              </p:cNvPr>
              <p:cNvCxnSpPr>
                <a:cxnSpLocks/>
              </p:cNvCxnSpPr>
              <p:nvPr/>
            </p:nvCxnSpPr>
            <p:spPr>
              <a:xfrm>
                <a:off x="2931111" y="4355031"/>
                <a:ext cx="0" cy="794017"/>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221" name="Прямая соединительная линия 30">
                <a:extLst>
                  <a:ext uri="{FF2B5EF4-FFF2-40B4-BE49-F238E27FC236}">
                    <a16:creationId xmlns:a16="http://schemas.microsoft.com/office/drawing/2014/main" id="{82A17362-6EEB-44EC-A209-54735CA2A3AA}"/>
                  </a:ext>
                </a:extLst>
              </p:cNvPr>
              <p:cNvCxnSpPr>
                <a:cxnSpLocks/>
              </p:cNvCxnSpPr>
              <p:nvPr/>
            </p:nvCxnSpPr>
            <p:spPr>
              <a:xfrm>
                <a:off x="3144972" y="3658871"/>
                <a:ext cx="16956" cy="1490177"/>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222" name="Прямая соединительная линия 31">
                <a:extLst>
                  <a:ext uri="{FF2B5EF4-FFF2-40B4-BE49-F238E27FC236}">
                    <a16:creationId xmlns:a16="http://schemas.microsoft.com/office/drawing/2014/main" id="{5C23D63D-ECEF-4C3F-862B-E905DBB2D3ED}"/>
                  </a:ext>
                </a:extLst>
              </p:cNvPr>
              <p:cNvCxnSpPr>
                <a:cxnSpLocks/>
              </p:cNvCxnSpPr>
              <p:nvPr/>
            </p:nvCxnSpPr>
            <p:spPr>
              <a:xfrm>
                <a:off x="3783366" y="4758431"/>
                <a:ext cx="0" cy="390618"/>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223" name="Прямая соединительная линия 32">
                <a:extLst>
                  <a:ext uri="{FF2B5EF4-FFF2-40B4-BE49-F238E27FC236}">
                    <a16:creationId xmlns:a16="http://schemas.microsoft.com/office/drawing/2014/main" id="{939F4903-5BB1-4BC1-866E-AE9740C3AEFF}"/>
                  </a:ext>
                </a:extLst>
              </p:cNvPr>
              <p:cNvCxnSpPr>
                <a:cxnSpLocks/>
              </p:cNvCxnSpPr>
              <p:nvPr/>
            </p:nvCxnSpPr>
            <p:spPr>
              <a:xfrm>
                <a:off x="3934287" y="4549806"/>
                <a:ext cx="0" cy="599243"/>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grpSp>
        <p:sp>
          <p:nvSpPr>
            <p:cNvPr id="279" name="TextBox 278">
              <a:extLst>
                <a:ext uri="{FF2B5EF4-FFF2-40B4-BE49-F238E27FC236}">
                  <a16:creationId xmlns:a16="http://schemas.microsoft.com/office/drawing/2014/main" id="{0F55036A-8FDB-43E2-A36A-5849E6AC33B5}"/>
                </a:ext>
              </a:extLst>
            </p:cNvPr>
            <p:cNvSpPr txBox="1"/>
            <p:nvPr/>
          </p:nvSpPr>
          <p:spPr>
            <a:xfrm>
              <a:off x="23909975" y="14511456"/>
              <a:ext cx="3150704" cy="473793"/>
            </a:xfrm>
            <a:prstGeom prst="rect">
              <a:avLst/>
            </a:prstGeom>
            <a:noFill/>
          </p:spPr>
          <p:txBody>
            <a:bodyPr wrap="square" rtlCol="0">
              <a:spAutoFit/>
            </a:bodyPr>
            <a:lstStyle/>
            <a:p>
              <a:pPr algn="ctr"/>
              <a:r>
                <a:rPr lang="en-GB" sz="2400" dirty="0"/>
                <a:t>Mass spectrum</a:t>
              </a:r>
            </a:p>
          </p:txBody>
        </p:sp>
      </p:grpSp>
      <p:sp>
        <p:nvSpPr>
          <p:cNvPr id="280" name="Стрелка: вправо 1">
            <a:extLst>
              <a:ext uri="{FF2B5EF4-FFF2-40B4-BE49-F238E27FC236}">
                <a16:creationId xmlns:a16="http://schemas.microsoft.com/office/drawing/2014/main" id="{1D579053-4802-44F3-B502-D6CCA8FEFE01}"/>
              </a:ext>
            </a:extLst>
          </p:cNvPr>
          <p:cNvSpPr/>
          <p:nvPr/>
        </p:nvSpPr>
        <p:spPr>
          <a:xfrm rot="5400000">
            <a:off x="18623757" y="15489730"/>
            <a:ext cx="1120073" cy="669855"/>
          </a:xfrm>
          <a:prstGeom prst="rightArrow">
            <a:avLst/>
          </a:prstGeom>
          <a:solidFill>
            <a:srgbClr val="D0383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281" name="Стрелка: вправо 1">
            <a:extLst>
              <a:ext uri="{FF2B5EF4-FFF2-40B4-BE49-F238E27FC236}">
                <a16:creationId xmlns:a16="http://schemas.microsoft.com/office/drawing/2014/main" id="{19BFB92B-8630-4207-B28D-F2655F89728C}"/>
              </a:ext>
            </a:extLst>
          </p:cNvPr>
          <p:cNvSpPr/>
          <p:nvPr/>
        </p:nvSpPr>
        <p:spPr>
          <a:xfrm flipH="1">
            <a:off x="13014421" y="16894369"/>
            <a:ext cx="1120073" cy="669855"/>
          </a:xfrm>
          <a:prstGeom prst="rightArrow">
            <a:avLst/>
          </a:prstGeom>
          <a:solidFill>
            <a:srgbClr val="D0383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cxnSp>
        <p:nvCxnSpPr>
          <p:cNvPr id="290" name="Straight Connector 289">
            <a:extLst>
              <a:ext uri="{FF2B5EF4-FFF2-40B4-BE49-F238E27FC236}">
                <a16:creationId xmlns:a16="http://schemas.microsoft.com/office/drawing/2014/main" id="{8281A5EF-D8B6-4497-97CA-B10EE0243E98}"/>
              </a:ext>
            </a:extLst>
          </p:cNvPr>
          <p:cNvCxnSpPr>
            <a:cxnSpLocks/>
          </p:cNvCxnSpPr>
          <p:nvPr/>
        </p:nvCxnSpPr>
        <p:spPr>
          <a:xfrm>
            <a:off x="21068931" y="12644657"/>
            <a:ext cx="0" cy="5977764"/>
          </a:xfrm>
          <a:prstGeom prst="line">
            <a:avLst/>
          </a:prstGeom>
          <a:ln>
            <a:solidFill>
              <a:srgbClr val="D03839"/>
            </a:solidFill>
          </a:ln>
        </p:spPr>
        <p:style>
          <a:lnRef idx="1">
            <a:schemeClr val="dk1"/>
          </a:lnRef>
          <a:fillRef idx="0">
            <a:schemeClr val="dk1"/>
          </a:fillRef>
          <a:effectRef idx="0">
            <a:schemeClr val="dk1"/>
          </a:effectRef>
          <a:fontRef idx="minor">
            <a:schemeClr val="tx1"/>
          </a:fontRef>
        </p:style>
      </p:cxnSp>
      <p:sp>
        <p:nvSpPr>
          <p:cNvPr id="292" name="Стрелка: вправо 1">
            <a:extLst>
              <a:ext uri="{FF2B5EF4-FFF2-40B4-BE49-F238E27FC236}">
                <a16:creationId xmlns:a16="http://schemas.microsoft.com/office/drawing/2014/main" id="{E2801640-CE7D-4425-AF56-FB711B098114}"/>
              </a:ext>
            </a:extLst>
          </p:cNvPr>
          <p:cNvSpPr/>
          <p:nvPr/>
        </p:nvSpPr>
        <p:spPr>
          <a:xfrm flipH="1">
            <a:off x="16207654" y="16908262"/>
            <a:ext cx="1120073" cy="669855"/>
          </a:xfrm>
          <a:prstGeom prst="rightArrow">
            <a:avLst/>
          </a:prstGeom>
          <a:solidFill>
            <a:srgbClr val="D0383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299" name="Объект 2">
            <a:extLst>
              <a:ext uri="{FF2B5EF4-FFF2-40B4-BE49-F238E27FC236}">
                <a16:creationId xmlns:a16="http://schemas.microsoft.com/office/drawing/2014/main" id="{4F60BE9F-0C3D-498D-93F0-4048292E1AF1}"/>
              </a:ext>
            </a:extLst>
          </p:cNvPr>
          <p:cNvSpPr txBox="1">
            <a:spLocks/>
          </p:cNvSpPr>
          <p:nvPr/>
        </p:nvSpPr>
        <p:spPr>
          <a:xfrm>
            <a:off x="21533294" y="13325081"/>
            <a:ext cx="7015024" cy="133773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To develop a software tool for analysing data, obtained from modified peptide</a:t>
            </a:r>
            <a:endParaRPr lang="ru-RU" dirty="0"/>
          </a:p>
        </p:txBody>
      </p:sp>
      <p:sp>
        <p:nvSpPr>
          <p:cNvPr id="300" name="TextBox 299">
            <a:extLst>
              <a:ext uri="{FF2B5EF4-FFF2-40B4-BE49-F238E27FC236}">
                <a16:creationId xmlns:a16="http://schemas.microsoft.com/office/drawing/2014/main" id="{62684616-8CB5-491A-A802-2BA7B1A4441C}"/>
              </a:ext>
            </a:extLst>
          </p:cNvPr>
          <p:cNvSpPr txBox="1"/>
          <p:nvPr/>
        </p:nvSpPr>
        <p:spPr>
          <a:xfrm>
            <a:off x="21533294" y="14950757"/>
            <a:ext cx="7357534" cy="1631216"/>
          </a:xfrm>
          <a:prstGeom prst="rect">
            <a:avLst/>
          </a:prstGeom>
          <a:noFill/>
        </p:spPr>
        <p:txBody>
          <a:bodyPr wrap="square" rtlCol="0">
            <a:spAutoFit/>
          </a:bodyPr>
          <a:lstStyle/>
          <a:p>
            <a:r>
              <a:rPr lang="en-GB" sz="2800" dirty="0"/>
              <a:t>The sub-tasks</a:t>
            </a:r>
            <a:endParaRPr lang="ru-RU" sz="2800" dirty="0"/>
          </a:p>
          <a:p>
            <a:pPr marL="457200" indent="-457200">
              <a:buFont typeface="Arial" panose="020B0604020202020204" pitchFamily="34" charset="0"/>
              <a:buChar char="•"/>
            </a:pPr>
            <a:r>
              <a:rPr lang="en-GB" sz="2400" dirty="0"/>
              <a:t>Learn how to read file</a:t>
            </a:r>
            <a:r>
              <a:rPr lang="ru-RU" sz="2400" dirty="0"/>
              <a:t> .</a:t>
            </a:r>
            <a:r>
              <a:rPr lang="en-GB" sz="2400" dirty="0"/>
              <a:t>pep</a:t>
            </a:r>
            <a:endParaRPr lang="ru-RU" sz="2400" dirty="0"/>
          </a:p>
          <a:p>
            <a:pPr marL="457200" indent="-457200">
              <a:buFont typeface="Arial" panose="020B0604020202020204" pitchFamily="34" charset="0"/>
              <a:buChar char="•"/>
            </a:pPr>
            <a:r>
              <a:rPr lang="en-GB" sz="2400" dirty="0"/>
              <a:t>Learn how to find positions in the peptide where a substitution or a PTM could occur</a:t>
            </a:r>
            <a:endParaRPr lang="ru-RU" sz="2400" dirty="0"/>
          </a:p>
        </p:txBody>
      </p:sp>
      <p:sp>
        <p:nvSpPr>
          <p:cNvPr id="301" name="TextBox 300">
            <a:extLst>
              <a:ext uri="{FF2B5EF4-FFF2-40B4-BE49-F238E27FC236}">
                <a16:creationId xmlns:a16="http://schemas.microsoft.com/office/drawing/2014/main" id="{2960966E-99A2-4DBD-91A0-6FDC6AD684DE}"/>
              </a:ext>
            </a:extLst>
          </p:cNvPr>
          <p:cNvSpPr txBox="1"/>
          <p:nvPr/>
        </p:nvSpPr>
        <p:spPr>
          <a:xfrm>
            <a:off x="21326078" y="12123691"/>
            <a:ext cx="2198405" cy="646331"/>
          </a:xfrm>
          <a:prstGeom prst="rect">
            <a:avLst/>
          </a:prstGeom>
          <a:noFill/>
        </p:spPr>
        <p:txBody>
          <a:bodyPr wrap="square" rtlCol="0">
            <a:spAutoFit/>
          </a:bodyPr>
          <a:lstStyle/>
          <a:p>
            <a:r>
              <a:rPr lang="en-GB" sz="3600" dirty="0"/>
              <a:t>The Goal</a:t>
            </a:r>
            <a:endParaRPr lang="ru-RU" sz="3600" dirty="0"/>
          </a:p>
        </p:txBody>
      </p:sp>
      <p:cxnSp>
        <p:nvCxnSpPr>
          <p:cNvPr id="304" name="Straight Connector 303">
            <a:extLst>
              <a:ext uri="{FF2B5EF4-FFF2-40B4-BE49-F238E27FC236}">
                <a16:creationId xmlns:a16="http://schemas.microsoft.com/office/drawing/2014/main" id="{0E3F79D2-3C45-4A49-B99A-871913A80014}"/>
              </a:ext>
            </a:extLst>
          </p:cNvPr>
          <p:cNvCxnSpPr>
            <a:cxnSpLocks/>
          </p:cNvCxnSpPr>
          <p:nvPr/>
        </p:nvCxnSpPr>
        <p:spPr>
          <a:xfrm flipH="1">
            <a:off x="22039230" y="11726818"/>
            <a:ext cx="6892252" cy="0"/>
          </a:xfrm>
          <a:prstGeom prst="line">
            <a:avLst/>
          </a:prstGeom>
          <a:ln>
            <a:solidFill>
              <a:srgbClr val="D03839"/>
            </a:solidFill>
          </a:ln>
        </p:spPr>
        <p:style>
          <a:lnRef idx="1">
            <a:schemeClr val="dk1"/>
          </a:lnRef>
          <a:fillRef idx="0">
            <a:schemeClr val="dk1"/>
          </a:fillRef>
          <a:effectRef idx="0">
            <a:schemeClr val="dk1"/>
          </a:effectRef>
          <a:fontRef idx="minor">
            <a:schemeClr val="tx1"/>
          </a:fontRef>
        </p:style>
      </p:cxnSp>
      <p:cxnSp>
        <p:nvCxnSpPr>
          <p:cNvPr id="306" name="Straight Connector 305">
            <a:extLst>
              <a:ext uri="{FF2B5EF4-FFF2-40B4-BE49-F238E27FC236}">
                <a16:creationId xmlns:a16="http://schemas.microsoft.com/office/drawing/2014/main" id="{D24FABA0-45F5-4959-81D3-305799AEC172}"/>
              </a:ext>
            </a:extLst>
          </p:cNvPr>
          <p:cNvCxnSpPr>
            <a:cxnSpLocks/>
          </p:cNvCxnSpPr>
          <p:nvPr/>
        </p:nvCxnSpPr>
        <p:spPr>
          <a:xfrm flipH="1" flipV="1">
            <a:off x="10394916" y="11700887"/>
            <a:ext cx="9768776" cy="66123"/>
          </a:xfrm>
          <a:prstGeom prst="line">
            <a:avLst/>
          </a:prstGeom>
          <a:ln>
            <a:solidFill>
              <a:srgbClr val="D03839"/>
            </a:solidFill>
          </a:ln>
        </p:spPr>
        <p:style>
          <a:lnRef idx="1">
            <a:schemeClr val="dk1"/>
          </a:lnRef>
          <a:fillRef idx="0">
            <a:schemeClr val="dk1"/>
          </a:fillRef>
          <a:effectRef idx="0">
            <a:schemeClr val="dk1"/>
          </a:effectRef>
          <a:fontRef idx="minor">
            <a:schemeClr val="tx1"/>
          </a:fontRef>
        </p:style>
      </p:cxnSp>
      <p:cxnSp>
        <p:nvCxnSpPr>
          <p:cNvPr id="308" name="Straight Connector 307">
            <a:extLst>
              <a:ext uri="{FF2B5EF4-FFF2-40B4-BE49-F238E27FC236}">
                <a16:creationId xmlns:a16="http://schemas.microsoft.com/office/drawing/2014/main" id="{AFFFA450-B68F-44E1-B734-15EB4BA56FD1}"/>
              </a:ext>
            </a:extLst>
          </p:cNvPr>
          <p:cNvCxnSpPr>
            <a:cxnSpLocks/>
          </p:cNvCxnSpPr>
          <p:nvPr/>
        </p:nvCxnSpPr>
        <p:spPr>
          <a:xfrm flipH="1">
            <a:off x="1572622" y="11726818"/>
            <a:ext cx="6905366" cy="0"/>
          </a:xfrm>
          <a:prstGeom prst="line">
            <a:avLst/>
          </a:prstGeom>
          <a:ln>
            <a:solidFill>
              <a:srgbClr val="D03839"/>
            </a:solidFill>
          </a:ln>
        </p:spPr>
        <p:style>
          <a:lnRef idx="1">
            <a:schemeClr val="dk1"/>
          </a:lnRef>
          <a:fillRef idx="0">
            <a:schemeClr val="dk1"/>
          </a:fillRef>
          <a:effectRef idx="0">
            <a:schemeClr val="dk1"/>
          </a:effectRef>
          <a:fontRef idx="minor">
            <a:schemeClr val="tx1"/>
          </a:fontRef>
        </p:style>
      </p:cxnSp>
      <p:grpSp>
        <p:nvGrpSpPr>
          <p:cNvPr id="313" name="Group 312">
            <a:extLst>
              <a:ext uri="{FF2B5EF4-FFF2-40B4-BE49-F238E27FC236}">
                <a16:creationId xmlns:a16="http://schemas.microsoft.com/office/drawing/2014/main" id="{40377D68-C95C-4912-BF88-6F2591D80DC7}"/>
              </a:ext>
            </a:extLst>
          </p:cNvPr>
          <p:cNvGrpSpPr/>
          <p:nvPr/>
        </p:nvGrpSpPr>
        <p:grpSpPr>
          <a:xfrm>
            <a:off x="737132" y="19429350"/>
            <a:ext cx="28800949" cy="13449122"/>
            <a:chOff x="737132" y="5178823"/>
            <a:chExt cx="28800949" cy="14750398"/>
          </a:xfrm>
        </p:grpSpPr>
        <p:sp>
          <p:nvSpPr>
            <p:cNvPr id="314" name="Rectangle: Rounded Corners 313">
              <a:extLst>
                <a:ext uri="{FF2B5EF4-FFF2-40B4-BE49-F238E27FC236}">
                  <a16:creationId xmlns:a16="http://schemas.microsoft.com/office/drawing/2014/main" id="{E92AC885-B756-4ACB-8D10-5B63A3C13592}"/>
                </a:ext>
              </a:extLst>
            </p:cNvPr>
            <p:cNvSpPr/>
            <p:nvPr/>
          </p:nvSpPr>
          <p:spPr>
            <a:xfrm>
              <a:off x="737132" y="5689596"/>
              <a:ext cx="28800949" cy="14239625"/>
            </a:xfrm>
            <a:prstGeom prst="roundRect">
              <a:avLst/>
            </a:prstGeom>
            <a:noFill/>
            <a:ln w="101600">
              <a:solidFill>
                <a:srgbClr val="D038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15" name="TextBox 314">
              <a:extLst>
                <a:ext uri="{FF2B5EF4-FFF2-40B4-BE49-F238E27FC236}">
                  <a16:creationId xmlns:a16="http://schemas.microsoft.com/office/drawing/2014/main" id="{04700159-7A33-4FC8-9B4A-A0B1E0E16D15}"/>
                </a:ext>
              </a:extLst>
            </p:cNvPr>
            <p:cNvSpPr txBox="1"/>
            <p:nvPr/>
          </p:nvSpPr>
          <p:spPr>
            <a:xfrm>
              <a:off x="2971799" y="5178823"/>
              <a:ext cx="5740401" cy="1120397"/>
            </a:xfrm>
            <a:prstGeom prst="roundRect">
              <a:avLst/>
            </a:prstGeom>
            <a:ln w="76200">
              <a:solidFill>
                <a:srgbClr val="D03839"/>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GB" sz="5400" dirty="0">
                  <a:effectLst>
                    <a:outerShdw blurRad="38100" dist="38100" dir="2700000" algn="tl">
                      <a:srgbClr val="000000">
                        <a:alpha val="43137"/>
                      </a:srgbClr>
                    </a:outerShdw>
                  </a:effectLst>
                  <a:latin typeface="+mj-lt"/>
                </a:rPr>
                <a:t>Methodology</a:t>
              </a:r>
              <a:endParaRPr lang="ru-RU" sz="5400" dirty="0">
                <a:effectLst>
                  <a:outerShdw blurRad="38100" dist="38100" dir="2700000" algn="tl">
                    <a:srgbClr val="000000">
                      <a:alpha val="43137"/>
                    </a:srgbClr>
                  </a:outerShdw>
                </a:effectLst>
                <a:latin typeface="+mj-lt"/>
              </a:endParaRPr>
            </a:p>
          </p:txBody>
        </p:sp>
      </p:grpSp>
      <p:sp>
        <p:nvSpPr>
          <p:cNvPr id="2" name="Oval 1">
            <a:extLst>
              <a:ext uri="{FF2B5EF4-FFF2-40B4-BE49-F238E27FC236}">
                <a16:creationId xmlns:a16="http://schemas.microsoft.com/office/drawing/2014/main" id="{685E50D8-8ACB-4695-86C6-ACE19A1F742D}"/>
              </a:ext>
            </a:extLst>
          </p:cNvPr>
          <p:cNvSpPr/>
          <p:nvPr/>
        </p:nvSpPr>
        <p:spPr>
          <a:xfrm>
            <a:off x="12672877" y="16346977"/>
            <a:ext cx="1828800" cy="1828800"/>
          </a:xfrm>
          <a:prstGeom prst="ellipse">
            <a:avLst/>
          </a:prstGeom>
          <a:noFill/>
          <a:ln w="57150">
            <a:solidFill>
              <a:srgbClr val="D038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a:extLst>
              <a:ext uri="{FF2B5EF4-FFF2-40B4-BE49-F238E27FC236}">
                <a16:creationId xmlns:a16="http://schemas.microsoft.com/office/drawing/2014/main" id="{2693A682-837C-45F6-A21C-743F77626915}"/>
              </a:ext>
            </a:extLst>
          </p:cNvPr>
          <p:cNvCxnSpPr>
            <a:cxnSpLocks/>
          </p:cNvCxnSpPr>
          <p:nvPr/>
        </p:nvCxnSpPr>
        <p:spPr>
          <a:xfrm>
            <a:off x="9397999" y="21215107"/>
            <a:ext cx="54448" cy="11010807"/>
          </a:xfrm>
          <a:prstGeom prst="line">
            <a:avLst/>
          </a:prstGeom>
          <a:ln>
            <a:solidFill>
              <a:srgbClr val="D03839"/>
            </a:solidFill>
          </a:ln>
        </p:spPr>
        <p:style>
          <a:lnRef idx="1">
            <a:schemeClr val="dk1"/>
          </a:lnRef>
          <a:fillRef idx="0">
            <a:schemeClr val="dk1"/>
          </a:fillRef>
          <a:effectRef idx="0">
            <a:schemeClr val="dk1"/>
          </a:effectRef>
          <a:fontRef idx="minor">
            <a:schemeClr val="tx1"/>
          </a:fontRef>
        </p:style>
      </p:cxnSp>
      <p:sp>
        <p:nvSpPr>
          <p:cNvPr id="207" name="TextBox 206">
            <a:extLst>
              <a:ext uri="{FF2B5EF4-FFF2-40B4-BE49-F238E27FC236}">
                <a16:creationId xmlns:a16="http://schemas.microsoft.com/office/drawing/2014/main" id="{C9AF5A3A-87E1-4E51-9AE5-395B99347988}"/>
              </a:ext>
            </a:extLst>
          </p:cNvPr>
          <p:cNvSpPr txBox="1"/>
          <p:nvPr/>
        </p:nvSpPr>
        <p:spPr>
          <a:xfrm>
            <a:off x="1355209" y="20511491"/>
            <a:ext cx="4284974" cy="646331"/>
          </a:xfrm>
          <a:prstGeom prst="rect">
            <a:avLst/>
          </a:prstGeom>
          <a:noFill/>
        </p:spPr>
        <p:txBody>
          <a:bodyPr wrap="square" rtlCol="0">
            <a:spAutoFit/>
          </a:bodyPr>
          <a:lstStyle/>
          <a:p>
            <a:r>
              <a:rPr lang="en-GB" sz="3600" dirty="0"/>
              <a:t>Programming tools</a:t>
            </a:r>
            <a:endParaRPr lang="ru-RU" sz="3600" dirty="0"/>
          </a:p>
        </p:txBody>
      </p:sp>
      <p:grpSp>
        <p:nvGrpSpPr>
          <p:cNvPr id="11" name="Group 10">
            <a:extLst>
              <a:ext uri="{FF2B5EF4-FFF2-40B4-BE49-F238E27FC236}">
                <a16:creationId xmlns:a16="http://schemas.microsoft.com/office/drawing/2014/main" id="{98D96B29-448E-4292-8CEC-4A6FB361BAB2}"/>
              </a:ext>
            </a:extLst>
          </p:cNvPr>
          <p:cNvGrpSpPr/>
          <p:nvPr/>
        </p:nvGrpSpPr>
        <p:grpSpPr>
          <a:xfrm>
            <a:off x="2509793" y="21470291"/>
            <a:ext cx="5187078" cy="2566407"/>
            <a:chOff x="1918180" y="21611042"/>
            <a:chExt cx="4849190" cy="2231603"/>
          </a:xfrm>
        </p:grpSpPr>
        <p:pic>
          <p:nvPicPr>
            <p:cNvPr id="4" name="Picture 3">
              <a:extLst>
                <a:ext uri="{FF2B5EF4-FFF2-40B4-BE49-F238E27FC236}">
                  <a16:creationId xmlns:a16="http://schemas.microsoft.com/office/drawing/2014/main" id="{FE9A1B5D-88CA-4EEB-8B2C-0FB6BD56F14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918180" y="21611042"/>
              <a:ext cx="1217459" cy="2231603"/>
            </a:xfrm>
            <a:prstGeom prst="rect">
              <a:avLst/>
            </a:prstGeom>
          </p:spPr>
        </p:pic>
        <p:grpSp>
          <p:nvGrpSpPr>
            <p:cNvPr id="7" name="Group 6">
              <a:extLst>
                <a:ext uri="{FF2B5EF4-FFF2-40B4-BE49-F238E27FC236}">
                  <a16:creationId xmlns:a16="http://schemas.microsoft.com/office/drawing/2014/main" id="{D9C025DB-38A7-463F-9B88-417EDC934914}"/>
                </a:ext>
              </a:extLst>
            </p:cNvPr>
            <p:cNvGrpSpPr>
              <a:grpSpLocks noChangeAspect="1"/>
            </p:cNvGrpSpPr>
            <p:nvPr/>
          </p:nvGrpSpPr>
          <p:grpSpPr>
            <a:xfrm>
              <a:off x="3635954" y="22400655"/>
              <a:ext cx="652376" cy="652377"/>
              <a:chOff x="3461611" y="21828369"/>
              <a:chExt cx="1977033" cy="1977035"/>
            </a:xfrm>
          </p:grpSpPr>
          <p:sp>
            <p:nvSpPr>
              <p:cNvPr id="6" name="Rectangle 5">
                <a:extLst>
                  <a:ext uri="{FF2B5EF4-FFF2-40B4-BE49-F238E27FC236}">
                    <a16:creationId xmlns:a16="http://schemas.microsoft.com/office/drawing/2014/main" id="{C0C8F539-49BB-4647-B35B-CD57C97BF93F}"/>
                  </a:ext>
                </a:extLst>
              </p:cNvPr>
              <p:cNvSpPr/>
              <p:nvPr/>
            </p:nvSpPr>
            <p:spPr>
              <a:xfrm>
                <a:off x="4385492" y="21828369"/>
                <a:ext cx="204296" cy="1977032"/>
              </a:xfrm>
              <a:prstGeom prst="rect">
                <a:avLst/>
              </a:prstGeom>
              <a:solidFill>
                <a:srgbClr val="D038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Rectangle 223">
                <a:extLst>
                  <a:ext uri="{FF2B5EF4-FFF2-40B4-BE49-F238E27FC236}">
                    <a16:creationId xmlns:a16="http://schemas.microsoft.com/office/drawing/2014/main" id="{A12DC87C-2FC1-411F-A080-4111A33A2900}"/>
                  </a:ext>
                </a:extLst>
              </p:cNvPr>
              <p:cNvSpPr/>
              <p:nvPr/>
            </p:nvSpPr>
            <p:spPr>
              <a:xfrm rot="5400000">
                <a:off x="4347980" y="21847525"/>
                <a:ext cx="204296" cy="1977032"/>
              </a:xfrm>
              <a:prstGeom prst="rect">
                <a:avLst/>
              </a:prstGeom>
              <a:solidFill>
                <a:srgbClr val="D038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Rectangle 295">
                <a:extLst>
                  <a:ext uri="{FF2B5EF4-FFF2-40B4-BE49-F238E27FC236}">
                    <a16:creationId xmlns:a16="http://schemas.microsoft.com/office/drawing/2014/main" id="{EE1FE821-0114-44BC-A545-C69DB5544069}"/>
                  </a:ext>
                </a:extLst>
              </p:cNvPr>
              <p:cNvSpPr/>
              <p:nvPr/>
            </p:nvSpPr>
            <p:spPr>
              <a:xfrm>
                <a:off x="4385493" y="21828372"/>
                <a:ext cx="204296" cy="1977032"/>
              </a:xfrm>
              <a:prstGeom prst="rect">
                <a:avLst/>
              </a:prstGeom>
              <a:solidFill>
                <a:srgbClr val="D038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7" name="Rectangle 296">
                <a:extLst>
                  <a:ext uri="{FF2B5EF4-FFF2-40B4-BE49-F238E27FC236}">
                    <a16:creationId xmlns:a16="http://schemas.microsoft.com/office/drawing/2014/main" id="{FB240F33-04DE-4DFF-A309-8DEDFE50301A}"/>
                  </a:ext>
                </a:extLst>
              </p:cNvPr>
              <p:cNvSpPr/>
              <p:nvPr/>
            </p:nvSpPr>
            <p:spPr>
              <a:xfrm rot="5400000">
                <a:off x="4347979" y="21847528"/>
                <a:ext cx="204296" cy="1977032"/>
              </a:xfrm>
              <a:prstGeom prst="rect">
                <a:avLst/>
              </a:prstGeom>
              <a:solidFill>
                <a:srgbClr val="D038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1247E49C-36CB-4DF2-B8D7-67F1BCDA500D}"/>
                </a:ext>
              </a:extLst>
            </p:cNvPr>
            <p:cNvSpPr txBox="1"/>
            <p:nvPr/>
          </p:nvSpPr>
          <p:spPr>
            <a:xfrm>
              <a:off x="4594230" y="22260512"/>
              <a:ext cx="2173140" cy="830997"/>
            </a:xfrm>
            <a:prstGeom prst="rect">
              <a:avLst/>
            </a:prstGeom>
            <a:noFill/>
          </p:spPr>
          <p:txBody>
            <a:bodyPr wrap="square" rtlCol="0">
              <a:spAutoFit/>
            </a:bodyPr>
            <a:lstStyle/>
            <a:p>
              <a:pPr algn="ctr"/>
              <a:r>
                <a:rPr lang="en-US" sz="4800" dirty="0">
                  <a:latin typeface="+mj-lt"/>
                </a:rPr>
                <a:t>SWING</a:t>
              </a:r>
            </a:p>
          </p:txBody>
        </p:sp>
      </p:grpSp>
      <p:grpSp>
        <p:nvGrpSpPr>
          <p:cNvPr id="329" name="Группа 7">
            <a:extLst>
              <a:ext uri="{FF2B5EF4-FFF2-40B4-BE49-F238E27FC236}">
                <a16:creationId xmlns:a16="http://schemas.microsoft.com/office/drawing/2014/main" id="{4B9768EA-4148-4D1D-BA3F-50668EAB20AE}"/>
              </a:ext>
            </a:extLst>
          </p:cNvPr>
          <p:cNvGrpSpPr/>
          <p:nvPr/>
        </p:nvGrpSpPr>
        <p:grpSpPr>
          <a:xfrm>
            <a:off x="4310860" y="30152076"/>
            <a:ext cx="1902939" cy="2039283"/>
            <a:chOff x="515125" y="3971689"/>
            <a:chExt cx="1902939" cy="2039283"/>
          </a:xfrm>
        </p:grpSpPr>
        <p:grpSp>
          <p:nvGrpSpPr>
            <p:cNvPr id="330" name="Группа 69">
              <a:extLst>
                <a:ext uri="{FF2B5EF4-FFF2-40B4-BE49-F238E27FC236}">
                  <a16:creationId xmlns:a16="http://schemas.microsoft.com/office/drawing/2014/main" id="{EDF846F5-F082-4EA8-ADEC-40D65CD0FEEC}"/>
                </a:ext>
              </a:extLst>
            </p:cNvPr>
            <p:cNvGrpSpPr>
              <a:grpSpLocks noChangeAspect="1"/>
            </p:cNvGrpSpPr>
            <p:nvPr/>
          </p:nvGrpSpPr>
          <p:grpSpPr>
            <a:xfrm>
              <a:off x="628650" y="3971689"/>
              <a:ext cx="958026" cy="1337732"/>
              <a:chOff x="1553592" y="2281561"/>
              <a:chExt cx="1455938" cy="2032987"/>
            </a:xfrm>
          </p:grpSpPr>
          <p:sp>
            <p:nvSpPr>
              <p:cNvPr id="332" name="Прямоугольник: один усеченный угол 70">
                <a:extLst>
                  <a:ext uri="{FF2B5EF4-FFF2-40B4-BE49-F238E27FC236}">
                    <a16:creationId xmlns:a16="http://schemas.microsoft.com/office/drawing/2014/main" id="{AFB182F1-44F8-4A4C-90A4-C32DC4197D75}"/>
                  </a:ext>
                </a:extLst>
              </p:cNvPr>
              <p:cNvSpPr/>
              <p:nvPr/>
            </p:nvSpPr>
            <p:spPr>
              <a:xfrm>
                <a:off x="1553592" y="2281561"/>
                <a:ext cx="1455938" cy="2032987"/>
              </a:xfrm>
              <a:prstGeom prst="snip1Rect">
                <a:avLst/>
              </a:prstGeom>
              <a:solidFill>
                <a:schemeClr val="bg1"/>
              </a:solidFill>
              <a:ln w="28575">
                <a:solidFill>
                  <a:srgbClr val="97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33" name="Прямая соединительная линия 71">
                <a:extLst>
                  <a:ext uri="{FF2B5EF4-FFF2-40B4-BE49-F238E27FC236}">
                    <a16:creationId xmlns:a16="http://schemas.microsoft.com/office/drawing/2014/main" id="{3AF3696B-550F-4310-82AF-74543C19B3DD}"/>
                  </a:ext>
                </a:extLst>
              </p:cNvPr>
              <p:cNvCxnSpPr/>
              <p:nvPr/>
            </p:nvCxnSpPr>
            <p:spPr>
              <a:xfrm>
                <a:off x="1669001" y="2681056"/>
                <a:ext cx="1029810" cy="0"/>
              </a:xfrm>
              <a:prstGeom prst="line">
                <a:avLst/>
              </a:prstGeom>
              <a:ln w="19050">
                <a:solidFill>
                  <a:srgbClr val="97000B"/>
                </a:solidFill>
              </a:ln>
            </p:spPr>
            <p:style>
              <a:lnRef idx="1">
                <a:schemeClr val="accent1"/>
              </a:lnRef>
              <a:fillRef idx="0">
                <a:schemeClr val="accent1"/>
              </a:fillRef>
              <a:effectRef idx="0">
                <a:schemeClr val="accent1"/>
              </a:effectRef>
              <a:fontRef idx="minor">
                <a:schemeClr val="tx1"/>
              </a:fontRef>
            </p:style>
          </p:cxnSp>
          <p:cxnSp>
            <p:nvCxnSpPr>
              <p:cNvPr id="334" name="Прямая соединительная линия 72">
                <a:extLst>
                  <a:ext uri="{FF2B5EF4-FFF2-40B4-BE49-F238E27FC236}">
                    <a16:creationId xmlns:a16="http://schemas.microsoft.com/office/drawing/2014/main" id="{20D8E395-5248-4C5A-8015-1A1CE5EB008A}"/>
                  </a:ext>
                </a:extLst>
              </p:cNvPr>
              <p:cNvCxnSpPr/>
              <p:nvPr/>
            </p:nvCxnSpPr>
            <p:spPr>
              <a:xfrm>
                <a:off x="1669001" y="2834936"/>
                <a:ext cx="1029810" cy="0"/>
              </a:xfrm>
              <a:prstGeom prst="line">
                <a:avLst/>
              </a:prstGeom>
              <a:ln w="19050">
                <a:solidFill>
                  <a:srgbClr val="97000B"/>
                </a:solidFill>
              </a:ln>
            </p:spPr>
            <p:style>
              <a:lnRef idx="1">
                <a:schemeClr val="accent1"/>
              </a:lnRef>
              <a:fillRef idx="0">
                <a:schemeClr val="accent1"/>
              </a:fillRef>
              <a:effectRef idx="0">
                <a:schemeClr val="accent1"/>
              </a:effectRef>
              <a:fontRef idx="minor">
                <a:schemeClr val="tx1"/>
              </a:fontRef>
            </p:style>
          </p:cxnSp>
          <p:cxnSp>
            <p:nvCxnSpPr>
              <p:cNvPr id="335" name="Прямая соединительная линия 73">
                <a:extLst>
                  <a:ext uri="{FF2B5EF4-FFF2-40B4-BE49-F238E27FC236}">
                    <a16:creationId xmlns:a16="http://schemas.microsoft.com/office/drawing/2014/main" id="{7CE5E312-3B68-4223-A14F-62C2B3A96473}"/>
                  </a:ext>
                </a:extLst>
              </p:cNvPr>
              <p:cNvCxnSpPr/>
              <p:nvPr/>
            </p:nvCxnSpPr>
            <p:spPr>
              <a:xfrm>
                <a:off x="1669001" y="2971060"/>
                <a:ext cx="1029810" cy="0"/>
              </a:xfrm>
              <a:prstGeom prst="line">
                <a:avLst/>
              </a:prstGeom>
              <a:ln w="19050">
                <a:solidFill>
                  <a:srgbClr val="97000B"/>
                </a:solidFill>
              </a:ln>
            </p:spPr>
            <p:style>
              <a:lnRef idx="1">
                <a:schemeClr val="accent1"/>
              </a:lnRef>
              <a:fillRef idx="0">
                <a:schemeClr val="accent1"/>
              </a:fillRef>
              <a:effectRef idx="0">
                <a:schemeClr val="accent1"/>
              </a:effectRef>
              <a:fontRef idx="minor">
                <a:schemeClr val="tx1"/>
              </a:fontRef>
            </p:style>
          </p:cxnSp>
          <p:cxnSp>
            <p:nvCxnSpPr>
              <p:cNvPr id="336" name="Прямая соединительная линия 74">
                <a:extLst>
                  <a:ext uri="{FF2B5EF4-FFF2-40B4-BE49-F238E27FC236}">
                    <a16:creationId xmlns:a16="http://schemas.microsoft.com/office/drawing/2014/main" id="{0629FC45-C837-446C-B677-155AA478D61C}"/>
                  </a:ext>
                </a:extLst>
              </p:cNvPr>
              <p:cNvCxnSpPr/>
              <p:nvPr/>
            </p:nvCxnSpPr>
            <p:spPr>
              <a:xfrm>
                <a:off x="1669002" y="3120500"/>
                <a:ext cx="1029810" cy="0"/>
              </a:xfrm>
              <a:prstGeom prst="line">
                <a:avLst/>
              </a:prstGeom>
              <a:ln w="19050">
                <a:solidFill>
                  <a:srgbClr val="97000B"/>
                </a:solidFill>
              </a:ln>
            </p:spPr>
            <p:style>
              <a:lnRef idx="1">
                <a:schemeClr val="accent1"/>
              </a:lnRef>
              <a:fillRef idx="0">
                <a:schemeClr val="accent1"/>
              </a:fillRef>
              <a:effectRef idx="0">
                <a:schemeClr val="accent1"/>
              </a:effectRef>
              <a:fontRef idx="minor">
                <a:schemeClr val="tx1"/>
              </a:fontRef>
            </p:style>
          </p:cxnSp>
          <p:cxnSp>
            <p:nvCxnSpPr>
              <p:cNvPr id="337" name="Прямая соединительная линия 75">
                <a:extLst>
                  <a:ext uri="{FF2B5EF4-FFF2-40B4-BE49-F238E27FC236}">
                    <a16:creationId xmlns:a16="http://schemas.microsoft.com/office/drawing/2014/main" id="{EA2F12F9-C136-4932-A032-4514A5B20CE8}"/>
                  </a:ext>
                </a:extLst>
              </p:cNvPr>
              <p:cNvCxnSpPr/>
              <p:nvPr/>
            </p:nvCxnSpPr>
            <p:spPr>
              <a:xfrm>
                <a:off x="1669002" y="3269943"/>
                <a:ext cx="1029810" cy="0"/>
              </a:xfrm>
              <a:prstGeom prst="line">
                <a:avLst/>
              </a:prstGeom>
              <a:ln w="19050">
                <a:solidFill>
                  <a:srgbClr val="97000B"/>
                </a:solidFill>
              </a:ln>
            </p:spPr>
            <p:style>
              <a:lnRef idx="1">
                <a:schemeClr val="accent1"/>
              </a:lnRef>
              <a:fillRef idx="0">
                <a:schemeClr val="accent1"/>
              </a:fillRef>
              <a:effectRef idx="0">
                <a:schemeClr val="accent1"/>
              </a:effectRef>
              <a:fontRef idx="minor">
                <a:schemeClr val="tx1"/>
              </a:fontRef>
            </p:style>
          </p:cxnSp>
          <p:cxnSp>
            <p:nvCxnSpPr>
              <p:cNvPr id="338" name="Прямая соединительная линия 76">
                <a:extLst>
                  <a:ext uri="{FF2B5EF4-FFF2-40B4-BE49-F238E27FC236}">
                    <a16:creationId xmlns:a16="http://schemas.microsoft.com/office/drawing/2014/main" id="{1FBF2934-0FA9-4D3E-B9C0-C80D73344206}"/>
                  </a:ext>
                </a:extLst>
              </p:cNvPr>
              <p:cNvCxnSpPr/>
              <p:nvPr/>
            </p:nvCxnSpPr>
            <p:spPr>
              <a:xfrm>
                <a:off x="1665690" y="3425301"/>
                <a:ext cx="1029810" cy="0"/>
              </a:xfrm>
              <a:prstGeom prst="line">
                <a:avLst/>
              </a:prstGeom>
              <a:ln w="19050">
                <a:solidFill>
                  <a:srgbClr val="97000B"/>
                </a:solidFill>
              </a:ln>
            </p:spPr>
            <p:style>
              <a:lnRef idx="1">
                <a:schemeClr val="accent1"/>
              </a:lnRef>
              <a:fillRef idx="0">
                <a:schemeClr val="accent1"/>
              </a:fillRef>
              <a:effectRef idx="0">
                <a:schemeClr val="accent1"/>
              </a:effectRef>
              <a:fontRef idx="minor">
                <a:schemeClr val="tx1"/>
              </a:fontRef>
            </p:style>
          </p:cxnSp>
          <p:cxnSp>
            <p:nvCxnSpPr>
              <p:cNvPr id="339" name="Прямая соединительная линия 77">
                <a:extLst>
                  <a:ext uri="{FF2B5EF4-FFF2-40B4-BE49-F238E27FC236}">
                    <a16:creationId xmlns:a16="http://schemas.microsoft.com/office/drawing/2014/main" id="{A54EB38E-44A3-4232-8A25-BCA956C9C59E}"/>
                  </a:ext>
                </a:extLst>
              </p:cNvPr>
              <p:cNvCxnSpPr/>
              <p:nvPr/>
            </p:nvCxnSpPr>
            <p:spPr>
              <a:xfrm>
                <a:off x="1665690" y="3577701"/>
                <a:ext cx="1029810" cy="0"/>
              </a:xfrm>
              <a:prstGeom prst="line">
                <a:avLst/>
              </a:prstGeom>
              <a:ln w="19050">
                <a:solidFill>
                  <a:srgbClr val="97000B"/>
                </a:solidFill>
              </a:ln>
            </p:spPr>
            <p:style>
              <a:lnRef idx="1">
                <a:schemeClr val="accent1"/>
              </a:lnRef>
              <a:fillRef idx="0">
                <a:schemeClr val="accent1"/>
              </a:fillRef>
              <a:effectRef idx="0">
                <a:schemeClr val="accent1"/>
              </a:effectRef>
              <a:fontRef idx="minor">
                <a:schemeClr val="tx1"/>
              </a:fontRef>
            </p:style>
          </p:cxnSp>
          <p:cxnSp>
            <p:nvCxnSpPr>
              <p:cNvPr id="340" name="Прямая соединительная линия 78">
                <a:extLst>
                  <a:ext uri="{FF2B5EF4-FFF2-40B4-BE49-F238E27FC236}">
                    <a16:creationId xmlns:a16="http://schemas.microsoft.com/office/drawing/2014/main" id="{3641D6F8-129E-4324-ABE8-AB1F93FB8407}"/>
                  </a:ext>
                </a:extLst>
              </p:cNvPr>
              <p:cNvCxnSpPr/>
              <p:nvPr/>
            </p:nvCxnSpPr>
            <p:spPr>
              <a:xfrm>
                <a:off x="1665690" y="3730101"/>
                <a:ext cx="1029810" cy="0"/>
              </a:xfrm>
              <a:prstGeom prst="line">
                <a:avLst/>
              </a:prstGeom>
              <a:ln w="19050">
                <a:solidFill>
                  <a:srgbClr val="97000B"/>
                </a:solidFill>
              </a:ln>
            </p:spPr>
            <p:style>
              <a:lnRef idx="1">
                <a:schemeClr val="accent1"/>
              </a:lnRef>
              <a:fillRef idx="0">
                <a:schemeClr val="accent1"/>
              </a:fillRef>
              <a:effectRef idx="0">
                <a:schemeClr val="accent1"/>
              </a:effectRef>
              <a:fontRef idx="minor">
                <a:schemeClr val="tx1"/>
              </a:fontRef>
            </p:style>
          </p:cxnSp>
        </p:grpSp>
        <p:sp>
          <p:nvSpPr>
            <p:cNvPr id="331" name="TextBox 330">
              <a:extLst>
                <a:ext uri="{FF2B5EF4-FFF2-40B4-BE49-F238E27FC236}">
                  <a16:creationId xmlns:a16="http://schemas.microsoft.com/office/drawing/2014/main" id="{A48FE517-2A82-4A92-BABC-63EF07DD3352}"/>
                </a:ext>
              </a:extLst>
            </p:cNvPr>
            <p:cNvSpPr txBox="1"/>
            <p:nvPr/>
          </p:nvSpPr>
          <p:spPr>
            <a:xfrm>
              <a:off x="515125" y="5549307"/>
              <a:ext cx="1902939" cy="461665"/>
            </a:xfrm>
            <a:prstGeom prst="rect">
              <a:avLst/>
            </a:prstGeom>
            <a:noFill/>
          </p:spPr>
          <p:txBody>
            <a:bodyPr wrap="square" rtlCol="0">
              <a:spAutoFit/>
            </a:bodyPr>
            <a:lstStyle/>
            <a:p>
              <a:r>
                <a:rPr lang="en-US" sz="2400" dirty="0"/>
                <a:t>File .</a:t>
              </a:r>
              <a:r>
                <a:rPr lang="en-US" sz="2400" dirty="0" err="1"/>
                <a:t>pepout</a:t>
              </a:r>
              <a:endParaRPr lang="ru-RU" sz="2400" dirty="0"/>
            </a:p>
          </p:txBody>
        </p:sp>
      </p:grpSp>
      <mc:AlternateContent xmlns:mc="http://schemas.openxmlformats.org/markup-compatibility/2006">
        <mc:Choice xmlns:a14="http://schemas.microsoft.com/office/drawing/2010/main" Requires="a14">
          <p:sp>
            <p:nvSpPr>
              <p:cNvPr id="341" name="TextBox 340">
                <a:extLst>
                  <a:ext uri="{FF2B5EF4-FFF2-40B4-BE49-F238E27FC236}">
                    <a16:creationId xmlns:a16="http://schemas.microsoft.com/office/drawing/2014/main" id="{229324FE-45A6-4B2B-914F-B163D3F4935B}"/>
                  </a:ext>
                </a:extLst>
              </p:cNvPr>
              <p:cNvSpPr txBox="1"/>
              <p:nvPr/>
            </p:nvSpPr>
            <p:spPr>
              <a:xfrm>
                <a:off x="6040161" y="30074182"/>
                <a:ext cx="3248637" cy="2062103"/>
              </a:xfrm>
              <a:prstGeom prst="rect">
                <a:avLst/>
              </a:prstGeom>
              <a:noFill/>
            </p:spPr>
            <p:txBody>
              <a:bodyPr wrap="square" rtlCol="0">
                <a:spAutoFit/>
              </a:bodyPr>
              <a:lstStyle/>
              <a:p>
                <a:r>
                  <a:rPr lang="en-US" sz="2400" dirty="0"/>
                  <a:t>YASS</a:t>
                </a:r>
                <a14:m>
                  <m:oMath xmlns:m="http://schemas.openxmlformats.org/officeDocument/2006/math">
                    <m:sSup>
                      <m:sSupPr>
                        <m:ctrlPr>
                          <a:rPr lang="en-US" sz="2000" dirty="0" smtClean="0">
                            <a:latin typeface="Cambria Math" panose="02040503050406030204" pitchFamily="18" charset="0"/>
                          </a:rPr>
                        </m:ctrlPr>
                      </m:sSupPr>
                      <m:e>
                        <m:r>
                          <m:rPr>
                            <m:sty m:val="p"/>
                          </m:rPr>
                          <a:rPr lang="en-GB" sz="2000" b="0" i="0" dirty="0" smtClean="0">
                            <a:latin typeface="Cambria Math" panose="02040503050406030204" pitchFamily="18" charset="0"/>
                          </a:rPr>
                          <m:t>V</m:t>
                        </m:r>
                      </m:e>
                      <m:sup>
                        <m:r>
                          <a:rPr lang="en-GB" sz="2000" b="0" i="0" dirty="0" smtClean="0">
                            <a:latin typeface="Cambria Math" panose="02040503050406030204" pitchFamily="18" charset="0"/>
                          </a:rPr>
                          <m:t>5</m:t>
                        </m:r>
                      </m:sup>
                    </m:sSup>
                  </m:oMath>
                </a14:m>
                <a:r>
                  <a:rPr lang="en-US" sz="2400" dirty="0"/>
                  <a:t>RSPH</a:t>
                </a:r>
                <a14:m>
                  <m:oMath xmlns:m="http://schemas.openxmlformats.org/officeDocument/2006/math">
                    <m:sSup>
                      <m:sSupPr>
                        <m:ctrlPr>
                          <a:rPr lang="en-US" sz="2000" dirty="0" smtClean="0">
                            <a:latin typeface="Cambria Math" panose="02040503050406030204" pitchFamily="18" charset="0"/>
                          </a:rPr>
                        </m:ctrlPr>
                      </m:sSupPr>
                      <m:e>
                        <m:r>
                          <m:rPr>
                            <m:sty m:val="p"/>
                          </m:rPr>
                          <a:rPr lang="en-GB" sz="2000" b="0" i="0" dirty="0" smtClean="0">
                            <a:latin typeface="Cambria Math" panose="02040503050406030204" pitchFamily="18" charset="0"/>
                          </a:rPr>
                          <m:t>P</m:t>
                        </m:r>
                      </m:e>
                      <m:sup>
                        <m:r>
                          <a:rPr lang="en-GB" sz="2000" b="0" i="0" dirty="0" smtClean="0">
                            <a:latin typeface="Cambria Math" panose="02040503050406030204" pitchFamily="18" charset="0"/>
                          </a:rPr>
                          <m:t>10</m:t>
                        </m:r>
                      </m:sup>
                    </m:sSup>
                  </m:oMath>
                </a14:m>
                <a:r>
                  <a:rPr lang="en-US" sz="2400" dirty="0"/>
                  <a:t>AIQ</a:t>
                </a:r>
              </a:p>
              <a:p>
                <a:r>
                  <a:rPr lang="en-US" sz="2400" dirty="0"/>
                  <a:t>P</a:t>
                </a:r>
                <a14:m>
                  <m:oMath xmlns:m="http://schemas.openxmlformats.org/officeDocument/2006/math">
                    <m:sSup>
                      <m:sSupPr>
                        <m:ctrlPr>
                          <a:rPr lang="en-US" sz="2000" dirty="0" smtClean="0">
                            <a:latin typeface="Cambria Math" panose="02040503050406030204" pitchFamily="18" charset="0"/>
                          </a:rPr>
                        </m:ctrlPr>
                      </m:sSupPr>
                      <m:e>
                        <m:r>
                          <m:rPr>
                            <m:sty m:val="p"/>
                          </m:rPr>
                          <a:rPr lang="en-GB" sz="2000" b="0" i="0" dirty="0" smtClean="0">
                            <a:latin typeface="Cambria Math" panose="02040503050406030204" pitchFamily="18" charset="0"/>
                          </a:rPr>
                          <m:t>L</m:t>
                        </m:r>
                      </m:e>
                      <m:sup>
                        <m:r>
                          <a:rPr lang="en-GB" sz="2000" b="0" i="0" dirty="0" smtClean="0">
                            <a:latin typeface="Cambria Math" panose="02040503050406030204" pitchFamily="18" charset="0"/>
                          </a:rPr>
                          <m:t>15</m:t>
                        </m:r>
                      </m:sup>
                    </m:sSup>
                  </m:oMath>
                </a14:m>
                <a:r>
                  <a:rPr lang="en-US" sz="2400" dirty="0"/>
                  <a:t>QAPQ </a:t>
                </a:r>
                <a14:m>
                  <m:oMath xmlns:m="http://schemas.openxmlformats.org/officeDocument/2006/math">
                    <m:sSup>
                      <m:sSupPr>
                        <m:ctrlPr>
                          <a:rPr lang="en-US" sz="2000" i="1" dirty="0">
                            <a:latin typeface="Cambria Math" panose="02040503050406030204" pitchFamily="18" charset="0"/>
                          </a:rPr>
                        </m:ctrlPr>
                      </m:sSupPr>
                      <m:e>
                        <m:r>
                          <m:rPr>
                            <m:sty m:val="p"/>
                          </m:rPr>
                          <a:rPr lang="en-GB" sz="2000" b="0" i="0" dirty="0" smtClean="0">
                            <a:latin typeface="Cambria Math" panose="02040503050406030204" pitchFamily="18" charset="0"/>
                          </a:rPr>
                          <m:t>P</m:t>
                        </m:r>
                      </m:e>
                      <m:sup>
                        <m:r>
                          <a:rPr lang="en-GB" sz="2000" b="0" i="0" dirty="0" smtClean="0">
                            <a:latin typeface="Cambria Math" panose="02040503050406030204" pitchFamily="18" charset="0"/>
                          </a:rPr>
                          <m:t>20</m:t>
                        </m:r>
                      </m:sup>
                    </m:sSup>
                    <m:r>
                      <a:rPr lang="en-GB" sz="2000" i="1" dirty="0">
                        <a:latin typeface="Cambria Math" panose="02040503050406030204" pitchFamily="18" charset="0"/>
                      </a:rPr>
                      <m:t> </m:t>
                    </m:r>
                  </m:oMath>
                </a14:m>
                <a:r>
                  <a:rPr lang="en-US" sz="2400" dirty="0"/>
                  <a:t>AV</a:t>
                </a:r>
              </a:p>
              <a:p>
                <a:r>
                  <a:rPr lang="en-US" sz="2000" dirty="0"/>
                  <a:t>Prefix selected</a:t>
                </a:r>
              </a:p>
              <a:p>
                <a:r>
                  <a:rPr lang="en-US" sz="2000" dirty="0"/>
                  <a:t>Possible modifications: </a:t>
                </a:r>
              </a:p>
              <a:p>
                <a:r>
                  <a:rPr lang="en-US" sz="2000" dirty="0"/>
                  <a:t>at positions 11, 17, 21 A-&gt;V</a:t>
                </a:r>
              </a:p>
              <a:p>
                <a:r>
                  <a:rPr lang="en-US" sz="2000" dirty="0"/>
                  <a:t>at positions 13, 16, 19: Q-&gt;R</a:t>
                </a:r>
              </a:p>
            </p:txBody>
          </p:sp>
        </mc:Choice>
        <mc:Fallback>
          <p:sp>
            <p:nvSpPr>
              <p:cNvPr id="341" name="TextBox 340">
                <a:extLst>
                  <a:ext uri="{FF2B5EF4-FFF2-40B4-BE49-F238E27FC236}">
                    <a16:creationId xmlns:a16="http://schemas.microsoft.com/office/drawing/2014/main" id="{229324FE-45A6-4B2B-914F-B163D3F4935B}"/>
                  </a:ext>
                </a:extLst>
              </p:cNvPr>
              <p:cNvSpPr txBox="1">
                <a:spLocks noRot="1" noChangeAspect="1" noMove="1" noResize="1" noEditPoints="1" noAdjustHandles="1" noChangeArrowheads="1" noChangeShapeType="1" noTextEdit="1"/>
              </p:cNvSpPr>
              <p:nvPr/>
            </p:nvSpPr>
            <p:spPr>
              <a:xfrm>
                <a:off x="6040161" y="30074182"/>
                <a:ext cx="3248637" cy="2062103"/>
              </a:xfrm>
              <a:prstGeom prst="rect">
                <a:avLst/>
              </a:prstGeom>
              <a:blipFill>
                <a:blip r:embed="rId15"/>
                <a:stretch>
                  <a:fillRect l="-3002" t="-2360" b="-4130"/>
                </a:stretch>
              </a:blipFill>
            </p:spPr>
            <p:txBody>
              <a:bodyPr/>
              <a:lstStyle/>
              <a:p>
                <a:r>
                  <a:rPr lang="en-US">
                    <a:noFill/>
                  </a:rPr>
                  <a:t> </a:t>
                </a:r>
              </a:p>
            </p:txBody>
          </p:sp>
        </mc:Fallback>
      </mc:AlternateContent>
      <p:grpSp>
        <p:nvGrpSpPr>
          <p:cNvPr id="342" name="Группа 67">
            <a:extLst>
              <a:ext uri="{FF2B5EF4-FFF2-40B4-BE49-F238E27FC236}">
                <a16:creationId xmlns:a16="http://schemas.microsoft.com/office/drawing/2014/main" id="{87A88F12-6EF3-445D-A96F-4DE994DE19ED}"/>
              </a:ext>
            </a:extLst>
          </p:cNvPr>
          <p:cNvGrpSpPr/>
          <p:nvPr/>
        </p:nvGrpSpPr>
        <p:grpSpPr>
          <a:xfrm>
            <a:off x="4533472" y="27752531"/>
            <a:ext cx="4619144" cy="480434"/>
            <a:chOff x="1235816" y="2991222"/>
            <a:chExt cx="4619144" cy="480434"/>
          </a:xfrm>
        </p:grpSpPr>
        <p:sp>
          <p:nvSpPr>
            <p:cNvPr id="343" name="Прямоугольник 62">
              <a:extLst>
                <a:ext uri="{FF2B5EF4-FFF2-40B4-BE49-F238E27FC236}">
                  <a16:creationId xmlns:a16="http://schemas.microsoft.com/office/drawing/2014/main" id="{5D562AE6-D85D-4733-A7C0-D639DC593730}"/>
                </a:ext>
              </a:extLst>
            </p:cNvPr>
            <p:cNvSpPr/>
            <p:nvPr/>
          </p:nvSpPr>
          <p:spPr>
            <a:xfrm>
              <a:off x="1235816" y="2991222"/>
              <a:ext cx="4619144" cy="437778"/>
            </a:xfrm>
            <a:prstGeom prst="rect">
              <a:avLst/>
            </a:prstGeom>
            <a:solidFill>
              <a:srgbClr val="E8D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V   Q   S   </a:t>
              </a:r>
              <a:r>
                <a:rPr lang="en-GB" sz="2400" dirty="0" err="1">
                  <a:solidFill>
                    <a:schemeClr val="tx1"/>
                  </a:solidFill>
                </a:rPr>
                <a:t>S</a:t>
              </a:r>
              <a:r>
                <a:rPr lang="en-GB" sz="2400" dirty="0">
                  <a:solidFill>
                    <a:schemeClr val="tx1"/>
                  </a:solidFill>
                </a:rPr>
                <a:t>   </a:t>
              </a:r>
              <a:r>
                <a:rPr lang="en-GB" sz="2400" dirty="0" err="1">
                  <a:solidFill>
                    <a:schemeClr val="tx1"/>
                  </a:solidFill>
                </a:rPr>
                <a:t>S</a:t>
              </a:r>
              <a:r>
                <a:rPr lang="en-GB" sz="2400" dirty="0">
                  <a:solidFill>
                    <a:schemeClr val="tx1"/>
                  </a:solidFill>
                </a:rPr>
                <a:t>   </a:t>
              </a:r>
              <a:r>
                <a:rPr lang="en-GB" sz="2400" dirty="0">
                  <a:solidFill>
                    <a:srgbClr val="00FFFF"/>
                  </a:solidFill>
                </a:rPr>
                <a:t>A</a:t>
              </a:r>
              <a:r>
                <a:rPr lang="en-GB" sz="2400" dirty="0"/>
                <a:t>   </a:t>
              </a:r>
              <a:r>
                <a:rPr lang="en-GB" sz="2400" dirty="0">
                  <a:solidFill>
                    <a:schemeClr val="tx1"/>
                  </a:solidFill>
                </a:rPr>
                <a:t>R</a:t>
              </a:r>
              <a:r>
                <a:rPr lang="en-GB" sz="2400" dirty="0"/>
                <a:t>   </a:t>
              </a:r>
              <a:r>
                <a:rPr lang="en-GB" sz="2400" dirty="0">
                  <a:solidFill>
                    <a:srgbClr val="0070C0"/>
                  </a:solidFill>
                </a:rPr>
                <a:t>C</a:t>
              </a:r>
              <a:r>
                <a:rPr lang="en-GB" sz="2400" dirty="0"/>
                <a:t>   </a:t>
              </a:r>
              <a:r>
                <a:rPr lang="en-GB" sz="2400" dirty="0">
                  <a:solidFill>
                    <a:schemeClr val="tx1"/>
                  </a:solidFill>
                </a:rPr>
                <a:t>V   N</a:t>
              </a:r>
              <a:r>
                <a:rPr lang="en-GB" sz="2400" dirty="0"/>
                <a:t>   </a:t>
              </a:r>
              <a:r>
                <a:rPr lang="en-GB" sz="2400" dirty="0">
                  <a:solidFill>
                    <a:srgbClr val="D03839"/>
                  </a:solidFill>
                </a:rPr>
                <a:t>G</a:t>
              </a:r>
              <a:r>
                <a:rPr lang="en-GB" sz="2400" dirty="0"/>
                <a:t>   </a:t>
              </a:r>
              <a:r>
                <a:rPr lang="en-GB" sz="2400" dirty="0">
                  <a:solidFill>
                    <a:schemeClr val="tx1"/>
                  </a:solidFill>
                </a:rPr>
                <a:t>N</a:t>
              </a:r>
              <a:endParaRPr lang="ru-RU" sz="2400" dirty="0">
                <a:solidFill>
                  <a:schemeClr val="tx1"/>
                </a:solidFill>
              </a:endParaRPr>
            </a:p>
          </p:txBody>
        </p:sp>
        <p:cxnSp>
          <p:nvCxnSpPr>
            <p:cNvPr id="344" name="Прямая соединительная линия 64">
              <a:extLst>
                <a:ext uri="{FF2B5EF4-FFF2-40B4-BE49-F238E27FC236}">
                  <a16:creationId xmlns:a16="http://schemas.microsoft.com/office/drawing/2014/main" id="{63DC8BB7-0D37-4027-B54B-E165D9835CE5}"/>
                </a:ext>
              </a:extLst>
            </p:cNvPr>
            <p:cNvCxnSpPr/>
            <p:nvPr/>
          </p:nvCxnSpPr>
          <p:spPr>
            <a:xfrm>
              <a:off x="3129179" y="3459536"/>
              <a:ext cx="328473"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45" name="Прямая соединительная линия 65">
              <a:extLst>
                <a:ext uri="{FF2B5EF4-FFF2-40B4-BE49-F238E27FC236}">
                  <a16:creationId xmlns:a16="http://schemas.microsoft.com/office/drawing/2014/main" id="{E98656C4-1343-4364-808E-08DDD466685A}"/>
                </a:ext>
              </a:extLst>
            </p:cNvPr>
            <p:cNvCxnSpPr/>
            <p:nvPr/>
          </p:nvCxnSpPr>
          <p:spPr>
            <a:xfrm>
              <a:off x="3877488" y="3471656"/>
              <a:ext cx="328473"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46" name="Прямая соединительная линия 66">
              <a:extLst>
                <a:ext uri="{FF2B5EF4-FFF2-40B4-BE49-F238E27FC236}">
                  <a16:creationId xmlns:a16="http://schemas.microsoft.com/office/drawing/2014/main" id="{6F8A956D-A77B-4F4A-8A27-08607391154C}"/>
                </a:ext>
              </a:extLst>
            </p:cNvPr>
            <p:cNvCxnSpPr/>
            <p:nvPr/>
          </p:nvCxnSpPr>
          <p:spPr>
            <a:xfrm>
              <a:off x="5036397" y="3471656"/>
              <a:ext cx="328473" cy="0"/>
            </a:xfrm>
            <a:prstGeom prst="line">
              <a:avLst/>
            </a:prstGeom>
            <a:ln w="38100"/>
          </p:spPr>
          <p:style>
            <a:lnRef idx="1">
              <a:schemeClr val="dk1"/>
            </a:lnRef>
            <a:fillRef idx="0">
              <a:schemeClr val="dk1"/>
            </a:fillRef>
            <a:effectRef idx="0">
              <a:schemeClr val="dk1"/>
            </a:effectRef>
            <a:fontRef idx="minor">
              <a:schemeClr val="tx1"/>
            </a:fontRef>
          </p:style>
        </p:cxnSp>
      </p:grpSp>
      <p:sp>
        <p:nvSpPr>
          <p:cNvPr id="347" name="TextBox 346">
            <a:extLst>
              <a:ext uri="{FF2B5EF4-FFF2-40B4-BE49-F238E27FC236}">
                <a16:creationId xmlns:a16="http://schemas.microsoft.com/office/drawing/2014/main" id="{EDFD7DA3-582B-4103-A9DD-4CD1FD14F3EA}"/>
              </a:ext>
            </a:extLst>
          </p:cNvPr>
          <p:cNvSpPr txBox="1"/>
          <p:nvPr/>
        </p:nvSpPr>
        <p:spPr>
          <a:xfrm>
            <a:off x="9722506" y="20511491"/>
            <a:ext cx="4284974" cy="646331"/>
          </a:xfrm>
          <a:prstGeom prst="rect">
            <a:avLst/>
          </a:prstGeom>
          <a:noFill/>
        </p:spPr>
        <p:txBody>
          <a:bodyPr wrap="square" rtlCol="0">
            <a:spAutoFit/>
          </a:bodyPr>
          <a:lstStyle/>
          <a:p>
            <a:r>
              <a:rPr lang="en-GB" sz="3600" dirty="0"/>
              <a:t>Interface</a:t>
            </a:r>
            <a:endParaRPr lang="ru-RU" sz="3600" dirty="0"/>
          </a:p>
        </p:txBody>
      </p:sp>
      <p:grpSp>
        <p:nvGrpSpPr>
          <p:cNvPr id="40" name="Group 39">
            <a:extLst>
              <a:ext uri="{FF2B5EF4-FFF2-40B4-BE49-F238E27FC236}">
                <a16:creationId xmlns:a16="http://schemas.microsoft.com/office/drawing/2014/main" id="{BA06D18B-C256-4623-9FBC-310D75E16096}"/>
              </a:ext>
            </a:extLst>
          </p:cNvPr>
          <p:cNvGrpSpPr/>
          <p:nvPr/>
        </p:nvGrpSpPr>
        <p:grpSpPr>
          <a:xfrm>
            <a:off x="9873228" y="21089090"/>
            <a:ext cx="5550360" cy="3395095"/>
            <a:chOff x="9873228" y="21616976"/>
            <a:chExt cx="5664937" cy="3395095"/>
          </a:xfrm>
        </p:grpSpPr>
        <p:pic>
          <p:nvPicPr>
            <p:cNvPr id="348" name="Рисунок 15">
              <a:extLst>
                <a:ext uri="{FF2B5EF4-FFF2-40B4-BE49-F238E27FC236}">
                  <a16:creationId xmlns:a16="http://schemas.microsoft.com/office/drawing/2014/main" id="{6A9EB40A-F551-4E93-ADA7-67E2A3E37A3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966085" y="22350946"/>
              <a:ext cx="5572080" cy="2661125"/>
            </a:xfrm>
            <a:prstGeom prst="rect">
              <a:avLst/>
            </a:prstGeom>
          </p:spPr>
        </p:pic>
        <p:sp>
          <p:nvSpPr>
            <p:cNvPr id="39" name="TextBox 38">
              <a:extLst>
                <a:ext uri="{FF2B5EF4-FFF2-40B4-BE49-F238E27FC236}">
                  <a16:creationId xmlns:a16="http://schemas.microsoft.com/office/drawing/2014/main" id="{236D0BCD-57E6-4295-A6CD-DC43B472C55F}"/>
                </a:ext>
              </a:extLst>
            </p:cNvPr>
            <p:cNvSpPr txBox="1"/>
            <p:nvPr/>
          </p:nvSpPr>
          <p:spPr>
            <a:xfrm>
              <a:off x="9873228" y="21616976"/>
              <a:ext cx="2279740" cy="523220"/>
            </a:xfrm>
            <a:prstGeom prst="rect">
              <a:avLst/>
            </a:prstGeom>
            <a:noFill/>
          </p:spPr>
          <p:txBody>
            <a:bodyPr wrap="square" rtlCol="0">
              <a:spAutoFit/>
            </a:bodyPr>
            <a:lstStyle/>
            <a:p>
              <a:r>
                <a:rPr lang="en-US" sz="2800" dirty="0"/>
                <a:t>1. “File” tab</a:t>
              </a:r>
            </a:p>
          </p:txBody>
        </p:sp>
      </p:grpSp>
      <p:grpSp>
        <p:nvGrpSpPr>
          <p:cNvPr id="41" name="Group 40">
            <a:extLst>
              <a:ext uri="{FF2B5EF4-FFF2-40B4-BE49-F238E27FC236}">
                <a16:creationId xmlns:a16="http://schemas.microsoft.com/office/drawing/2014/main" id="{68834D65-A19C-4BF9-8685-6A9670098CBB}"/>
              </a:ext>
            </a:extLst>
          </p:cNvPr>
          <p:cNvGrpSpPr/>
          <p:nvPr/>
        </p:nvGrpSpPr>
        <p:grpSpPr>
          <a:xfrm>
            <a:off x="9901682" y="26830185"/>
            <a:ext cx="5580468" cy="3732987"/>
            <a:chOff x="9873228" y="25146509"/>
            <a:chExt cx="5580468" cy="3732987"/>
          </a:xfrm>
        </p:grpSpPr>
        <p:sp>
          <p:nvSpPr>
            <p:cNvPr id="354" name="TextBox 353">
              <a:extLst>
                <a:ext uri="{FF2B5EF4-FFF2-40B4-BE49-F238E27FC236}">
                  <a16:creationId xmlns:a16="http://schemas.microsoft.com/office/drawing/2014/main" id="{518C5EAD-1E04-45B1-B297-8F526DE43C76}"/>
                </a:ext>
              </a:extLst>
            </p:cNvPr>
            <p:cNvSpPr txBox="1"/>
            <p:nvPr/>
          </p:nvSpPr>
          <p:spPr>
            <a:xfrm>
              <a:off x="9873228" y="25146509"/>
              <a:ext cx="3926622" cy="523220"/>
            </a:xfrm>
            <a:prstGeom prst="rect">
              <a:avLst/>
            </a:prstGeom>
            <a:noFill/>
          </p:spPr>
          <p:txBody>
            <a:bodyPr wrap="square" rtlCol="0">
              <a:spAutoFit/>
            </a:bodyPr>
            <a:lstStyle/>
            <a:p>
              <a:r>
                <a:rPr lang="en-US" sz="2800" dirty="0"/>
                <a:t>2. Searching for peptides</a:t>
              </a:r>
            </a:p>
          </p:txBody>
        </p:sp>
        <p:pic>
          <p:nvPicPr>
            <p:cNvPr id="355" name="Рисунок 21">
              <a:extLst>
                <a:ext uri="{FF2B5EF4-FFF2-40B4-BE49-F238E27FC236}">
                  <a16:creationId xmlns:a16="http://schemas.microsoft.com/office/drawing/2014/main" id="{3799D8EE-9EA0-4125-A1F9-8FE1D72B49E1}"/>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994728" y="25833587"/>
              <a:ext cx="5458968" cy="3045909"/>
            </a:xfrm>
            <a:prstGeom prst="rect">
              <a:avLst/>
            </a:prstGeom>
          </p:spPr>
        </p:pic>
      </p:grpSp>
      <p:grpSp>
        <p:nvGrpSpPr>
          <p:cNvPr id="42" name="Group 41">
            <a:extLst>
              <a:ext uri="{FF2B5EF4-FFF2-40B4-BE49-F238E27FC236}">
                <a16:creationId xmlns:a16="http://schemas.microsoft.com/office/drawing/2014/main" id="{FEE6F37E-E531-45F6-9B4B-72C6347D3E25}"/>
              </a:ext>
            </a:extLst>
          </p:cNvPr>
          <p:cNvGrpSpPr/>
          <p:nvPr/>
        </p:nvGrpSpPr>
        <p:grpSpPr>
          <a:xfrm>
            <a:off x="16036747" y="21059060"/>
            <a:ext cx="5511327" cy="2142910"/>
            <a:chOff x="15970409" y="21503150"/>
            <a:chExt cx="5511327" cy="2142910"/>
          </a:xfrm>
        </p:grpSpPr>
        <p:sp>
          <p:nvSpPr>
            <p:cNvPr id="357" name="TextBox 356">
              <a:extLst>
                <a:ext uri="{FF2B5EF4-FFF2-40B4-BE49-F238E27FC236}">
                  <a16:creationId xmlns:a16="http://schemas.microsoft.com/office/drawing/2014/main" id="{D92AB09A-36C9-4AB6-8DA5-7AB3E15A3834}"/>
                </a:ext>
              </a:extLst>
            </p:cNvPr>
            <p:cNvSpPr txBox="1"/>
            <p:nvPr/>
          </p:nvSpPr>
          <p:spPr>
            <a:xfrm>
              <a:off x="15970409" y="21503150"/>
              <a:ext cx="4974534" cy="523220"/>
            </a:xfrm>
            <a:prstGeom prst="rect">
              <a:avLst/>
            </a:prstGeom>
            <a:noFill/>
          </p:spPr>
          <p:txBody>
            <a:bodyPr wrap="square" rtlCol="0">
              <a:spAutoFit/>
            </a:bodyPr>
            <a:lstStyle/>
            <a:p>
              <a:r>
                <a:rPr lang="en-US" sz="2800" dirty="0"/>
                <a:t>3. Sequence and scrollable panel</a:t>
              </a:r>
            </a:p>
          </p:txBody>
        </p:sp>
        <p:pic>
          <p:nvPicPr>
            <p:cNvPr id="359" name="Рисунок 24">
              <a:extLst>
                <a:ext uri="{FF2B5EF4-FFF2-40B4-BE49-F238E27FC236}">
                  <a16:creationId xmlns:a16="http://schemas.microsoft.com/office/drawing/2014/main" id="{E58658AC-706D-410D-8409-934F8FC9017E}"/>
                </a:ext>
              </a:extLst>
            </p:cNvPr>
            <p:cNvPicPr/>
            <p:nvPr/>
          </p:nvPicPr>
          <p:blipFill>
            <a:blip r:embed="rId18">
              <a:extLst>
                <a:ext uri="{28A0092B-C50C-407E-A947-70E740481C1C}">
                  <a14:useLocalDpi xmlns:a14="http://schemas.microsoft.com/office/drawing/2010/main" val="0"/>
                </a:ext>
              </a:extLst>
            </a:blip>
            <a:stretch>
              <a:fillRect/>
            </a:stretch>
          </p:blipFill>
          <p:spPr>
            <a:xfrm>
              <a:off x="16022356" y="22066419"/>
              <a:ext cx="5459380" cy="1579641"/>
            </a:xfrm>
            <a:prstGeom prst="rect">
              <a:avLst/>
            </a:prstGeom>
          </p:spPr>
        </p:pic>
      </p:grpSp>
      <p:grpSp>
        <p:nvGrpSpPr>
          <p:cNvPr id="43" name="Group 42">
            <a:extLst>
              <a:ext uri="{FF2B5EF4-FFF2-40B4-BE49-F238E27FC236}">
                <a16:creationId xmlns:a16="http://schemas.microsoft.com/office/drawing/2014/main" id="{61F8D5D1-6D0B-4455-98F9-1F634FF8EFD5}"/>
              </a:ext>
            </a:extLst>
          </p:cNvPr>
          <p:cNvGrpSpPr/>
          <p:nvPr/>
        </p:nvGrpSpPr>
        <p:grpSpPr>
          <a:xfrm>
            <a:off x="16036747" y="25827491"/>
            <a:ext cx="5511327" cy="2241040"/>
            <a:chOff x="16041112" y="25078027"/>
            <a:chExt cx="5511327" cy="2241040"/>
          </a:xfrm>
        </p:grpSpPr>
        <p:sp>
          <p:nvSpPr>
            <p:cNvPr id="361" name="TextBox 360">
              <a:extLst>
                <a:ext uri="{FF2B5EF4-FFF2-40B4-BE49-F238E27FC236}">
                  <a16:creationId xmlns:a16="http://schemas.microsoft.com/office/drawing/2014/main" id="{E86E784A-F043-454B-987E-0CAFB3F65A73}"/>
                </a:ext>
              </a:extLst>
            </p:cNvPr>
            <p:cNvSpPr txBox="1"/>
            <p:nvPr/>
          </p:nvSpPr>
          <p:spPr>
            <a:xfrm>
              <a:off x="16041112" y="25078027"/>
              <a:ext cx="4974534" cy="523220"/>
            </a:xfrm>
            <a:prstGeom prst="rect">
              <a:avLst/>
            </a:prstGeom>
            <a:noFill/>
          </p:spPr>
          <p:txBody>
            <a:bodyPr wrap="square" rtlCol="0">
              <a:spAutoFit/>
            </a:bodyPr>
            <a:lstStyle/>
            <a:p>
              <a:r>
                <a:rPr lang="en-US" sz="2800" dirty="0"/>
                <a:t>4. Highlighted positions</a:t>
              </a:r>
            </a:p>
          </p:txBody>
        </p:sp>
        <p:pic>
          <p:nvPicPr>
            <p:cNvPr id="363" name="Рисунок 26">
              <a:extLst>
                <a:ext uri="{FF2B5EF4-FFF2-40B4-BE49-F238E27FC236}">
                  <a16:creationId xmlns:a16="http://schemas.microsoft.com/office/drawing/2014/main" id="{332779BB-F798-4331-BBE2-C8BA7A0ADBD1}"/>
                </a:ext>
              </a:extLst>
            </p:cNvPr>
            <p:cNvPicPr/>
            <p:nvPr/>
          </p:nvPicPr>
          <p:blipFill>
            <a:blip r:embed="rId19">
              <a:extLst>
                <a:ext uri="{28A0092B-C50C-407E-A947-70E740481C1C}">
                  <a14:useLocalDpi xmlns:a14="http://schemas.microsoft.com/office/drawing/2010/main" val="0"/>
                </a:ext>
              </a:extLst>
            </a:blip>
            <a:stretch>
              <a:fillRect/>
            </a:stretch>
          </p:blipFill>
          <p:spPr>
            <a:xfrm>
              <a:off x="16093471" y="25737155"/>
              <a:ext cx="5458968" cy="1581912"/>
            </a:xfrm>
            <a:prstGeom prst="rect">
              <a:avLst/>
            </a:prstGeom>
          </p:spPr>
        </p:pic>
      </p:grpSp>
      <p:pic>
        <p:nvPicPr>
          <p:cNvPr id="364" name="Рисунок 29">
            <a:extLst>
              <a:ext uri="{FF2B5EF4-FFF2-40B4-BE49-F238E27FC236}">
                <a16:creationId xmlns:a16="http://schemas.microsoft.com/office/drawing/2014/main" id="{A7991FE6-EBB2-4527-BAEF-337202CFED8A}"/>
              </a:ext>
            </a:extLst>
          </p:cNvPr>
          <p:cNvPicPr/>
          <p:nvPr/>
        </p:nvPicPr>
        <p:blipFill rotWithShape="1">
          <a:blip r:embed="rId20" cstate="print">
            <a:extLst>
              <a:ext uri="{28A0092B-C50C-407E-A947-70E740481C1C}">
                <a14:useLocalDpi xmlns:a14="http://schemas.microsoft.com/office/drawing/2010/main" val="0"/>
              </a:ext>
            </a:extLst>
          </a:blip>
          <a:srcRect b="18025"/>
          <a:stretch/>
        </p:blipFill>
        <p:spPr>
          <a:xfrm>
            <a:off x="22150336" y="20912945"/>
            <a:ext cx="6842778" cy="5373058"/>
          </a:xfrm>
          <a:prstGeom prst="rect">
            <a:avLst/>
          </a:prstGeom>
        </p:spPr>
      </p:pic>
      <p:sp>
        <p:nvSpPr>
          <p:cNvPr id="365" name="TextBox 364">
            <a:extLst>
              <a:ext uri="{FF2B5EF4-FFF2-40B4-BE49-F238E27FC236}">
                <a16:creationId xmlns:a16="http://schemas.microsoft.com/office/drawing/2014/main" id="{A5E5E8C1-3165-4EAF-BE4B-0D0C9E92BC35}"/>
              </a:ext>
            </a:extLst>
          </p:cNvPr>
          <p:cNvSpPr txBox="1"/>
          <p:nvPr/>
        </p:nvSpPr>
        <p:spPr>
          <a:xfrm>
            <a:off x="22032111" y="20236508"/>
            <a:ext cx="5459380" cy="523220"/>
          </a:xfrm>
          <a:prstGeom prst="rect">
            <a:avLst/>
          </a:prstGeom>
          <a:noFill/>
        </p:spPr>
        <p:txBody>
          <a:bodyPr wrap="square" rtlCol="0">
            <a:spAutoFit/>
          </a:bodyPr>
          <a:lstStyle/>
          <a:p>
            <a:r>
              <a:rPr lang="en-US" sz="2800" dirty="0"/>
              <a:t>6. Information about substitutions</a:t>
            </a:r>
          </a:p>
        </p:txBody>
      </p:sp>
      <p:grpSp>
        <p:nvGrpSpPr>
          <p:cNvPr id="53" name="Group 52">
            <a:extLst>
              <a:ext uri="{FF2B5EF4-FFF2-40B4-BE49-F238E27FC236}">
                <a16:creationId xmlns:a16="http://schemas.microsoft.com/office/drawing/2014/main" id="{85207B7E-E31B-45EF-A8DB-CD0399633B4D}"/>
              </a:ext>
            </a:extLst>
          </p:cNvPr>
          <p:cNvGrpSpPr/>
          <p:nvPr/>
        </p:nvGrpSpPr>
        <p:grpSpPr>
          <a:xfrm>
            <a:off x="593463" y="33247859"/>
            <a:ext cx="17551496" cy="8968583"/>
            <a:chOff x="593463" y="31879065"/>
            <a:chExt cx="17551496" cy="10337377"/>
          </a:xfrm>
        </p:grpSpPr>
        <p:grpSp>
          <p:nvGrpSpPr>
            <p:cNvPr id="316" name="Group 315">
              <a:extLst>
                <a:ext uri="{FF2B5EF4-FFF2-40B4-BE49-F238E27FC236}">
                  <a16:creationId xmlns:a16="http://schemas.microsoft.com/office/drawing/2014/main" id="{F21A83E7-54AB-4EBA-A12A-C0745FA17368}"/>
                </a:ext>
              </a:extLst>
            </p:cNvPr>
            <p:cNvGrpSpPr/>
            <p:nvPr/>
          </p:nvGrpSpPr>
          <p:grpSpPr>
            <a:xfrm>
              <a:off x="593463" y="31879065"/>
              <a:ext cx="17551496" cy="10337377"/>
              <a:chOff x="737132" y="4967292"/>
              <a:chExt cx="28800949" cy="14961929"/>
            </a:xfrm>
          </p:grpSpPr>
          <p:sp>
            <p:nvSpPr>
              <p:cNvPr id="317" name="Rectangle: Rounded Corners 316">
                <a:extLst>
                  <a:ext uri="{FF2B5EF4-FFF2-40B4-BE49-F238E27FC236}">
                    <a16:creationId xmlns:a16="http://schemas.microsoft.com/office/drawing/2014/main" id="{7ECB2EDA-6654-41FB-8B92-F72807646A8F}"/>
                  </a:ext>
                </a:extLst>
              </p:cNvPr>
              <p:cNvSpPr/>
              <p:nvPr/>
            </p:nvSpPr>
            <p:spPr>
              <a:xfrm>
                <a:off x="737132" y="5689596"/>
                <a:ext cx="28800949" cy="14239625"/>
              </a:xfrm>
              <a:prstGeom prst="roundRect">
                <a:avLst/>
              </a:prstGeom>
              <a:noFill/>
              <a:ln w="101600">
                <a:solidFill>
                  <a:srgbClr val="D038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18" name="TextBox 317">
                <a:extLst>
                  <a:ext uri="{FF2B5EF4-FFF2-40B4-BE49-F238E27FC236}">
                    <a16:creationId xmlns:a16="http://schemas.microsoft.com/office/drawing/2014/main" id="{6384C662-5C48-4DA8-80D0-07DC9591369B}"/>
                  </a:ext>
                </a:extLst>
              </p:cNvPr>
              <p:cNvSpPr txBox="1"/>
              <p:nvPr/>
            </p:nvSpPr>
            <p:spPr>
              <a:xfrm>
                <a:off x="2971802" y="4967292"/>
                <a:ext cx="14949402" cy="1704221"/>
              </a:xfrm>
              <a:prstGeom prst="roundRect">
                <a:avLst/>
              </a:prstGeom>
              <a:ln w="76200">
                <a:solidFill>
                  <a:srgbClr val="D03839"/>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GB" sz="5400" dirty="0">
                    <a:effectLst>
                      <a:outerShdw blurRad="38100" dist="38100" dir="2700000" algn="tl">
                        <a:srgbClr val="000000">
                          <a:alpha val="43137"/>
                        </a:srgbClr>
                      </a:outerShdw>
                    </a:effectLst>
                    <a:latin typeface="+mj-lt"/>
                  </a:rPr>
                  <a:t>Results and conclusions</a:t>
                </a:r>
                <a:endParaRPr lang="ru-RU" sz="5400" dirty="0">
                  <a:effectLst>
                    <a:outerShdw blurRad="38100" dist="38100" dir="2700000" algn="tl">
                      <a:srgbClr val="000000">
                        <a:alpha val="43137"/>
                      </a:srgbClr>
                    </a:outerShdw>
                  </a:effectLst>
                  <a:latin typeface="+mj-lt"/>
                </a:endParaRPr>
              </a:p>
            </p:txBody>
          </p:sp>
        </p:grpSp>
        <p:pic>
          <p:nvPicPr>
            <p:cNvPr id="366" name="Рисунок 32">
              <a:extLst>
                <a:ext uri="{FF2B5EF4-FFF2-40B4-BE49-F238E27FC236}">
                  <a16:creationId xmlns:a16="http://schemas.microsoft.com/office/drawing/2014/main" id="{6960D36E-115C-4C5A-A79C-D6092B2B713B}"/>
                </a:ext>
              </a:extLst>
            </p:cNvPr>
            <p:cNvPicPr/>
            <p:nvPr/>
          </p:nvPicPr>
          <p:blipFill>
            <a:blip r:embed="rId21" cstate="print">
              <a:extLst>
                <a:ext uri="{28A0092B-C50C-407E-A947-70E740481C1C}">
                  <a14:useLocalDpi xmlns:a14="http://schemas.microsoft.com/office/drawing/2010/main" val="0"/>
                </a:ext>
              </a:extLst>
            </a:blip>
            <a:stretch>
              <a:fillRect/>
            </a:stretch>
          </p:blipFill>
          <p:spPr>
            <a:xfrm>
              <a:off x="1071478" y="33900351"/>
              <a:ext cx="9456983" cy="5277496"/>
            </a:xfrm>
            <a:prstGeom prst="rect">
              <a:avLst/>
            </a:prstGeom>
          </p:spPr>
        </p:pic>
        <p:sp>
          <p:nvSpPr>
            <p:cNvPr id="367" name="TextBox 366">
              <a:extLst>
                <a:ext uri="{FF2B5EF4-FFF2-40B4-BE49-F238E27FC236}">
                  <a16:creationId xmlns:a16="http://schemas.microsoft.com/office/drawing/2014/main" id="{79FB7F0E-DDD3-49B7-8A57-41EE3A11B66F}"/>
                </a:ext>
              </a:extLst>
            </p:cNvPr>
            <p:cNvSpPr txBox="1"/>
            <p:nvPr/>
          </p:nvSpPr>
          <p:spPr>
            <a:xfrm>
              <a:off x="1210450" y="33118070"/>
              <a:ext cx="6144965" cy="562177"/>
            </a:xfrm>
            <a:prstGeom prst="rect">
              <a:avLst/>
            </a:prstGeom>
            <a:noFill/>
          </p:spPr>
          <p:txBody>
            <a:bodyPr wrap="square" rtlCol="0">
              <a:spAutoFit/>
            </a:bodyPr>
            <a:lstStyle/>
            <a:p>
              <a:r>
                <a:rPr lang="en-GB" sz="3600" dirty="0"/>
                <a:t>General view of an application</a:t>
              </a:r>
              <a:endParaRPr lang="ru-RU" sz="3600" dirty="0"/>
            </a:p>
          </p:txBody>
        </p:sp>
        <p:sp>
          <p:nvSpPr>
            <p:cNvPr id="368" name="TextBox 367">
              <a:extLst>
                <a:ext uri="{FF2B5EF4-FFF2-40B4-BE49-F238E27FC236}">
                  <a16:creationId xmlns:a16="http://schemas.microsoft.com/office/drawing/2014/main" id="{E630B123-9F06-4B51-BD0C-7C29C9F9E6F5}"/>
                </a:ext>
              </a:extLst>
            </p:cNvPr>
            <p:cNvSpPr txBox="1"/>
            <p:nvPr/>
          </p:nvSpPr>
          <p:spPr>
            <a:xfrm>
              <a:off x="1210450" y="39279725"/>
              <a:ext cx="6144965" cy="562177"/>
            </a:xfrm>
            <a:prstGeom prst="rect">
              <a:avLst/>
            </a:prstGeom>
            <a:noFill/>
          </p:spPr>
          <p:txBody>
            <a:bodyPr wrap="square" rtlCol="0">
              <a:spAutoFit/>
            </a:bodyPr>
            <a:lstStyle/>
            <a:p>
              <a:r>
                <a:rPr lang="en-GB" sz="3600" dirty="0"/>
                <a:t>Additional functionality</a:t>
              </a:r>
              <a:endParaRPr lang="ru-RU" sz="3600" dirty="0"/>
            </a:p>
          </p:txBody>
        </p:sp>
        <p:sp>
          <p:nvSpPr>
            <p:cNvPr id="44" name="TextBox 43">
              <a:extLst>
                <a:ext uri="{FF2B5EF4-FFF2-40B4-BE49-F238E27FC236}">
                  <a16:creationId xmlns:a16="http://schemas.microsoft.com/office/drawing/2014/main" id="{A9D583C4-0592-4A0F-88D8-B313756FE40C}"/>
                </a:ext>
              </a:extLst>
            </p:cNvPr>
            <p:cNvSpPr txBox="1"/>
            <p:nvPr/>
          </p:nvSpPr>
          <p:spPr>
            <a:xfrm>
              <a:off x="1323834" y="40043115"/>
              <a:ext cx="6842472" cy="1044044"/>
            </a:xfrm>
            <a:prstGeom prst="rect">
              <a:avLst/>
            </a:prstGeom>
            <a:noFill/>
          </p:spPr>
          <p:txBody>
            <a:bodyPr wrap="square" rtlCol="0">
              <a:spAutoFit/>
            </a:bodyPr>
            <a:lstStyle/>
            <a:p>
              <a:pPr marL="514350" indent="-514350">
                <a:buFont typeface="+mj-lt"/>
                <a:buAutoNum type="arabicPeriod"/>
              </a:pPr>
              <a:r>
                <a:rPr lang="en-US" sz="2400" dirty="0"/>
                <a:t>Tab help</a:t>
              </a:r>
            </a:p>
            <a:p>
              <a:pPr marL="514350" indent="-514350">
                <a:buFont typeface="+mj-lt"/>
                <a:buAutoNum type="arabicPeriod"/>
              </a:pPr>
              <a:r>
                <a:rPr lang="en-US" sz="2400" dirty="0"/>
                <a:t>Hot keys</a:t>
              </a:r>
            </a:p>
            <a:p>
              <a:pPr marL="514350" indent="-514350">
                <a:buFont typeface="+mj-lt"/>
                <a:buAutoNum type="arabicPeriod"/>
              </a:pPr>
              <a:r>
                <a:rPr lang="en-US" sz="2400" dirty="0"/>
                <a:t>Hints on substitutions</a:t>
              </a:r>
            </a:p>
          </p:txBody>
        </p:sp>
        <p:cxnSp>
          <p:nvCxnSpPr>
            <p:cNvPr id="369" name="Straight Connector 368">
              <a:extLst>
                <a:ext uri="{FF2B5EF4-FFF2-40B4-BE49-F238E27FC236}">
                  <a16:creationId xmlns:a16="http://schemas.microsoft.com/office/drawing/2014/main" id="{5DBD37F5-EC48-4848-8183-20ABB9661B60}"/>
                </a:ext>
              </a:extLst>
            </p:cNvPr>
            <p:cNvCxnSpPr>
              <a:cxnSpLocks/>
            </p:cNvCxnSpPr>
            <p:nvPr/>
          </p:nvCxnSpPr>
          <p:spPr>
            <a:xfrm>
              <a:off x="10756067" y="33680247"/>
              <a:ext cx="0" cy="7992607"/>
            </a:xfrm>
            <a:prstGeom prst="line">
              <a:avLst/>
            </a:prstGeom>
            <a:ln>
              <a:solidFill>
                <a:srgbClr val="D03839"/>
              </a:solidFill>
            </a:ln>
          </p:spPr>
          <p:style>
            <a:lnRef idx="1">
              <a:schemeClr val="dk1"/>
            </a:lnRef>
            <a:fillRef idx="0">
              <a:schemeClr val="dk1"/>
            </a:fillRef>
            <a:effectRef idx="0">
              <a:schemeClr val="dk1"/>
            </a:effectRef>
            <a:fontRef idx="minor">
              <a:schemeClr val="tx1"/>
            </a:fontRef>
          </p:style>
        </p:cxnSp>
        <p:sp>
          <p:nvSpPr>
            <p:cNvPr id="370" name="TextBox 369">
              <a:extLst>
                <a:ext uri="{FF2B5EF4-FFF2-40B4-BE49-F238E27FC236}">
                  <a16:creationId xmlns:a16="http://schemas.microsoft.com/office/drawing/2014/main" id="{DE4C2F58-56BD-4F06-B8C1-78750B650C1C}"/>
                </a:ext>
              </a:extLst>
            </p:cNvPr>
            <p:cNvSpPr txBox="1"/>
            <p:nvPr/>
          </p:nvSpPr>
          <p:spPr>
            <a:xfrm>
              <a:off x="11068997" y="33122511"/>
              <a:ext cx="2177669" cy="557736"/>
            </a:xfrm>
            <a:prstGeom prst="rect">
              <a:avLst/>
            </a:prstGeom>
            <a:noFill/>
          </p:spPr>
          <p:txBody>
            <a:bodyPr wrap="square" rtlCol="0">
              <a:spAutoFit/>
            </a:bodyPr>
            <a:lstStyle/>
            <a:p>
              <a:r>
                <a:rPr lang="en-GB" sz="3600" dirty="0"/>
                <a:t>Testing</a:t>
              </a:r>
              <a:endParaRPr lang="ru-RU" sz="3600" dirty="0"/>
            </a:p>
          </p:txBody>
        </p:sp>
        <p:sp>
          <p:nvSpPr>
            <p:cNvPr id="371" name="TextBox 370">
              <a:extLst>
                <a:ext uri="{FF2B5EF4-FFF2-40B4-BE49-F238E27FC236}">
                  <a16:creationId xmlns:a16="http://schemas.microsoft.com/office/drawing/2014/main" id="{7EE05855-E4DC-444C-B8EF-C4068274D8DE}"/>
                </a:ext>
              </a:extLst>
            </p:cNvPr>
            <p:cNvSpPr txBox="1"/>
            <p:nvPr/>
          </p:nvSpPr>
          <p:spPr>
            <a:xfrm>
              <a:off x="11067452" y="37676551"/>
              <a:ext cx="2606484" cy="562177"/>
            </a:xfrm>
            <a:prstGeom prst="rect">
              <a:avLst/>
            </a:prstGeom>
            <a:noFill/>
          </p:spPr>
          <p:txBody>
            <a:bodyPr wrap="square" rtlCol="0">
              <a:spAutoFit/>
            </a:bodyPr>
            <a:lstStyle/>
            <a:p>
              <a:r>
                <a:rPr lang="en-GB" sz="3600" dirty="0"/>
                <a:t>Conclusion</a:t>
              </a:r>
              <a:endParaRPr lang="ru-RU" sz="3600" dirty="0"/>
            </a:p>
          </p:txBody>
        </p:sp>
        <p:sp>
          <p:nvSpPr>
            <p:cNvPr id="48" name="TextBox 47">
              <a:extLst>
                <a:ext uri="{FF2B5EF4-FFF2-40B4-BE49-F238E27FC236}">
                  <a16:creationId xmlns:a16="http://schemas.microsoft.com/office/drawing/2014/main" id="{5AECD786-E340-49C9-917A-5221CD059DCE}"/>
                </a:ext>
              </a:extLst>
            </p:cNvPr>
            <p:cNvSpPr txBox="1"/>
            <p:nvPr/>
          </p:nvSpPr>
          <p:spPr>
            <a:xfrm>
              <a:off x="11279879" y="33739303"/>
              <a:ext cx="6341268" cy="2971508"/>
            </a:xfrm>
            <a:prstGeom prst="rect">
              <a:avLst/>
            </a:prstGeom>
            <a:noFill/>
          </p:spPr>
          <p:txBody>
            <a:bodyPr wrap="square" rtlCol="0">
              <a:spAutoFit/>
            </a:bodyPr>
            <a:lstStyle/>
            <a:p>
              <a:pPr lvl="0"/>
              <a:r>
                <a:rPr lang="en-US" sz="2400" dirty="0"/>
                <a:t>First peptide </a:t>
              </a:r>
              <a:r>
                <a:rPr lang="ru-RU" sz="2400" dirty="0"/>
                <a:t>YASSVRSPHPAIQPLQAPQPAVHVQGQEPLTASMLAAAPPQEQK</a:t>
              </a:r>
              <a:endParaRPr lang="en-US" sz="2400" dirty="0"/>
            </a:p>
            <a:p>
              <a:r>
                <a:rPr lang="en-US" sz="2400" dirty="0"/>
                <a:t>In this peptide </a:t>
              </a:r>
              <a:r>
                <a:rPr lang="en-GB" sz="2400" dirty="0"/>
                <a:t>A</a:t>
              </a:r>
              <a:r>
                <a:rPr lang="en-US" sz="2400" dirty="0"/>
                <a:t>&gt;&gt;</a:t>
              </a:r>
              <a:r>
                <a:rPr lang="en-GB" sz="2400" dirty="0"/>
                <a:t>V and Q&gt;&gt;R </a:t>
              </a:r>
              <a:r>
                <a:rPr lang="en-US" sz="2400" dirty="0"/>
                <a:t>occurred (in the prefix).</a:t>
              </a:r>
            </a:p>
            <a:p>
              <a:r>
                <a:rPr lang="en-US" sz="2400" dirty="0"/>
                <a:t>Second peptide</a:t>
              </a:r>
            </a:p>
            <a:p>
              <a:pPr lvl="0"/>
              <a:r>
                <a:rPr lang="ru-RU" sz="2400" dirty="0"/>
                <a:t>EAATQEDPEQVPELAAHEVSASEAEERPVAEEEILL</a:t>
              </a:r>
              <a:endParaRPr lang="en-US" sz="2400" dirty="0"/>
            </a:p>
            <a:p>
              <a:r>
                <a:rPr lang="en-US" sz="2400" dirty="0"/>
                <a:t>In this peptide </a:t>
              </a:r>
              <a:r>
                <a:rPr lang="en-GB" sz="2400" dirty="0"/>
                <a:t>A</a:t>
              </a:r>
              <a:r>
                <a:rPr lang="en-US" sz="2400" dirty="0"/>
                <a:t>&gt;&gt;</a:t>
              </a:r>
              <a:r>
                <a:rPr lang="en-GB" sz="2400" dirty="0"/>
                <a:t>V </a:t>
              </a:r>
              <a:r>
                <a:rPr lang="en-US" sz="2400" dirty="0"/>
                <a:t>occurred (in the suffix) </a:t>
              </a:r>
            </a:p>
            <a:p>
              <a:endParaRPr lang="en-US" sz="2400" dirty="0"/>
            </a:p>
          </p:txBody>
        </p:sp>
        <p:sp>
          <p:nvSpPr>
            <p:cNvPr id="49" name="TextBox 48">
              <a:extLst>
                <a:ext uri="{FF2B5EF4-FFF2-40B4-BE49-F238E27FC236}">
                  <a16:creationId xmlns:a16="http://schemas.microsoft.com/office/drawing/2014/main" id="{E8475689-85B5-4576-B75B-9B12B331E9EB}"/>
                </a:ext>
              </a:extLst>
            </p:cNvPr>
            <p:cNvSpPr txBox="1"/>
            <p:nvPr/>
          </p:nvSpPr>
          <p:spPr>
            <a:xfrm>
              <a:off x="11284744" y="38297314"/>
              <a:ext cx="6485460" cy="2329020"/>
            </a:xfrm>
            <a:prstGeom prst="rect">
              <a:avLst/>
            </a:prstGeom>
            <a:noFill/>
          </p:spPr>
          <p:txBody>
            <a:bodyPr wrap="square" rtlCol="0">
              <a:spAutoFit/>
            </a:bodyPr>
            <a:lstStyle/>
            <a:p>
              <a:r>
                <a:rPr lang="en-US" sz="2400" dirty="0"/>
                <a:t>During this work, the software tool for analyzing data obtained from modified peptide has been developed. It has been tested, it works correctly.</a:t>
              </a:r>
            </a:p>
            <a:p>
              <a:r>
                <a:rPr lang="en-GB" sz="2400" dirty="0"/>
                <a:t>In the future, we intend to extend the functionality of </a:t>
              </a:r>
              <a:r>
                <a:rPr lang="en-GB" sz="2400" dirty="0" err="1"/>
                <a:t>MutationDetector</a:t>
              </a:r>
              <a:r>
                <a:rPr lang="en-GB" sz="2400" dirty="0"/>
                <a:t> in various ways thereby adapting it to solving special problems.</a:t>
              </a:r>
              <a:endParaRPr lang="en-US" sz="2400" dirty="0"/>
            </a:p>
            <a:p>
              <a:endParaRPr lang="en-US" sz="2400" dirty="0"/>
            </a:p>
          </p:txBody>
        </p:sp>
      </p:grpSp>
      <p:grpSp>
        <p:nvGrpSpPr>
          <p:cNvPr id="38" name="Group 37">
            <a:extLst>
              <a:ext uri="{FF2B5EF4-FFF2-40B4-BE49-F238E27FC236}">
                <a16:creationId xmlns:a16="http://schemas.microsoft.com/office/drawing/2014/main" id="{E950D750-B296-494B-A614-7AE219C68C70}"/>
              </a:ext>
            </a:extLst>
          </p:cNvPr>
          <p:cNvGrpSpPr/>
          <p:nvPr/>
        </p:nvGrpSpPr>
        <p:grpSpPr>
          <a:xfrm>
            <a:off x="19071340" y="33303546"/>
            <a:ext cx="10466741" cy="8912897"/>
            <a:chOff x="19071340" y="30422079"/>
            <a:chExt cx="10466741" cy="11794364"/>
          </a:xfrm>
        </p:grpSpPr>
        <p:grpSp>
          <p:nvGrpSpPr>
            <p:cNvPr id="319" name="Group 318">
              <a:extLst>
                <a:ext uri="{FF2B5EF4-FFF2-40B4-BE49-F238E27FC236}">
                  <a16:creationId xmlns:a16="http://schemas.microsoft.com/office/drawing/2014/main" id="{F011907D-1315-4717-AA83-62C47238DAD0}"/>
                </a:ext>
              </a:extLst>
            </p:cNvPr>
            <p:cNvGrpSpPr/>
            <p:nvPr/>
          </p:nvGrpSpPr>
          <p:grpSpPr>
            <a:xfrm>
              <a:off x="19071340" y="30422079"/>
              <a:ext cx="10466741" cy="11794364"/>
              <a:chOff x="737132" y="5081147"/>
              <a:chExt cx="28800949" cy="14848074"/>
            </a:xfrm>
          </p:grpSpPr>
          <p:sp>
            <p:nvSpPr>
              <p:cNvPr id="320" name="Rectangle: Rounded Corners 319">
                <a:extLst>
                  <a:ext uri="{FF2B5EF4-FFF2-40B4-BE49-F238E27FC236}">
                    <a16:creationId xmlns:a16="http://schemas.microsoft.com/office/drawing/2014/main" id="{BE104BAD-EA87-4343-94D7-1A20805BF739}"/>
                  </a:ext>
                </a:extLst>
              </p:cNvPr>
              <p:cNvSpPr/>
              <p:nvPr/>
            </p:nvSpPr>
            <p:spPr>
              <a:xfrm>
                <a:off x="737132" y="5689596"/>
                <a:ext cx="28800949" cy="14239625"/>
              </a:xfrm>
              <a:prstGeom prst="roundRect">
                <a:avLst/>
              </a:prstGeom>
              <a:noFill/>
              <a:ln w="101600">
                <a:solidFill>
                  <a:srgbClr val="D038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21" name="TextBox 320">
                <a:extLst>
                  <a:ext uri="{FF2B5EF4-FFF2-40B4-BE49-F238E27FC236}">
                    <a16:creationId xmlns:a16="http://schemas.microsoft.com/office/drawing/2014/main" id="{B4979B12-68CF-4A66-922F-724308FABED4}"/>
                  </a:ext>
                </a:extLst>
              </p:cNvPr>
              <p:cNvSpPr txBox="1"/>
              <p:nvPr/>
            </p:nvSpPr>
            <p:spPr>
              <a:xfrm>
                <a:off x="2971802" y="5081147"/>
                <a:ext cx="12234622" cy="1701819"/>
              </a:xfrm>
              <a:prstGeom prst="roundRect">
                <a:avLst/>
              </a:prstGeom>
              <a:ln w="76200">
                <a:solidFill>
                  <a:srgbClr val="D03839"/>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GB" sz="5400" dirty="0">
                    <a:effectLst>
                      <a:outerShdw blurRad="38100" dist="38100" dir="2700000" algn="tl">
                        <a:srgbClr val="000000">
                          <a:alpha val="43137"/>
                        </a:srgbClr>
                      </a:outerShdw>
                    </a:effectLst>
                    <a:latin typeface="+mj-lt"/>
                  </a:rPr>
                  <a:t>References</a:t>
                </a:r>
                <a:endParaRPr lang="ru-RU" sz="5400" dirty="0">
                  <a:effectLst>
                    <a:outerShdw blurRad="38100" dist="38100" dir="2700000" algn="tl">
                      <a:srgbClr val="000000">
                        <a:alpha val="43137"/>
                      </a:srgbClr>
                    </a:outerShdw>
                  </a:effectLst>
                  <a:latin typeface="+mj-lt"/>
                </a:endParaRPr>
              </a:p>
            </p:txBody>
          </p:sp>
        </p:grpSp>
        <p:sp>
          <p:nvSpPr>
            <p:cNvPr id="50" name="TextBox 49">
              <a:extLst>
                <a:ext uri="{FF2B5EF4-FFF2-40B4-BE49-F238E27FC236}">
                  <a16:creationId xmlns:a16="http://schemas.microsoft.com/office/drawing/2014/main" id="{C30F5B8E-ECBB-49BF-919E-FAB62C03B136}"/>
                </a:ext>
              </a:extLst>
            </p:cNvPr>
            <p:cNvSpPr txBox="1"/>
            <p:nvPr/>
          </p:nvSpPr>
          <p:spPr>
            <a:xfrm>
              <a:off x="19538146" y="32051693"/>
              <a:ext cx="9583146" cy="7848302"/>
            </a:xfrm>
            <a:prstGeom prst="rect">
              <a:avLst/>
            </a:prstGeom>
            <a:noFill/>
          </p:spPr>
          <p:txBody>
            <a:bodyPr wrap="square" rtlCol="0">
              <a:spAutoFit/>
            </a:bodyPr>
            <a:lstStyle/>
            <a:p>
              <a:pPr marL="514350" lvl="0" indent="-514350">
                <a:buFont typeface="+mj-lt"/>
                <a:buAutoNum type="arabicPeriod"/>
              </a:pPr>
              <a:r>
                <a:rPr lang="en-US" sz="2800" dirty="0"/>
                <a:t>B. Lewin. </a:t>
              </a:r>
              <a:r>
                <a:rPr lang="en-US" sz="2800" i="1" dirty="0"/>
                <a:t>Cells</a:t>
              </a:r>
              <a:r>
                <a:rPr lang="en-US" sz="2800" dirty="0"/>
                <a:t>. </a:t>
              </a:r>
              <a:r>
                <a:rPr lang="ru-RU" sz="2800" dirty="0"/>
                <a:t>БИНОМ </a:t>
              </a:r>
              <a:r>
                <a:rPr lang="en-US" sz="2800" dirty="0"/>
                <a:t>Russia, 2011. 951 </a:t>
              </a:r>
              <a:r>
                <a:rPr lang="ru-RU" sz="2800" dirty="0"/>
                <a:t>с</a:t>
              </a:r>
              <a:r>
                <a:rPr lang="en-US" sz="2800" dirty="0"/>
                <a:t>.</a:t>
              </a:r>
            </a:p>
            <a:p>
              <a:pPr marL="514350" lvl="0" indent="-514350">
                <a:buFont typeface="+mj-lt"/>
                <a:buAutoNum type="arabicPeriod"/>
              </a:pPr>
              <a:r>
                <a:rPr lang="en-US" sz="2800" dirty="0"/>
                <a:t>S. </a:t>
              </a:r>
              <a:r>
                <a:rPr lang="en-US" sz="2800" dirty="0" err="1"/>
                <a:t>Nie</a:t>
              </a:r>
              <a:r>
                <a:rPr lang="en-US" sz="2800" dirty="0"/>
                <a:t>, H. Yin, Z. Tan, M. A. Anderson, M. T. Ruffin, D. M. Simeone, D. M. </a:t>
              </a:r>
              <a:r>
                <a:rPr lang="en-US" sz="2800" dirty="0" err="1"/>
                <a:t>Lubman</a:t>
              </a:r>
              <a:r>
                <a:rPr lang="en-US" sz="2800" dirty="0"/>
                <a:t>. </a:t>
              </a:r>
              <a:r>
                <a:rPr lang="en-US" sz="2800" i="1" dirty="0"/>
                <a:t>Quantitative Analysis of Single Amino Acid Variant Peptides Associated with Pancreatic Cancer in Serum by an Isobaric Labeling Quantitative Method</a:t>
              </a:r>
              <a:r>
                <a:rPr lang="en-US" sz="2800" dirty="0"/>
                <a:t>. J Proteome Res. 2014, 13(12):6058–6066.</a:t>
              </a:r>
            </a:p>
            <a:p>
              <a:pPr marL="514350" lvl="0" indent="-514350">
                <a:buFont typeface="+mj-lt"/>
                <a:buAutoNum type="arabicPeriod"/>
              </a:pPr>
              <a:r>
                <a:rPr lang="en-US" sz="2800" dirty="0"/>
                <a:t>K. </a:t>
              </a:r>
              <a:r>
                <a:rPr lang="en-US" sz="2800" dirty="0" err="1"/>
                <a:t>Vyatkina</a:t>
              </a:r>
              <a:r>
                <a:rPr lang="en-US" sz="2800" dirty="0"/>
                <a:t>, S. Wu, L. J. M. Dekker, M. M. </a:t>
              </a:r>
              <a:r>
                <a:rPr lang="en-US" sz="2800" dirty="0" err="1"/>
                <a:t>VanDuijn</a:t>
              </a:r>
              <a:r>
                <a:rPr lang="en-US" sz="2800" dirty="0"/>
                <a:t>, X. Liu, N. </a:t>
              </a:r>
              <a:r>
                <a:rPr lang="en-US" sz="2800" dirty="0" err="1"/>
                <a:t>Tolic</a:t>
              </a:r>
              <a:r>
                <a:rPr lang="en-US" sz="2800" dirty="0"/>
                <a:t>, M. </a:t>
              </a:r>
              <a:r>
                <a:rPr lang="en-US" sz="2800" dirty="0" err="1"/>
                <a:t>Dvorkin</a:t>
              </a:r>
              <a:r>
                <a:rPr lang="en-US" sz="2800" dirty="0"/>
                <a:t>, S. </a:t>
              </a:r>
              <a:r>
                <a:rPr lang="en-US" sz="2800" dirty="0" err="1"/>
                <a:t>Alexandrova</a:t>
              </a:r>
              <a:r>
                <a:rPr lang="en-US" sz="2800" dirty="0"/>
                <a:t>, T. M. </a:t>
              </a:r>
              <a:r>
                <a:rPr lang="en-US" sz="2800" dirty="0" err="1"/>
                <a:t>Luider</a:t>
              </a:r>
              <a:r>
                <a:rPr lang="en-US" sz="2800" dirty="0"/>
                <a:t>, L. </a:t>
              </a:r>
              <a:r>
                <a:rPr lang="en-US" sz="2800" dirty="0" err="1"/>
                <a:t>Pasa-Tolic</a:t>
              </a:r>
              <a:r>
                <a:rPr lang="en-US" sz="2800" dirty="0"/>
                <a:t>, P. A. </a:t>
              </a:r>
              <a:r>
                <a:rPr lang="en-US" sz="2800" dirty="0" err="1"/>
                <a:t>Pevzner</a:t>
              </a:r>
              <a:r>
                <a:rPr lang="en-US" sz="2800" dirty="0"/>
                <a:t>. </a:t>
              </a:r>
              <a:r>
                <a:rPr lang="en-US" sz="2800" i="1" dirty="0"/>
                <a:t>De Novo Sequencing of Peptides from Top-Down Tandem Mass Spectra</a:t>
              </a:r>
              <a:r>
                <a:rPr lang="en-US" sz="2800" dirty="0"/>
                <a:t>. J Proteome Res. 2015, 14(11):4450-4462.</a:t>
              </a:r>
            </a:p>
            <a:p>
              <a:pPr marL="514350" lvl="0" indent="-514350">
                <a:buFont typeface="+mj-lt"/>
                <a:buAutoNum type="arabicPeriod"/>
              </a:pPr>
              <a:r>
                <a:rPr lang="en-US" sz="2800" dirty="0" err="1"/>
                <a:t>Qisheng</a:t>
              </a:r>
              <a:r>
                <a:rPr lang="en-US" sz="2800" dirty="0"/>
                <a:t> Peng, </a:t>
              </a:r>
              <a:r>
                <a:rPr lang="en-US" sz="2800" dirty="0" err="1"/>
                <a:t>Zijian</a:t>
              </a:r>
              <a:r>
                <a:rPr lang="en-US" sz="2800" dirty="0"/>
                <a:t> Wang, </a:t>
              </a:r>
              <a:r>
                <a:rPr lang="en-US" sz="2800" dirty="0" err="1"/>
                <a:t>Donglin</a:t>
              </a:r>
              <a:r>
                <a:rPr lang="en-US" sz="2800" dirty="0"/>
                <a:t> Wu, </a:t>
              </a:r>
              <a:r>
                <a:rPr lang="en-US" sz="2800" dirty="0" err="1"/>
                <a:t>Xiaoou</a:t>
              </a:r>
              <a:r>
                <a:rPr lang="en-US" sz="2800" dirty="0"/>
                <a:t> Li, </a:t>
              </a:r>
              <a:r>
                <a:rPr lang="en-US" sz="2800" dirty="0" err="1"/>
                <a:t>Xiaofeng</a:t>
              </a:r>
              <a:r>
                <a:rPr lang="en-US" sz="2800" dirty="0"/>
                <a:t> Liu, </a:t>
              </a:r>
              <a:r>
                <a:rPr lang="en-US" sz="2800" dirty="0" err="1"/>
                <a:t>Wanchun</a:t>
              </a:r>
              <a:r>
                <a:rPr lang="en-US" sz="2800" dirty="0"/>
                <a:t> Sun, Ning Liu. </a:t>
              </a:r>
              <a:r>
                <a:rPr lang="en-US" sz="2800" i="1" dirty="0"/>
                <a:t>Identification of single amino acid substitutions (SAAS) in neuraminidase from influenza a virus (H1N1) via mass spectrometry analysis coupled with de novo peptide sequencing.</a:t>
              </a:r>
              <a:endParaRPr lang="en-US" sz="2800" dirty="0"/>
            </a:p>
            <a:p>
              <a:r>
                <a:rPr lang="en-US" sz="2800" dirty="0"/>
                <a:t>      </a:t>
              </a:r>
              <a:r>
                <a:rPr lang="ru-RU" sz="2800" dirty="0" err="1"/>
                <a:t>Rapid</a:t>
              </a:r>
              <a:r>
                <a:rPr lang="ru-RU" sz="2800" dirty="0"/>
                <a:t> </a:t>
              </a:r>
              <a:r>
                <a:rPr lang="ru-RU" sz="2800" dirty="0" err="1"/>
                <a:t>Commun</a:t>
              </a:r>
              <a:r>
                <a:rPr lang="ru-RU" sz="2800" dirty="0"/>
                <a:t>. </a:t>
              </a:r>
              <a:r>
                <a:rPr lang="ru-RU" sz="2800" dirty="0" err="1"/>
                <a:t>Mass</a:t>
              </a:r>
              <a:r>
                <a:rPr lang="ru-RU" sz="2800" dirty="0"/>
                <a:t> </a:t>
              </a:r>
              <a:r>
                <a:rPr lang="ru-RU" sz="2800" dirty="0" err="1"/>
                <a:t>Spectrom</a:t>
              </a:r>
              <a:r>
                <a:rPr lang="ru-RU" sz="2800" dirty="0"/>
                <a:t>. 2016</a:t>
              </a:r>
              <a:endParaRPr lang="en-US" sz="2800" dirty="0"/>
            </a:p>
            <a:p>
              <a:endParaRPr lang="en-US" sz="2800" dirty="0"/>
            </a:p>
          </p:txBody>
        </p:sp>
      </p:grpSp>
      <p:sp>
        <p:nvSpPr>
          <p:cNvPr id="19" name="TextBox 18">
            <a:extLst>
              <a:ext uri="{FF2B5EF4-FFF2-40B4-BE49-F238E27FC236}">
                <a16:creationId xmlns:a16="http://schemas.microsoft.com/office/drawing/2014/main" id="{E2E9A123-FBA5-46B0-A824-8516EADB0E98}"/>
              </a:ext>
            </a:extLst>
          </p:cNvPr>
          <p:cNvSpPr txBox="1"/>
          <p:nvPr/>
        </p:nvSpPr>
        <p:spPr>
          <a:xfrm>
            <a:off x="1360671" y="26725079"/>
            <a:ext cx="1524776" cy="646331"/>
          </a:xfrm>
          <a:prstGeom prst="rect">
            <a:avLst/>
          </a:prstGeom>
          <a:noFill/>
        </p:spPr>
        <p:txBody>
          <a:bodyPr wrap="none" rtlCol="0">
            <a:spAutoFit/>
          </a:bodyPr>
          <a:lstStyle/>
          <a:p>
            <a:r>
              <a:rPr lang="en-GB" sz="3600" dirty="0"/>
              <a:t>Output</a:t>
            </a:r>
            <a:endParaRPr lang="en-US" sz="3600" dirty="0"/>
          </a:p>
        </p:txBody>
      </p:sp>
      <p:sp>
        <p:nvSpPr>
          <p:cNvPr id="24" name="TextBox 23">
            <a:extLst>
              <a:ext uri="{FF2B5EF4-FFF2-40B4-BE49-F238E27FC236}">
                <a16:creationId xmlns:a16="http://schemas.microsoft.com/office/drawing/2014/main" id="{130594E3-DE9A-45EA-9539-2F61962321DE}"/>
              </a:ext>
            </a:extLst>
          </p:cNvPr>
          <p:cNvSpPr txBox="1"/>
          <p:nvPr/>
        </p:nvSpPr>
        <p:spPr>
          <a:xfrm>
            <a:off x="3792319" y="10783703"/>
            <a:ext cx="1986809" cy="830997"/>
          </a:xfrm>
          <a:prstGeom prst="rect">
            <a:avLst/>
          </a:prstGeom>
          <a:noFill/>
        </p:spPr>
        <p:txBody>
          <a:bodyPr wrap="square" rtlCol="0">
            <a:spAutoFit/>
          </a:bodyPr>
          <a:lstStyle/>
          <a:p>
            <a:pPr algn="ctr"/>
            <a:r>
              <a:rPr lang="en-GB" sz="2400" dirty="0"/>
              <a:t>2 – 50 </a:t>
            </a:r>
          </a:p>
          <a:p>
            <a:pPr algn="ctr"/>
            <a:r>
              <a:rPr lang="en-GB" sz="2400" dirty="0"/>
              <a:t>amino acids</a:t>
            </a:r>
            <a:endParaRPr lang="en-US" sz="2400" dirty="0"/>
          </a:p>
        </p:txBody>
      </p:sp>
      <p:sp>
        <p:nvSpPr>
          <p:cNvPr id="283" name="TextBox 282">
            <a:extLst>
              <a:ext uri="{FF2B5EF4-FFF2-40B4-BE49-F238E27FC236}">
                <a16:creationId xmlns:a16="http://schemas.microsoft.com/office/drawing/2014/main" id="{2A5C6E87-5F02-47FE-B38C-583B16FD6317}"/>
              </a:ext>
            </a:extLst>
          </p:cNvPr>
          <p:cNvSpPr txBox="1"/>
          <p:nvPr/>
        </p:nvSpPr>
        <p:spPr>
          <a:xfrm>
            <a:off x="1670490" y="10793186"/>
            <a:ext cx="1986809" cy="830997"/>
          </a:xfrm>
          <a:prstGeom prst="rect">
            <a:avLst/>
          </a:prstGeom>
          <a:noFill/>
        </p:spPr>
        <p:txBody>
          <a:bodyPr wrap="square" rtlCol="0">
            <a:spAutoFit/>
          </a:bodyPr>
          <a:lstStyle/>
          <a:p>
            <a:pPr algn="ctr"/>
            <a:r>
              <a:rPr lang="en-GB" sz="2400" dirty="0"/>
              <a:t>&gt;50</a:t>
            </a:r>
          </a:p>
          <a:p>
            <a:pPr algn="ctr"/>
            <a:r>
              <a:rPr lang="en-GB" sz="2400" dirty="0"/>
              <a:t> amino acids</a:t>
            </a:r>
            <a:endParaRPr lang="en-US" sz="2400" dirty="0"/>
          </a:p>
        </p:txBody>
      </p:sp>
      <p:sp>
        <p:nvSpPr>
          <p:cNvPr id="25" name="TextBox 24">
            <a:extLst>
              <a:ext uri="{FF2B5EF4-FFF2-40B4-BE49-F238E27FC236}">
                <a16:creationId xmlns:a16="http://schemas.microsoft.com/office/drawing/2014/main" id="{A0857486-25A5-4191-BB9B-FC843B8C78D5}"/>
              </a:ext>
            </a:extLst>
          </p:cNvPr>
          <p:cNvSpPr txBox="1"/>
          <p:nvPr/>
        </p:nvSpPr>
        <p:spPr>
          <a:xfrm>
            <a:off x="14417455" y="14935365"/>
            <a:ext cx="2911994" cy="523220"/>
          </a:xfrm>
          <a:prstGeom prst="rect">
            <a:avLst/>
          </a:prstGeom>
          <a:noFill/>
        </p:spPr>
        <p:txBody>
          <a:bodyPr wrap="square" rtlCol="0">
            <a:spAutoFit/>
          </a:bodyPr>
          <a:lstStyle/>
          <a:p>
            <a:endParaRPr lang="en-US" sz="2800" dirty="0"/>
          </a:p>
        </p:txBody>
      </p:sp>
      <p:sp>
        <p:nvSpPr>
          <p:cNvPr id="28" name="TextBox 27">
            <a:extLst>
              <a:ext uri="{FF2B5EF4-FFF2-40B4-BE49-F238E27FC236}">
                <a16:creationId xmlns:a16="http://schemas.microsoft.com/office/drawing/2014/main" id="{EC1FD05E-938B-418B-B4C3-ECFFFE85B341}"/>
              </a:ext>
            </a:extLst>
          </p:cNvPr>
          <p:cNvSpPr txBox="1"/>
          <p:nvPr/>
        </p:nvSpPr>
        <p:spPr>
          <a:xfrm>
            <a:off x="17844748" y="6886538"/>
            <a:ext cx="3141559" cy="4893647"/>
          </a:xfrm>
          <a:prstGeom prst="rect">
            <a:avLst/>
          </a:prstGeom>
          <a:noFill/>
        </p:spPr>
        <p:txBody>
          <a:bodyPr wrap="square" rtlCol="0">
            <a:spAutoFit/>
          </a:bodyPr>
          <a:lstStyle/>
          <a:p>
            <a:pPr lvl="0" eaLnBrk="0" fontAlgn="base" hangingPunct="0">
              <a:spcBef>
                <a:spcPct val="0"/>
              </a:spcBef>
              <a:spcAft>
                <a:spcPct val="0"/>
              </a:spcAft>
            </a:pPr>
            <a:r>
              <a:rPr lang="en-US" altLang="en-US" sz="2400" dirty="0">
                <a:solidFill>
                  <a:srgbClr val="222222"/>
                </a:solidFill>
                <a:ea typeface="Calibri" panose="020F0502020204030204" pitchFamily="34" charset="0"/>
                <a:cs typeface="Times New Roman" panose="02020603050405020304" pitchFamily="18" charset="0"/>
              </a:rPr>
              <a:t>Since three consequent nucleotides in a DNA strand, together forming a codon, encode an amino acid, </a:t>
            </a:r>
            <a:r>
              <a:rPr lang="en-GB" altLang="en-US" sz="2400" dirty="0">
                <a:solidFill>
                  <a:srgbClr val="222222"/>
                </a:solidFill>
                <a:ea typeface="Calibri" panose="020F0502020204030204" pitchFamily="34" charset="0"/>
                <a:cs typeface="Times New Roman" panose="02020603050405020304" pitchFamily="18" charset="0"/>
              </a:rPr>
              <a:t>SNP can lead to an </a:t>
            </a:r>
          </a:p>
          <a:p>
            <a:pPr lvl="0" eaLnBrk="0" fontAlgn="base" hangingPunct="0">
              <a:spcBef>
                <a:spcPct val="0"/>
              </a:spcBef>
              <a:spcAft>
                <a:spcPct val="0"/>
              </a:spcAft>
            </a:pPr>
            <a:r>
              <a:rPr lang="en-GB" altLang="en-US" sz="2400" dirty="0">
                <a:solidFill>
                  <a:srgbClr val="222222"/>
                </a:solidFill>
                <a:ea typeface="Calibri" panose="020F0502020204030204" pitchFamily="34" charset="0"/>
                <a:cs typeface="Times New Roman" panose="02020603050405020304" pitchFamily="18" charset="0"/>
              </a:rPr>
              <a:t>amino acid substitution, thereby implying </a:t>
            </a:r>
            <a:r>
              <a:rPr lang="en-US" altLang="en-US" sz="2400" dirty="0">
                <a:solidFill>
                  <a:srgbClr val="222222"/>
                </a:solidFill>
                <a:ea typeface="Calibri" panose="020F0502020204030204" pitchFamily="34" charset="0"/>
                <a:cs typeface="Times New Roman" panose="02020603050405020304" pitchFamily="18" charset="0"/>
              </a:rPr>
              <a:t>a change of the mass of the protein.</a:t>
            </a:r>
            <a:endParaRPr lang="en-US" altLang="en-US" sz="2400" dirty="0"/>
          </a:p>
          <a:p>
            <a:r>
              <a:rPr lang="en-GB" altLang="en-US" sz="2400" dirty="0">
                <a:solidFill>
                  <a:srgbClr val="222222"/>
                </a:solidFill>
                <a:ea typeface="Calibri" panose="020F0502020204030204" pitchFamily="34" charset="0"/>
                <a:cs typeface="Times New Roman" panose="02020603050405020304" pitchFamily="18" charset="0"/>
              </a:rPr>
              <a:t> </a:t>
            </a:r>
            <a:endParaRPr lang="en-GB" altLang="en-US" sz="2400" dirty="0"/>
          </a:p>
          <a:p>
            <a:endParaRPr lang="en-US" sz="2400" dirty="0"/>
          </a:p>
        </p:txBody>
      </p:sp>
      <p:grpSp>
        <p:nvGrpSpPr>
          <p:cNvPr id="30" name="Group 29">
            <a:extLst>
              <a:ext uri="{FF2B5EF4-FFF2-40B4-BE49-F238E27FC236}">
                <a16:creationId xmlns:a16="http://schemas.microsoft.com/office/drawing/2014/main" id="{D9C07E7A-8662-4D39-80DB-5FB729DEEB72}"/>
              </a:ext>
            </a:extLst>
          </p:cNvPr>
          <p:cNvGrpSpPr/>
          <p:nvPr/>
        </p:nvGrpSpPr>
        <p:grpSpPr>
          <a:xfrm>
            <a:off x="21905067" y="7085244"/>
            <a:ext cx="7465614" cy="2906102"/>
            <a:chOff x="21905067" y="7085244"/>
            <a:chExt cx="7465614" cy="2906102"/>
          </a:xfrm>
        </p:grpSpPr>
        <p:grpSp>
          <p:nvGrpSpPr>
            <p:cNvPr id="118" name="Group 117">
              <a:extLst>
                <a:ext uri="{FF2B5EF4-FFF2-40B4-BE49-F238E27FC236}">
                  <a16:creationId xmlns:a16="http://schemas.microsoft.com/office/drawing/2014/main" id="{262FCB76-CB23-400B-B570-3B53DA7E4501}"/>
                </a:ext>
              </a:extLst>
            </p:cNvPr>
            <p:cNvGrpSpPr/>
            <p:nvPr/>
          </p:nvGrpSpPr>
          <p:grpSpPr>
            <a:xfrm>
              <a:off x="21905067" y="7085244"/>
              <a:ext cx="7465614" cy="2906102"/>
              <a:chOff x="417251" y="983235"/>
              <a:chExt cx="7465614" cy="2906102"/>
            </a:xfrm>
          </p:grpSpPr>
          <p:grpSp>
            <p:nvGrpSpPr>
              <p:cNvPr id="119" name="Группа 1">
                <a:extLst>
                  <a:ext uri="{FF2B5EF4-FFF2-40B4-BE49-F238E27FC236}">
                    <a16:creationId xmlns:a16="http://schemas.microsoft.com/office/drawing/2014/main" id="{5FC198F9-6186-4C60-B966-E7D46ABE7F2E}"/>
                  </a:ext>
                </a:extLst>
              </p:cNvPr>
              <p:cNvGrpSpPr>
                <a:grpSpLocks noChangeAspect="1"/>
              </p:cNvGrpSpPr>
              <p:nvPr/>
            </p:nvGrpSpPr>
            <p:grpSpPr>
              <a:xfrm rot="16200000">
                <a:off x="1165913" y="519716"/>
                <a:ext cx="1359411" cy="2856736"/>
                <a:chOff x="4257241" y="1381197"/>
                <a:chExt cx="744889" cy="1565348"/>
              </a:xfrm>
            </p:grpSpPr>
            <p:cxnSp>
              <p:nvCxnSpPr>
                <p:cNvPr id="131" name="Прямая соединительная линия 38">
                  <a:extLst>
                    <a:ext uri="{FF2B5EF4-FFF2-40B4-BE49-F238E27FC236}">
                      <a16:creationId xmlns:a16="http://schemas.microsoft.com/office/drawing/2014/main" id="{A11FE3D4-023B-406C-ACB8-236AFA090AAF}"/>
                    </a:ext>
                  </a:extLst>
                </p:cNvPr>
                <p:cNvCxnSpPr>
                  <a:cxnSpLocks/>
                </p:cNvCxnSpPr>
                <p:nvPr/>
              </p:nvCxnSpPr>
              <p:spPr>
                <a:xfrm flipH="1">
                  <a:off x="4590102" y="2111692"/>
                  <a:ext cx="233902" cy="640533"/>
                </a:xfrm>
                <a:prstGeom prst="line">
                  <a:avLst/>
                </a:prstGeom>
                <a:ln w="57150"/>
              </p:spPr>
              <p:style>
                <a:lnRef idx="1">
                  <a:schemeClr val="dk1"/>
                </a:lnRef>
                <a:fillRef idx="0">
                  <a:schemeClr val="dk1"/>
                </a:fillRef>
                <a:effectRef idx="0">
                  <a:schemeClr val="dk1"/>
                </a:effectRef>
                <a:fontRef idx="minor">
                  <a:schemeClr val="tx1"/>
                </a:fontRef>
              </p:style>
            </p:cxnSp>
            <p:cxnSp>
              <p:nvCxnSpPr>
                <p:cNvPr id="164" name="Прямая соединительная линия 38">
                  <a:extLst>
                    <a:ext uri="{FF2B5EF4-FFF2-40B4-BE49-F238E27FC236}">
                      <a16:creationId xmlns:a16="http://schemas.microsoft.com/office/drawing/2014/main" id="{B82D7F73-6E4A-441E-AC07-2F9ABC660BEB}"/>
                    </a:ext>
                  </a:extLst>
                </p:cNvPr>
                <p:cNvCxnSpPr>
                  <a:cxnSpLocks/>
                </p:cNvCxnSpPr>
                <p:nvPr/>
              </p:nvCxnSpPr>
              <p:spPr>
                <a:xfrm flipH="1">
                  <a:off x="4590101" y="2111692"/>
                  <a:ext cx="233902" cy="640533"/>
                </a:xfrm>
                <a:prstGeom prst="line">
                  <a:avLst/>
                </a:prstGeom>
                <a:ln w="57150"/>
              </p:spPr>
              <p:style>
                <a:lnRef idx="1">
                  <a:schemeClr val="dk1"/>
                </a:lnRef>
                <a:fillRef idx="0">
                  <a:schemeClr val="dk1"/>
                </a:fillRef>
                <a:effectRef idx="0">
                  <a:schemeClr val="dk1"/>
                </a:effectRef>
                <a:fontRef idx="minor">
                  <a:schemeClr val="tx1"/>
                </a:fontRef>
              </p:style>
            </p:cxnSp>
            <p:sp>
              <p:nvSpPr>
                <p:cNvPr id="132" name="Овал 39">
                  <a:extLst>
                    <a:ext uri="{FF2B5EF4-FFF2-40B4-BE49-F238E27FC236}">
                      <a16:creationId xmlns:a16="http://schemas.microsoft.com/office/drawing/2014/main" id="{8BF6E980-B6CA-4FA2-A7E7-6A646644D3DA}"/>
                    </a:ext>
                  </a:extLst>
                </p:cNvPr>
                <p:cNvSpPr/>
                <p:nvPr/>
              </p:nvSpPr>
              <p:spPr>
                <a:xfrm rot="5400000">
                  <a:off x="4395783" y="2568702"/>
                  <a:ext cx="388638" cy="36704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Cys</a:t>
                  </a:r>
                  <a:endParaRPr lang="ru-RU" dirty="0"/>
                </a:p>
              </p:txBody>
            </p:sp>
            <p:cxnSp>
              <p:nvCxnSpPr>
                <p:cNvPr id="171" name="Прямая соединительная линия 38">
                  <a:extLst>
                    <a:ext uri="{FF2B5EF4-FFF2-40B4-BE49-F238E27FC236}">
                      <a16:creationId xmlns:a16="http://schemas.microsoft.com/office/drawing/2014/main" id="{F05D3A3F-49F5-4D8F-86CD-59F0C1BECCB8}"/>
                    </a:ext>
                  </a:extLst>
                </p:cNvPr>
                <p:cNvCxnSpPr>
                  <a:cxnSpLocks/>
                </p:cNvCxnSpPr>
                <p:nvPr/>
              </p:nvCxnSpPr>
              <p:spPr>
                <a:xfrm flipH="1">
                  <a:off x="4590100" y="2111692"/>
                  <a:ext cx="233902" cy="640533"/>
                </a:xfrm>
                <a:prstGeom prst="line">
                  <a:avLst/>
                </a:prstGeom>
                <a:ln w="57150"/>
              </p:spPr>
              <p:style>
                <a:lnRef idx="1">
                  <a:schemeClr val="dk1"/>
                </a:lnRef>
                <a:fillRef idx="0">
                  <a:schemeClr val="dk1"/>
                </a:fillRef>
                <a:effectRef idx="0">
                  <a:schemeClr val="dk1"/>
                </a:effectRef>
                <a:fontRef idx="minor">
                  <a:schemeClr val="tx1"/>
                </a:fontRef>
              </p:style>
            </p:cxnSp>
            <p:cxnSp>
              <p:nvCxnSpPr>
                <p:cNvPr id="133" name="Прямая соединительная линия 40">
                  <a:extLst>
                    <a:ext uri="{FF2B5EF4-FFF2-40B4-BE49-F238E27FC236}">
                      <a16:creationId xmlns:a16="http://schemas.microsoft.com/office/drawing/2014/main" id="{5DA4AAF6-FF66-4E12-9772-55A898490BDD}"/>
                    </a:ext>
                  </a:extLst>
                </p:cNvPr>
                <p:cNvCxnSpPr>
                  <a:cxnSpLocks/>
                </p:cNvCxnSpPr>
                <p:nvPr/>
              </p:nvCxnSpPr>
              <p:spPr>
                <a:xfrm>
                  <a:off x="4440763" y="1553924"/>
                  <a:ext cx="377842" cy="557767"/>
                </a:xfrm>
                <a:prstGeom prst="line">
                  <a:avLst/>
                </a:prstGeom>
                <a:ln w="57150"/>
              </p:spPr>
              <p:style>
                <a:lnRef idx="1">
                  <a:schemeClr val="dk1"/>
                </a:lnRef>
                <a:fillRef idx="0">
                  <a:schemeClr val="dk1"/>
                </a:fillRef>
                <a:effectRef idx="0">
                  <a:schemeClr val="dk1"/>
                </a:effectRef>
                <a:fontRef idx="minor">
                  <a:schemeClr val="tx1"/>
                </a:fontRef>
              </p:style>
            </p:cxnSp>
            <p:sp>
              <p:nvSpPr>
                <p:cNvPr id="134" name="Овал 41">
                  <a:extLst>
                    <a:ext uri="{FF2B5EF4-FFF2-40B4-BE49-F238E27FC236}">
                      <a16:creationId xmlns:a16="http://schemas.microsoft.com/office/drawing/2014/main" id="{77843E7F-E6E3-4BF5-A426-5B00E8E76E2A}"/>
                    </a:ext>
                  </a:extLst>
                </p:cNvPr>
                <p:cNvSpPr/>
                <p:nvPr/>
              </p:nvSpPr>
              <p:spPr>
                <a:xfrm rot="5400000">
                  <a:off x="4624288" y="1928168"/>
                  <a:ext cx="388638" cy="367047"/>
                </a:xfrm>
                <a:prstGeom prst="ellipse">
                  <a:avLst/>
                </a:prstGeom>
                <a:solidFill>
                  <a:srgbClr val="E66C6C"/>
                </a:solidFill>
                <a:ln>
                  <a:solidFill>
                    <a:srgbClr val="E6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Gly</a:t>
                  </a:r>
                  <a:endParaRPr lang="ru-RU" dirty="0"/>
                </a:p>
              </p:txBody>
            </p:sp>
            <p:sp>
              <p:nvSpPr>
                <p:cNvPr id="135" name="Овал 42">
                  <a:extLst>
                    <a:ext uri="{FF2B5EF4-FFF2-40B4-BE49-F238E27FC236}">
                      <a16:creationId xmlns:a16="http://schemas.microsoft.com/office/drawing/2014/main" id="{E45DCDFF-FC96-436D-B4AD-7A67429B8F24}"/>
                    </a:ext>
                  </a:extLst>
                </p:cNvPr>
                <p:cNvSpPr/>
                <p:nvPr/>
              </p:nvSpPr>
              <p:spPr>
                <a:xfrm rot="5400000">
                  <a:off x="4246446" y="1391992"/>
                  <a:ext cx="388638" cy="367047"/>
                </a:xfrm>
                <a:prstGeom prst="ellipse">
                  <a:avLst/>
                </a:prstGeom>
                <a:solidFill>
                  <a:srgbClr val="5CBDD0"/>
                </a:solidFill>
                <a:ln>
                  <a:solidFill>
                    <a:srgbClr val="5CBD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Ser</a:t>
                  </a:r>
                  <a:endParaRPr lang="ru-RU" dirty="0"/>
                </a:p>
              </p:txBody>
            </p:sp>
            <p:sp>
              <p:nvSpPr>
                <p:cNvPr id="165" name="Овал 39">
                  <a:extLst>
                    <a:ext uri="{FF2B5EF4-FFF2-40B4-BE49-F238E27FC236}">
                      <a16:creationId xmlns:a16="http://schemas.microsoft.com/office/drawing/2014/main" id="{EDF7532F-8A5C-4382-BC9B-5BDA45DE6122}"/>
                    </a:ext>
                  </a:extLst>
                </p:cNvPr>
                <p:cNvSpPr/>
                <p:nvPr/>
              </p:nvSpPr>
              <p:spPr>
                <a:xfrm rot="5400000">
                  <a:off x="4395782" y="2568702"/>
                  <a:ext cx="388638" cy="36704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Cys</a:t>
                  </a:r>
                  <a:endParaRPr lang="ru-RU" dirty="0"/>
                </a:p>
              </p:txBody>
            </p:sp>
            <p:sp>
              <p:nvSpPr>
                <p:cNvPr id="172" name="Овал 39">
                  <a:extLst>
                    <a:ext uri="{FF2B5EF4-FFF2-40B4-BE49-F238E27FC236}">
                      <a16:creationId xmlns:a16="http://schemas.microsoft.com/office/drawing/2014/main" id="{87920C91-1E4B-4E5C-8F38-9FBADBA8D479}"/>
                    </a:ext>
                  </a:extLst>
                </p:cNvPr>
                <p:cNvSpPr/>
                <p:nvPr/>
              </p:nvSpPr>
              <p:spPr>
                <a:xfrm rot="5400000">
                  <a:off x="4395781" y="2568702"/>
                  <a:ext cx="388638" cy="36704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Cys</a:t>
                  </a:r>
                  <a:endParaRPr lang="ru-RU" dirty="0"/>
                </a:p>
              </p:txBody>
            </p:sp>
          </p:grpSp>
          <mc:AlternateContent xmlns:mc="http://schemas.openxmlformats.org/markup-compatibility/2006">
            <mc:Choice xmlns:a14="http://schemas.microsoft.com/office/drawing/2010/main" Requires="a14">
              <p:sp>
                <p:nvSpPr>
                  <p:cNvPr id="120" name="TextBox 119">
                    <a:extLst>
                      <a:ext uri="{FF2B5EF4-FFF2-40B4-BE49-F238E27FC236}">
                        <a16:creationId xmlns:a16="http://schemas.microsoft.com/office/drawing/2014/main" id="{1E5FC773-88C3-4FC3-9087-917B53B806D0}"/>
                      </a:ext>
                    </a:extLst>
                  </p:cNvPr>
                  <p:cNvSpPr txBox="1"/>
                  <p:nvPr/>
                </p:nvSpPr>
                <p:spPr>
                  <a:xfrm>
                    <a:off x="5190308" y="3366117"/>
                    <a:ext cx="187822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GB" sz="2800" smtClean="0">
                              <a:latin typeface="Cambria Math" panose="02040503050406030204" pitchFamily="18" charset="0"/>
                            </a:rPr>
                            <m:t>H</m:t>
                          </m:r>
                          <m:r>
                            <a:rPr lang="en-GB" sz="2800">
                              <a:latin typeface="Cambria Math" panose="02040503050406030204" pitchFamily="18" charset="0"/>
                            </a:rPr>
                            <m:t>∙</m:t>
                          </m:r>
                        </m:oMath>
                      </m:oMathPara>
                    </a14:m>
                    <a:endParaRPr lang="ru-RU" sz="2800" dirty="0"/>
                  </a:p>
                </p:txBody>
              </p:sp>
            </mc:Choice>
            <mc:Fallback>
              <p:sp>
                <p:nvSpPr>
                  <p:cNvPr id="120" name="TextBox 119">
                    <a:extLst>
                      <a:ext uri="{FF2B5EF4-FFF2-40B4-BE49-F238E27FC236}">
                        <a16:creationId xmlns:a16="http://schemas.microsoft.com/office/drawing/2014/main" id="{1E5FC773-88C3-4FC3-9087-917B53B806D0}"/>
                      </a:ext>
                    </a:extLst>
                  </p:cNvPr>
                  <p:cNvSpPr txBox="1">
                    <a:spLocks noRot="1" noChangeAspect="1" noMove="1" noResize="1" noEditPoints="1" noAdjustHandles="1" noChangeArrowheads="1" noChangeShapeType="1" noTextEdit="1"/>
                  </p:cNvSpPr>
                  <p:nvPr/>
                </p:nvSpPr>
                <p:spPr>
                  <a:xfrm>
                    <a:off x="5190308" y="3366117"/>
                    <a:ext cx="1878222" cy="523220"/>
                  </a:xfrm>
                  <a:prstGeom prst="rect">
                    <a:avLst/>
                  </a:prstGeom>
                  <a:blipFill>
                    <a:blip r:embed="rId22"/>
                    <a:stretch>
                      <a:fillRect/>
                    </a:stretch>
                  </a:blipFill>
                </p:spPr>
                <p:txBody>
                  <a:bodyPr/>
                  <a:lstStyle/>
                  <a:p>
                    <a:r>
                      <a:rPr lang="en-US">
                        <a:noFill/>
                      </a:rPr>
                      <a:t> </a:t>
                    </a:r>
                  </a:p>
                </p:txBody>
              </p:sp>
            </mc:Fallback>
          </mc:AlternateContent>
          <p:sp>
            <p:nvSpPr>
              <p:cNvPr id="121" name="Arrow: Right 120">
                <a:extLst>
                  <a:ext uri="{FF2B5EF4-FFF2-40B4-BE49-F238E27FC236}">
                    <a16:creationId xmlns:a16="http://schemas.microsoft.com/office/drawing/2014/main" id="{50731104-FE96-456C-B6ED-CF0DF1613989}"/>
                  </a:ext>
                </a:extLst>
              </p:cNvPr>
              <p:cNvSpPr/>
              <p:nvPr/>
            </p:nvSpPr>
            <p:spPr>
              <a:xfrm>
                <a:off x="3515557" y="2627788"/>
                <a:ext cx="621437" cy="452763"/>
              </a:xfrm>
              <a:prstGeom prst="rightArrow">
                <a:avLst/>
              </a:prstGeom>
              <a:solidFill>
                <a:srgbClr val="D03839"/>
              </a:solidFill>
              <a:ln>
                <a:solidFill>
                  <a:srgbClr val="D038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22" name="Прямая соединительная линия 38">
                <a:extLst>
                  <a:ext uri="{FF2B5EF4-FFF2-40B4-BE49-F238E27FC236}">
                    <a16:creationId xmlns:a16="http://schemas.microsoft.com/office/drawing/2014/main" id="{BC517150-FAC2-4D6F-88BE-862438BF161E}"/>
                  </a:ext>
                </a:extLst>
              </p:cNvPr>
              <p:cNvCxnSpPr>
                <a:cxnSpLocks/>
                <a:endCxn id="127" idx="4"/>
              </p:cNvCxnSpPr>
              <p:nvPr/>
            </p:nvCxnSpPr>
            <p:spPr>
              <a:xfrm>
                <a:off x="6917485" y="1429305"/>
                <a:ext cx="26269" cy="916095"/>
              </a:xfrm>
              <a:prstGeom prst="line">
                <a:avLst/>
              </a:prstGeom>
              <a:ln w="57150"/>
            </p:spPr>
            <p:style>
              <a:lnRef idx="1">
                <a:schemeClr val="dk1"/>
              </a:lnRef>
              <a:fillRef idx="0">
                <a:schemeClr val="dk1"/>
              </a:fillRef>
              <a:effectRef idx="0">
                <a:schemeClr val="dk1"/>
              </a:effectRef>
              <a:fontRef idx="minor">
                <a:schemeClr val="tx1"/>
              </a:fontRef>
            </p:style>
          </p:cxnSp>
          <p:grpSp>
            <p:nvGrpSpPr>
              <p:cNvPr id="123" name="Группа 1">
                <a:extLst>
                  <a:ext uri="{FF2B5EF4-FFF2-40B4-BE49-F238E27FC236}">
                    <a16:creationId xmlns:a16="http://schemas.microsoft.com/office/drawing/2014/main" id="{48A0A8F1-E97B-4DF5-A85C-9D24A5FE3C91}"/>
                  </a:ext>
                </a:extLst>
              </p:cNvPr>
              <p:cNvGrpSpPr>
                <a:grpSpLocks noChangeAspect="1"/>
              </p:cNvGrpSpPr>
              <p:nvPr/>
            </p:nvGrpSpPr>
            <p:grpSpPr>
              <a:xfrm rot="16200000">
                <a:off x="5190311" y="509865"/>
                <a:ext cx="1359411" cy="2856736"/>
                <a:chOff x="4257241" y="1381197"/>
                <a:chExt cx="744889" cy="1565348"/>
              </a:xfrm>
            </p:grpSpPr>
            <p:cxnSp>
              <p:nvCxnSpPr>
                <p:cNvPr id="185" name="Прямая соединительная линия 38">
                  <a:extLst>
                    <a:ext uri="{FF2B5EF4-FFF2-40B4-BE49-F238E27FC236}">
                      <a16:creationId xmlns:a16="http://schemas.microsoft.com/office/drawing/2014/main" id="{A072E575-89FB-4E11-930C-C358DEBD8522}"/>
                    </a:ext>
                  </a:extLst>
                </p:cNvPr>
                <p:cNvCxnSpPr>
                  <a:cxnSpLocks/>
                </p:cNvCxnSpPr>
                <p:nvPr/>
              </p:nvCxnSpPr>
              <p:spPr>
                <a:xfrm flipH="1">
                  <a:off x="4590101" y="2111692"/>
                  <a:ext cx="233902" cy="640533"/>
                </a:xfrm>
                <a:prstGeom prst="line">
                  <a:avLst/>
                </a:prstGeom>
                <a:ln w="57150"/>
              </p:spPr>
              <p:style>
                <a:lnRef idx="1">
                  <a:schemeClr val="dk1"/>
                </a:lnRef>
                <a:fillRef idx="0">
                  <a:schemeClr val="dk1"/>
                </a:fillRef>
                <a:effectRef idx="0">
                  <a:schemeClr val="dk1"/>
                </a:effectRef>
                <a:fontRef idx="minor">
                  <a:schemeClr val="tx1"/>
                </a:fontRef>
              </p:style>
            </p:cxnSp>
            <p:cxnSp>
              <p:nvCxnSpPr>
                <p:cNvPr id="126" name="Прямая соединительная линия 38">
                  <a:extLst>
                    <a:ext uri="{FF2B5EF4-FFF2-40B4-BE49-F238E27FC236}">
                      <a16:creationId xmlns:a16="http://schemas.microsoft.com/office/drawing/2014/main" id="{DEC89017-502F-4867-9290-F7B83FF32A05}"/>
                    </a:ext>
                  </a:extLst>
                </p:cNvPr>
                <p:cNvCxnSpPr>
                  <a:cxnSpLocks/>
                </p:cNvCxnSpPr>
                <p:nvPr/>
              </p:nvCxnSpPr>
              <p:spPr>
                <a:xfrm flipH="1">
                  <a:off x="4590102" y="2111692"/>
                  <a:ext cx="233902" cy="640533"/>
                </a:xfrm>
                <a:prstGeom prst="line">
                  <a:avLst/>
                </a:prstGeom>
                <a:ln w="57150"/>
              </p:spPr>
              <p:style>
                <a:lnRef idx="1">
                  <a:schemeClr val="dk1"/>
                </a:lnRef>
                <a:fillRef idx="0">
                  <a:schemeClr val="dk1"/>
                </a:fillRef>
                <a:effectRef idx="0">
                  <a:schemeClr val="dk1"/>
                </a:effectRef>
                <a:fontRef idx="minor">
                  <a:schemeClr val="tx1"/>
                </a:fontRef>
              </p:style>
            </p:cxnSp>
            <p:sp>
              <p:nvSpPr>
                <p:cNvPr id="127" name="Овал 39">
                  <a:extLst>
                    <a:ext uri="{FF2B5EF4-FFF2-40B4-BE49-F238E27FC236}">
                      <a16:creationId xmlns:a16="http://schemas.microsoft.com/office/drawing/2014/main" id="{AFA61CA3-44DC-4DD0-B3D4-8F6B375C860B}"/>
                    </a:ext>
                  </a:extLst>
                </p:cNvPr>
                <p:cNvSpPr/>
                <p:nvPr/>
              </p:nvSpPr>
              <p:spPr>
                <a:xfrm rot="5400000">
                  <a:off x="4395783" y="2568702"/>
                  <a:ext cx="388638" cy="367047"/>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Cys</a:t>
                  </a:r>
                  <a:endParaRPr lang="ru-RU" dirty="0"/>
                </a:p>
              </p:txBody>
            </p:sp>
            <p:cxnSp>
              <p:nvCxnSpPr>
                <p:cNvPr id="128" name="Прямая соединительная линия 40">
                  <a:extLst>
                    <a:ext uri="{FF2B5EF4-FFF2-40B4-BE49-F238E27FC236}">
                      <a16:creationId xmlns:a16="http://schemas.microsoft.com/office/drawing/2014/main" id="{8A19597D-C95A-4F0E-AF62-861BDFC8A285}"/>
                    </a:ext>
                  </a:extLst>
                </p:cNvPr>
                <p:cNvCxnSpPr>
                  <a:cxnSpLocks/>
                </p:cNvCxnSpPr>
                <p:nvPr/>
              </p:nvCxnSpPr>
              <p:spPr>
                <a:xfrm>
                  <a:off x="4440763" y="1553924"/>
                  <a:ext cx="377842" cy="557767"/>
                </a:xfrm>
                <a:prstGeom prst="line">
                  <a:avLst/>
                </a:prstGeom>
                <a:ln w="57150"/>
              </p:spPr>
              <p:style>
                <a:lnRef idx="1">
                  <a:schemeClr val="dk1"/>
                </a:lnRef>
                <a:fillRef idx="0">
                  <a:schemeClr val="dk1"/>
                </a:fillRef>
                <a:effectRef idx="0">
                  <a:schemeClr val="dk1"/>
                </a:effectRef>
                <a:fontRef idx="minor">
                  <a:schemeClr val="tx1"/>
                </a:fontRef>
              </p:style>
            </p:cxnSp>
            <p:sp>
              <p:nvSpPr>
                <p:cNvPr id="129" name="Овал 41">
                  <a:extLst>
                    <a:ext uri="{FF2B5EF4-FFF2-40B4-BE49-F238E27FC236}">
                      <a16:creationId xmlns:a16="http://schemas.microsoft.com/office/drawing/2014/main" id="{101CC7CA-1C9A-4C1E-9F33-24FBF29CF39B}"/>
                    </a:ext>
                  </a:extLst>
                </p:cNvPr>
                <p:cNvSpPr/>
                <p:nvPr/>
              </p:nvSpPr>
              <p:spPr>
                <a:xfrm rot="5400000">
                  <a:off x="4624288" y="1928168"/>
                  <a:ext cx="388638" cy="367047"/>
                </a:xfrm>
                <a:prstGeom prst="ellipse">
                  <a:avLst/>
                </a:prstGeom>
                <a:solidFill>
                  <a:srgbClr val="E66C6C"/>
                </a:solidFill>
                <a:ln>
                  <a:solidFill>
                    <a:srgbClr val="E6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Gly</a:t>
                  </a:r>
                  <a:endParaRPr lang="ru-RU" dirty="0"/>
                </a:p>
              </p:txBody>
            </p:sp>
            <p:sp>
              <p:nvSpPr>
                <p:cNvPr id="130" name="Овал 42">
                  <a:extLst>
                    <a:ext uri="{FF2B5EF4-FFF2-40B4-BE49-F238E27FC236}">
                      <a16:creationId xmlns:a16="http://schemas.microsoft.com/office/drawing/2014/main" id="{CE9266DF-6367-4809-88F1-D862959D4DA0}"/>
                    </a:ext>
                  </a:extLst>
                </p:cNvPr>
                <p:cNvSpPr/>
                <p:nvPr/>
              </p:nvSpPr>
              <p:spPr>
                <a:xfrm rot="5400000">
                  <a:off x="4246446" y="1391992"/>
                  <a:ext cx="388638" cy="367047"/>
                </a:xfrm>
                <a:prstGeom prst="ellipse">
                  <a:avLst/>
                </a:prstGeom>
                <a:solidFill>
                  <a:srgbClr val="5CBDD0"/>
                </a:solidFill>
                <a:ln>
                  <a:solidFill>
                    <a:srgbClr val="5CBD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Ser</a:t>
                  </a:r>
                  <a:endParaRPr lang="ru-RU" dirty="0"/>
                </a:p>
              </p:txBody>
            </p:sp>
            <p:cxnSp>
              <p:nvCxnSpPr>
                <p:cNvPr id="186" name="Прямая соединительная линия 40">
                  <a:extLst>
                    <a:ext uri="{FF2B5EF4-FFF2-40B4-BE49-F238E27FC236}">
                      <a16:creationId xmlns:a16="http://schemas.microsoft.com/office/drawing/2014/main" id="{DA689284-F696-4A5B-A564-A93C9B769CFE}"/>
                    </a:ext>
                  </a:extLst>
                </p:cNvPr>
                <p:cNvCxnSpPr>
                  <a:cxnSpLocks/>
                </p:cNvCxnSpPr>
                <p:nvPr/>
              </p:nvCxnSpPr>
              <p:spPr>
                <a:xfrm>
                  <a:off x="4440762" y="1553925"/>
                  <a:ext cx="377842" cy="557767"/>
                </a:xfrm>
                <a:prstGeom prst="line">
                  <a:avLst/>
                </a:prstGeom>
                <a:ln w="57150"/>
              </p:spPr>
              <p:style>
                <a:lnRef idx="1">
                  <a:schemeClr val="dk1"/>
                </a:lnRef>
                <a:fillRef idx="0">
                  <a:schemeClr val="dk1"/>
                </a:fillRef>
                <a:effectRef idx="0">
                  <a:schemeClr val="dk1"/>
                </a:effectRef>
                <a:fontRef idx="minor">
                  <a:schemeClr val="tx1"/>
                </a:fontRef>
              </p:style>
            </p:cxnSp>
            <p:sp>
              <p:nvSpPr>
                <p:cNvPr id="187" name="Овал 41">
                  <a:extLst>
                    <a:ext uri="{FF2B5EF4-FFF2-40B4-BE49-F238E27FC236}">
                      <a16:creationId xmlns:a16="http://schemas.microsoft.com/office/drawing/2014/main" id="{714703DD-E6E7-43BA-A6F3-C864D6C60A28}"/>
                    </a:ext>
                  </a:extLst>
                </p:cNvPr>
                <p:cNvSpPr/>
                <p:nvPr/>
              </p:nvSpPr>
              <p:spPr>
                <a:xfrm rot="5400000">
                  <a:off x="4624287" y="1928169"/>
                  <a:ext cx="388638" cy="367047"/>
                </a:xfrm>
                <a:prstGeom prst="ellipse">
                  <a:avLst/>
                </a:prstGeom>
                <a:solidFill>
                  <a:srgbClr val="E66C6C"/>
                </a:solidFill>
                <a:ln>
                  <a:solidFill>
                    <a:srgbClr val="E6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Gly</a:t>
                  </a:r>
                  <a:endParaRPr lang="ru-RU" dirty="0"/>
                </a:p>
              </p:txBody>
            </p:sp>
            <p:sp>
              <p:nvSpPr>
                <p:cNvPr id="188" name="Овал 42">
                  <a:extLst>
                    <a:ext uri="{FF2B5EF4-FFF2-40B4-BE49-F238E27FC236}">
                      <a16:creationId xmlns:a16="http://schemas.microsoft.com/office/drawing/2014/main" id="{167A1492-0D19-42F0-9D23-473178605AB9}"/>
                    </a:ext>
                  </a:extLst>
                </p:cNvPr>
                <p:cNvSpPr/>
                <p:nvPr/>
              </p:nvSpPr>
              <p:spPr>
                <a:xfrm rot="5400000">
                  <a:off x="4246446" y="1391993"/>
                  <a:ext cx="388638" cy="367047"/>
                </a:xfrm>
                <a:prstGeom prst="ellipse">
                  <a:avLst/>
                </a:prstGeom>
                <a:solidFill>
                  <a:srgbClr val="5CBDD0"/>
                </a:solidFill>
                <a:ln>
                  <a:solidFill>
                    <a:srgbClr val="5CBDD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Ser</a:t>
                  </a:r>
                  <a:endParaRPr lang="ru-RU" dirty="0"/>
                </a:p>
              </p:txBody>
            </p:sp>
          </p:grpSp>
          <mc:AlternateContent xmlns:mc="http://schemas.openxmlformats.org/markup-compatibility/2006" xmlns:a14="http://schemas.microsoft.com/office/drawing/2010/main">
            <mc:Choice Requires="a14">
              <p:sp>
                <p:nvSpPr>
                  <p:cNvPr id="124" name="TextBox 123">
                    <a:extLst>
                      <a:ext uri="{FF2B5EF4-FFF2-40B4-BE49-F238E27FC236}">
                        <a16:creationId xmlns:a16="http://schemas.microsoft.com/office/drawing/2014/main" id="{58660459-86FC-41EC-8833-090D65A64638}"/>
                      </a:ext>
                    </a:extLst>
                  </p:cNvPr>
                  <p:cNvSpPr txBox="1"/>
                  <p:nvPr/>
                </p:nvSpPr>
                <p:spPr>
                  <a:xfrm>
                    <a:off x="6004643" y="983235"/>
                    <a:ext cx="187822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GB" sz="2800">
                              <a:latin typeface="Cambria Math" panose="02040503050406030204" pitchFamily="18" charset="0"/>
                            </a:rPr>
                            <m:t>C</m:t>
                          </m:r>
                          <m:sSub>
                            <m:sSubPr>
                              <m:ctrlPr>
                                <a:rPr lang="en-GB" sz="2800" i="1">
                                  <a:latin typeface="Cambria Math" panose="02040503050406030204" pitchFamily="18" charset="0"/>
                                </a:rPr>
                              </m:ctrlPr>
                            </m:sSubPr>
                            <m:e>
                              <m:r>
                                <m:rPr>
                                  <m:sty m:val="p"/>
                                </m:rPr>
                                <a:rPr lang="en-GB" sz="2800">
                                  <a:latin typeface="Cambria Math" panose="02040503050406030204" pitchFamily="18" charset="0"/>
                                </a:rPr>
                                <m:t>H</m:t>
                              </m:r>
                            </m:e>
                            <m:sub>
                              <m:r>
                                <a:rPr lang="en-GB" sz="2800">
                                  <a:latin typeface="Cambria Math" panose="02040503050406030204" pitchFamily="18" charset="0"/>
                                </a:rPr>
                                <m:t>3</m:t>
                              </m:r>
                            </m:sub>
                          </m:sSub>
                        </m:oMath>
                      </m:oMathPara>
                    </a14:m>
                    <a:endParaRPr lang="ru-RU" sz="2800" dirty="0"/>
                  </a:p>
                </p:txBody>
              </p:sp>
            </mc:Choice>
            <mc:Fallback xmlns="">
              <p:sp>
                <p:nvSpPr>
                  <p:cNvPr id="124" name="TextBox 123">
                    <a:extLst>
                      <a:ext uri="{FF2B5EF4-FFF2-40B4-BE49-F238E27FC236}">
                        <a16:creationId xmlns:a16="http://schemas.microsoft.com/office/drawing/2014/main" id="{58660459-86FC-41EC-8833-090D65A64638}"/>
                      </a:ext>
                    </a:extLst>
                  </p:cNvPr>
                  <p:cNvSpPr txBox="1">
                    <a:spLocks noRot="1" noChangeAspect="1" noMove="1" noResize="1" noEditPoints="1" noAdjustHandles="1" noChangeArrowheads="1" noChangeShapeType="1" noTextEdit="1"/>
                  </p:cNvSpPr>
                  <p:nvPr/>
                </p:nvSpPr>
                <p:spPr>
                  <a:xfrm>
                    <a:off x="6004643" y="983235"/>
                    <a:ext cx="1878222" cy="523220"/>
                  </a:xfrm>
                  <a:prstGeom prst="rect">
                    <a:avLst/>
                  </a:prstGeom>
                  <a:blipFill>
                    <a:blip r:embed="rId9"/>
                    <a:stretch>
                      <a:fillRect/>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125" name="TextBox 124">
                    <a:extLst>
                      <a:ext uri="{FF2B5EF4-FFF2-40B4-BE49-F238E27FC236}">
                        <a16:creationId xmlns:a16="http://schemas.microsoft.com/office/drawing/2014/main" id="{4571084D-F820-4421-9CFF-7AFC9ACA875D}"/>
                      </a:ext>
                    </a:extLst>
                  </p:cNvPr>
                  <p:cNvSpPr txBox="1"/>
                  <p:nvPr/>
                </p:nvSpPr>
                <p:spPr>
                  <a:xfrm>
                    <a:off x="963681" y="3366117"/>
                    <a:ext cx="187822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GB" sz="2800">
                              <a:latin typeface="Cambria Math" panose="02040503050406030204" pitchFamily="18" charset="0"/>
                            </a:rPr>
                            <m:t>C</m:t>
                          </m:r>
                          <m:sSub>
                            <m:sSubPr>
                              <m:ctrlPr>
                                <a:rPr lang="en-GB" sz="2800" i="1">
                                  <a:latin typeface="Cambria Math" panose="02040503050406030204" pitchFamily="18" charset="0"/>
                                </a:rPr>
                              </m:ctrlPr>
                            </m:sSubPr>
                            <m:e>
                              <m:r>
                                <m:rPr>
                                  <m:sty m:val="p"/>
                                </m:rPr>
                                <a:rPr lang="en-GB" sz="2800">
                                  <a:latin typeface="Cambria Math" panose="02040503050406030204" pitchFamily="18" charset="0"/>
                                </a:rPr>
                                <m:t>H</m:t>
                              </m:r>
                            </m:e>
                            <m:sub>
                              <m:r>
                                <a:rPr lang="en-GB" sz="2800">
                                  <a:latin typeface="Cambria Math" panose="02040503050406030204" pitchFamily="18" charset="0"/>
                                </a:rPr>
                                <m:t>3</m:t>
                              </m:r>
                            </m:sub>
                          </m:sSub>
                          <m:r>
                            <a:rPr lang="en-GB" sz="2800">
                              <a:latin typeface="Cambria Math" panose="02040503050406030204" pitchFamily="18" charset="0"/>
                            </a:rPr>
                            <m:t>∙</m:t>
                          </m:r>
                        </m:oMath>
                      </m:oMathPara>
                    </a14:m>
                    <a:endParaRPr lang="ru-RU" sz="2800" dirty="0"/>
                  </a:p>
                </p:txBody>
              </p:sp>
            </mc:Choice>
            <mc:Fallback>
              <p:sp>
                <p:nvSpPr>
                  <p:cNvPr id="125" name="TextBox 124">
                    <a:extLst>
                      <a:ext uri="{FF2B5EF4-FFF2-40B4-BE49-F238E27FC236}">
                        <a16:creationId xmlns:a16="http://schemas.microsoft.com/office/drawing/2014/main" id="{4571084D-F820-4421-9CFF-7AFC9ACA875D}"/>
                      </a:ext>
                    </a:extLst>
                  </p:cNvPr>
                  <p:cNvSpPr txBox="1">
                    <a:spLocks noRot="1" noChangeAspect="1" noMove="1" noResize="1" noEditPoints="1" noAdjustHandles="1" noChangeArrowheads="1" noChangeShapeType="1" noTextEdit="1"/>
                  </p:cNvSpPr>
                  <p:nvPr/>
                </p:nvSpPr>
                <p:spPr>
                  <a:xfrm>
                    <a:off x="963681" y="3366117"/>
                    <a:ext cx="1878222" cy="523220"/>
                  </a:xfrm>
                  <a:prstGeom prst="rect">
                    <a:avLst/>
                  </a:prstGeom>
                  <a:blipFill>
                    <a:blip r:embed="rId23"/>
                    <a:stretch>
                      <a:fillRect/>
                    </a:stretch>
                  </a:blipFill>
                </p:spPr>
                <p:txBody>
                  <a:bodyPr/>
                  <a:lstStyle/>
                  <a:p>
                    <a:r>
                      <a:rPr lang="en-US">
                        <a:noFill/>
                      </a:rPr>
                      <a:t> </a:t>
                    </a:r>
                  </a:p>
                </p:txBody>
              </p:sp>
            </mc:Fallback>
          </mc:AlternateContent>
        </p:grpSp>
        <p:grpSp>
          <p:nvGrpSpPr>
            <p:cNvPr id="29" name="Group 28">
              <a:extLst>
                <a:ext uri="{FF2B5EF4-FFF2-40B4-BE49-F238E27FC236}">
                  <a16:creationId xmlns:a16="http://schemas.microsoft.com/office/drawing/2014/main" id="{70FB67A6-C009-4CE6-9667-07F37CD52173}"/>
                </a:ext>
              </a:extLst>
            </p:cNvPr>
            <p:cNvGrpSpPr>
              <a:grpSpLocks noChangeAspect="1"/>
            </p:cNvGrpSpPr>
            <p:nvPr/>
          </p:nvGrpSpPr>
          <p:grpSpPr>
            <a:xfrm>
              <a:off x="23059602" y="8719430"/>
              <a:ext cx="404276" cy="404276"/>
              <a:chOff x="22905286" y="8541668"/>
              <a:chExt cx="652376" cy="652376"/>
            </a:xfrm>
          </p:grpSpPr>
          <p:sp>
            <p:nvSpPr>
              <p:cNvPr id="298" name="Rectangle 297">
                <a:extLst>
                  <a:ext uri="{FF2B5EF4-FFF2-40B4-BE49-F238E27FC236}">
                    <a16:creationId xmlns:a16="http://schemas.microsoft.com/office/drawing/2014/main" id="{DE421241-D0A6-47AA-94AA-2C57678E081A}"/>
                  </a:ext>
                </a:extLst>
              </p:cNvPr>
              <p:cNvSpPr/>
              <p:nvPr/>
            </p:nvSpPr>
            <p:spPr>
              <a:xfrm>
                <a:off x="23210146" y="8541668"/>
                <a:ext cx="67413" cy="652376"/>
              </a:xfrm>
              <a:prstGeom prst="rect">
                <a:avLst/>
              </a:prstGeom>
              <a:solidFill>
                <a:srgbClr val="D038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2" name="Rectangle 301">
                <a:extLst>
                  <a:ext uri="{FF2B5EF4-FFF2-40B4-BE49-F238E27FC236}">
                    <a16:creationId xmlns:a16="http://schemas.microsoft.com/office/drawing/2014/main" id="{CF03A1C8-696D-48AF-A7D9-7928E5B55E31}"/>
                  </a:ext>
                </a:extLst>
              </p:cNvPr>
              <p:cNvSpPr/>
              <p:nvPr/>
            </p:nvSpPr>
            <p:spPr>
              <a:xfrm rot="5400000">
                <a:off x="23197767" y="8547989"/>
                <a:ext cx="67413" cy="652376"/>
              </a:xfrm>
              <a:prstGeom prst="rect">
                <a:avLst/>
              </a:prstGeom>
              <a:solidFill>
                <a:srgbClr val="D038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3" name="Group 302">
              <a:extLst>
                <a:ext uri="{FF2B5EF4-FFF2-40B4-BE49-F238E27FC236}">
                  <a16:creationId xmlns:a16="http://schemas.microsoft.com/office/drawing/2014/main" id="{16309E8B-3FA7-47EB-AE09-78F2E25F3DA7}"/>
                </a:ext>
              </a:extLst>
            </p:cNvPr>
            <p:cNvGrpSpPr>
              <a:grpSpLocks noChangeAspect="1"/>
            </p:cNvGrpSpPr>
            <p:nvPr/>
          </p:nvGrpSpPr>
          <p:grpSpPr>
            <a:xfrm>
              <a:off x="27317237" y="8707698"/>
              <a:ext cx="404276" cy="404276"/>
              <a:chOff x="22905286" y="8541668"/>
              <a:chExt cx="652376" cy="652376"/>
            </a:xfrm>
          </p:grpSpPr>
          <p:sp>
            <p:nvSpPr>
              <p:cNvPr id="305" name="Rectangle 304">
                <a:extLst>
                  <a:ext uri="{FF2B5EF4-FFF2-40B4-BE49-F238E27FC236}">
                    <a16:creationId xmlns:a16="http://schemas.microsoft.com/office/drawing/2014/main" id="{B1F4613A-4718-4FB0-94E8-04114F8F6727}"/>
                  </a:ext>
                </a:extLst>
              </p:cNvPr>
              <p:cNvSpPr/>
              <p:nvPr/>
            </p:nvSpPr>
            <p:spPr>
              <a:xfrm>
                <a:off x="23210146" y="8541668"/>
                <a:ext cx="67413" cy="652376"/>
              </a:xfrm>
              <a:prstGeom prst="rect">
                <a:avLst/>
              </a:prstGeom>
              <a:solidFill>
                <a:srgbClr val="D038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 name="Rectangle 306">
                <a:extLst>
                  <a:ext uri="{FF2B5EF4-FFF2-40B4-BE49-F238E27FC236}">
                    <a16:creationId xmlns:a16="http://schemas.microsoft.com/office/drawing/2014/main" id="{99DC82C4-6803-4CDF-B797-EB0ACC6D72EC}"/>
                  </a:ext>
                </a:extLst>
              </p:cNvPr>
              <p:cNvSpPr/>
              <p:nvPr/>
            </p:nvSpPr>
            <p:spPr>
              <a:xfrm rot="5400000">
                <a:off x="23197767" y="8547989"/>
                <a:ext cx="67413" cy="652376"/>
              </a:xfrm>
              <a:prstGeom prst="rect">
                <a:avLst/>
              </a:prstGeom>
              <a:solidFill>
                <a:srgbClr val="D038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3" name="Group 112">
            <a:extLst>
              <a:ext uri="{FF2B5EF4-FFF2-40B4-BE49-F238E27FC236}">
                <a16:creationId xmlns:a16="http://schemas.microsoft.com/office/drawing/2014/main" id="{55B28343-C7DF-42D5-80E3-4C3B198D1007}"/>
              </a:ext>
            </a:extLst>
          </p:cNvPr>
          <p:cNvGrpSpPr/>
          <p:nvPr/>
        </p:nvGrpSpPr>
        <p:grpSpPr>
          <a:xfrm>
            <a:off x="4530908" y="28356464"/>
            <a:ext cx="2290980" cy="1276857"/>
            <a:chOff x="1106067" y="27813667"/>
            <a:chExt cx="2290980" cy="1276857"/>
          </a:xfrm>
        </p:grpSpPr>
        <p:grpSp>
          <p:nvGrpSpPr>
            <p:cNvPr id="35" name="Group 34">
              <a:extLst>
                <a:ext uri="{FF2B5EF4-FFF2-40B4-BE49-F238E27FC236}">
                  <a16:creationId xmlns:a16="http://schemas.microsoft.com/office/drawing/2014/main" id="{A1985D4D-760D-4F8F-B824-EADC12BC1D34}"/>
                </a:ext>
              </a:extLst>
            </p:cNvPr>
            <p:cNvGrpSpPr/>
            <p:nvPr/>
          </p:nvGrpSpPr>
          <p:grpSpPr>
            <a:xfrm>
              <a:off x="1106067" y="28242082"/>
              <a:ext cx="1403726" cy="461665"/>
              <a:chOff x="1319427" y="25674731"/>
              <a:chExt cx="1403726" cy="461665"/>
            </a:xfrm>
          </p:grpSpPr>
          <p:sp>
            <p:nvSpPr>
              <p:cNvPr id="33" name="Rectangle 32">
                <a:extLst>
                  <a:ext uri="{FF2B5EF4-FFF2-40B4-BE49-F238E27FC236}">
                    <a16:creationId xmlns:a16="http://schemas.microsoft.com/office/drawing/2014/main" id="{49F62D14-FAA0-43E1-939C-114E4B9E3FE1}"/>
                  </a:ext>
                </a:extLst>
              </p:cNvPr>
              <p:cNvSpPr/>
              <p:nvPr/>
            </p:nvSpPr>
            <p:spPr>
              <a:xfrm>
                <a:off x="1319427" y="25833587"/>
                <a:ext cx="476054" cy="220336"/>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C5A91C93-E630-4B45-BD3C-57791D495584}"/>
                  </a:ext>
                </a:extLst>
              </p:cNvPr>
              <p:cNvSpPr txBox="1"/>
              <p:nvPr/>
            </p:nvSpPr>
            <p:spPr>
              <a:xfrm>
                <a:off x="1774957" y="25674731"/>
                <a:ext cx="948196" cy="461665"/>
              </a:xfrm>
              <a:prstGeom prst="rect">
                <a:avLst/>
              </a:prstGeom>
              <a:noFill/>
            </p:spPr>
            <p:txBody>
              <a:bodyPr wrap="square" rtlCol="0">
                <a:spAutoFit/>
              </a:bodyPr>
              <a:lstStyle/>
              <a:p>
                <a:r>
                  <a:rPr lang="en-GB" sz="2400" dirty="0"/>
                  <a:t>- both</a:t>
                </a:r>
                <a:endParaRPr lang="en-US" sz="2400" dirty="0"/>
              </a:p>
            </p:txBody>
          </p:sp>
        </p:grpSp>
        <p:grpSp>
          <p:nvGrpSpPr>
            <p:cNvPr id="310" name="Group 309">
              <a:extLst>
                <a:ext uri="{FF2B5EF4-FFF2-40B4-BE49-F238E27FC236}">
                  <a16:creationId xmlns:a16="http://schemas.microsoft.com/office/drawing/2014/main" id="{E8F1E258-E648-435D-A3F0-ADB2D4532B1F}"/>
                </a:ext>
              </a:extLst>
            </p:cNvPr>
            <p:cNvGrpSpPr/>
            <p:nvPr/>
          </p:nvGrpSpPr>
          <p:grpSpPr>
            <a:xfrm>
              <a:off x="1106067" y="28628859"/>
              <a:ext cx="2290980" cy="461665"/>
              <a:chOff x="1319427" y="25674731"/>
              <a:chExt cx="2290980" cy="461665"/>
            </a:xfrm>
          </p:grpSpPr>
          <p:sp>
            <p:nvSpPr>
              <p:cNvPr id="311" name="Rectangle 310">
                <a:extLst>
                  <a:ext uri="{FF2B5EF4-FFF2-40B4-BE49-F238E27FC236}">
                    <a16:creationId xmlns:a16="http://schemas.microsoft.com/office/drawing/2014/main" id="{06A81C8A-8DA7-4A8B-A94E-811F948CCB03}"/>
                  </a:ext>
                </a:extLst>
              </p:cNvPr>
              <p:cNvSpPr/>
              <p:nvPr/>
            </p:nvSpPr>
            <p:spPr>
              <a:xfrm>
                <a:off x="1319427" y="25833587"/>
                <a:ext cx="476054" cy="22033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TextBox 311">
                <a:extLst>
                  <a:ext uri="{FF2B5EF4-FFF2-40B4-BE49-F238E27FC236}">
                    <a16:creationId xmlns:a16="http://schemas.microsoft.com/office/drawing/2014/main" id="{4E826DC7-FEB2-4A64-A69C-E3C90D19B486}"/>
                  </a:ext>
                </a:extLst>
              </p:cNvPr>
              <p:cNvSpPr txBox="1"/>
              <p:nvPr/>
            </p:nvSpPr>
            <p:spPr>
              <a:xfrm>
                <a:off x="1774957" y="25674731"/>
                <a:ext cx="1835450" cy="461665"/>
              </a:xfrm>
              <a:prstGeom prst="rect">
                <a:avLst/>
              </a:prstGeom>
              <a:noFill/>
            </p:spPr>
            <p:txBody>
              <a:bodyPr wrap="square" rtlCol="0">
                <a:spAutoFit/>
              </a:bodyPr>
              <a:lstStyle/>
              <a:p>
                <a:r>
                  <a:rPr lang="en-GB" sz="2400" dirty="0"/>
                  <a:t>- substitution</a:t>
                </a:r>
                <a:endParaRPr lang="en-US" sz="2400" dirty="0"/>
              </a:p>
            </p:txBody>
          </p:sp>
        </p:grpSp>
        <p:grpSp>
          <p:nvGrpSpPr>
            <p:cNvPr id="322" name="Group 321">
              <a:extLst>
                <a:ext uri="{FF2B5EF4-FFF2-40B4-BE49-F238E27FC236}">
                  <a16:creationId xmlns:a16="http://schemas.microsoft.com/office/drawing/2014/main" id="{A4812390-80A2-43DF-BCF4-6EAA9E7E000B}"/>
                </a:ext>
              </a:extLst>
            </p:cNvPr>
            <p:cNvGrpSpPr/>
            <p:nvPr/>
          </p:nvGrpSpPr>
          <p:grpSpPr>
            <a:xfrm>
              <a:off x="1106067" y="27813667"/>
              <a:ext cx="1403726" cy="461665"/>
              <a:chOff x="1319427" y="25674731"/>
              <a:chExt cx="1403726" cy="461665"/>
            </a:xfrm>
          </p:grpSpPr>
          <p:sp>
            <p:nvSpPr>
              <p:cNvPr id="323" name="Rectangle 322">
                <a:extLst>
                  <a:ext uri="{FF2B5EF4-FFF2-40B4-BE49-F238E27FC236}">
                    <a16:creationId xmlns:a16="http://schemas.microsoft.com/office/drawing/2014/main" id="{4F75EA32-3049-4946-A641-0477BB53612C}"/>
                  </a:ext>
                </a:extLst>
              </p:cNvPr>
              <p:cNvSpPr/>
              <p:nvPr/>
            </p:nvSpPr>
            <p:spPr>
              <a:xfrm>
                <a:off x="1319427" y="25833587"/>
                <a:ext cx="476054" cy="22033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TextBox 323">
                <a:extLst>
                  <a:ext uri="{FF2B5EF4-FFF2-40B4-BE49-F238E27FC236}">
                    <a16:creationId xmlns:a16="http://schemas.microsoft.com/office/drawing/2014/main" id="{FDE0D0A1-B445-4C99-AFE1-0E86E090883F}"/>
                  </a:ext>
                </a:extLst>
              </p:cNvPr>
              <p:cNvSpPr txBox="1"/>
              <p:nvPr/>
            </p:nvSpPr>
            <p:spPr>
              <a:xfrm>
                <a:off x="1774957" y="25674731"/>
                <a:ext cx="948196" cy="461665"/>
              </a:xfrm>
              <a:prstGeom prst="rect">
                <a:avLst/>
              </a:prstGeom>
              <a:noFill/>
            </p:spPr>
            <p:txBody>
              <a:bodyPr wrap="square" rtlCol="0">
                <a:spAutoFit/>
              </a:bodyPr>
              <a:lstStyle/>
              <a:p>
                <a:r>
                  <a:rPr lang="en-GB" sz="2400" dirty="0"/>
                  <a:t>- PTM</a:t>
                </a:r>
                <a:endParaRPr lang="en-US" sz="2400" dirty="0"/>
              </a:p>
            </p:txBody>
          </p:sp>
        </p:grpSp>
      </p:grpSp>
      <p:sp>
        <p:nvSpPr>
          <p:cNvPr id="36" name="TextBox 35">
            <a:extLst>
              <a:ext uri="{FF2B5EF4-FFF2-40B4-BE49-F238E27FC236}">
                <a16:creationId xmlns:a16="http://schemas.microsoft.com/office/drawing/2014/main" id="{696985D2-54E6-47A2-AE10-03B650510274}"/>
              </a:ext>
            </a:extLst>
          </p:cNvPr>
          <p:cNvSpPr txBox="1"/>
          <p:nvPr/>
        </p:nvSpPr>
        <p:spPr>
          <a:xfrm>
            <a:off x="1038266" y="27619406"/>
            <a:ext cx="3323894" cy="2677656"/>
          </a:xfrm>
          <a:prstGeom prst="rect">
            <a:avLst/>
          </a:prstGeom>
          <a:noFill/>
        </p:spPr>
        <p:txBody>
          <a:bodyPr wrap="square" rtlCol="0">
            <a:spAutoFit/>
          </a:bodyPr>
          <a:lstStyle/>
          <a:p>
            <a:r>
              <a:rPr lang="en-GB" sz="2400" dirty="0"/>
              <a:t>The developed program gives to user as an output: first, the peptide with a highlighted positions, secondly, a .</a:t>
            </a:r>
            <a:r>
              <a:rPr lang="en-GB" sz="2400" dirty="0" err="1"/>
              <a:t>pepout</a:t>
            </a:r>
            <a:r>
              <a:rPr lang="en-GB" sz="2400" dirty="0"/>
              <a:t> file. You can see an example of this file.</a:t>
            </a:r>
            <a:endParaRPr lang="en-US" sz="2400" dirty="0"/>
          </a:p>
        </p:txBody>
      </p:sp>
      <p:sp>
        <p:nvSpPr>
          <p:cNvPr id="37" name="TextBox 36">
            <a:extLst>
              <a:ext uri="{FF2B5EF4-FFF2-40B4-BE49-F238E27FC236}">
                <a16:creationId xmlns:a16="http://schemas.microsoft.com/office/drawing/2014/main" id="{F6E5048D-D5CC-4EC3-9D45-CB5E099A5C38}"/>
              </a:ext>
            </a:extLst>
          </p:cNvPr>
          <p:cNvSpPr txBox="1"/>
          <p:nvPr/>
        </p:nvSpPr>
        <p:spPr>
          <a:xfrm>
            <a:off x="9909336" y="24489480"/>
            <a:ext cx="5758989" cy="2308324"/>
          </a:xfrm>
          <a:prstGeom prst="rect">
            <a:avLst/>
          </a:prstGeom>
          <a:noFill/>
        </p:spPr>
        <p:txBody>
          <a:bodyPr wrap="square" rtlCol="0">
            <a:spAutoFit/>
          </a:bodyPr>
          <a:lstStyle/>
          <a:p>
            <a:r>
              <a:rPr lang="en-GB" sz="2400" dirty="0"/>
              <a:t>In the top right corner there is a pull-down menu. There are three items: Find, Add, Generate res.  Item </a:t>
            </a:r>
            <a:r>
              <a:rPr lang="en-US" sz="2400" dirty="0"/>
              <a:t>“Find” allows user to search for peptides. Add allows user to add .pep files. “Generate res” allows user to generate .</a:t>
            </a:r>
            <a:r>
              <a:rPr lang="en-US" sz="2400" dirty="0" err="1"/>
              <a:t>pepout</a:t>
            </a:r>
            <a:r>
              <a:rPr lang="en-US" sz="2400" dirty="0"/>
              <a:t> files</a:t>
            </a:r>
          </a:p>
        </p:txBody>
      </p:sp>
      <p:sp>
        <p:nvSpPr>
          <p:cNvPr id="47" name="TextBox 46">
            <a:extLst>
              <a:ext uri="{FF2B5EF4-FFF2-40B4-BE49-F238E27FC236}">
                <a16:creationId xmlns:a16="http://schemas.microsoft.com/office/drawing/2014/main" id="{0ED7CD2B-C8DE-461B-AA5D-75CCEAE2B511}"/>
              </a:ext>
            </a:extLst>
          </p:cNvPr>
          <p:cNvSpPr txBox="1"/>
          <p:nvPr/>
        </p:nvSpPr>
        <p:spPr>
          <a:xfrm>
            <a:off x="10005491" y="30683871"/>
            <a:ext cx="5758989" cy="1938992"/>
          </a:xfrm>
          <a:prstGeom prst="rect">
            <a:avLst/>
          </a:prstGeom>
          <a:noFill/>
        </p:spPr>
        <p:txBody>
          <a:bodyPr wrap="square" rtlCol="0">
            <a:spAutoFit/>
          </a:bodyPr>
          <a:lstStyle/>
          <a:p>
            <a:r>
              <a:rPr lang="en-US" sz="2400" dirty="0"/>
              <a:t>If a user clicks a “find” item, the dialog window appears. Then when user inputs Some sequence of the amino acids, the peptides where this fragment is a suffix appears on the left part of this window and, </a:t>
            </a:r>
          </a:p>
        </p:txBody>
      </p:sp>
      <p:sp>
        <p:nvSpPr>
          <p:cNvPr id="51" name="TextBox 50">
            <a:extLst>
              <a:ext uri="{FF2B5EF4-FFF2-40B4-BE49-F238E27FC236}">
                <a16:creationId xmlns:a16="http://schemas.microsoft.com/office/drawing/2014/main" id="{1F6BF970-B5DD-4EF0-B79B-CEBA5AA58449}"/>
              </a:ext>
            </a:extLst>
          </p:cNvPr>
          <p:cNvSpPr txBox="1"/>
          <p:nvPr/>
        </p:nvSpPr>
        <p:spPr>
          <a:xfrm>
            <a:off x="16036748" y="20236508"/>
            <a:ext cx="5624790" cy="830997"/>
          </a:xfrm>
          <a:prstGeom prst="rect">
            <a:avLst/>
          </a:prstGeom>
          <a:noFill/>
        </p:spPr>
        <p:txBody>
          <a:bodyPr wrap="square" rtlCol="0">
            <a:spAutoFit/>
          </a:bodyPr>
          <a:lstStyle/>
          <a:p>
            <a:r>
              <a:rPr lang="en-US" sz="2400" dirty="0"/>
              <a:t>the peptides which just contain this fragment appears on the right part.</a:t>
            </a:r>
          </a:p>
        </p:txBody>
      </p:sp>
      <p:sp>
        <p:nvSpPr>
          <p:cNvPr id="52" name="TextBox 51">
            <a:extLst>
              <a:ext uri="{FF2B5EF4-FFF2-40B4-BE49-F238E27FC236}">
                <a16:creationId xmlns:a16="http://schemas.microsoft.com/office/drawing/2014/main" id="{0C78243C-27E9-4E55-9843-A5068A56E3D7}"/>
              </a:ext>
            </a:extLst>
          </p:cNvPr>
          <p:cNvSpPr txBox="1"/>
          <p:nvPr/>
        </p:nvSpPr>
        <p:spPr>
          <a:xfrm>
            <a:off x="16036747" y="23475009"/>
            <a:ext cx="5792119" cy="2308324"/>
          </a:xfrm>
          <a:prstGeom prst="rect">
            <a:avLst/>
          </a:prstGeom>
          <a:noFill/>
        </p:spPr>
        <p:txBody>
          <a:bodyPr wrap="square" rtlCol="0">
            <a:spAutoFit/>
          </a:bodyPr>
          <a:lstStyle/>
          <a:p>
            <a:r>
              <a:rPr lang="en-US" sz="2400" dirty="0"/>
              <a:t>When user clicks on some of the peptides which were in that window, the main frame appears. In the top there is a chosen sequence of amino acids. Just below there is a scrollable panel. There are buttons symbolizing amino acids.</a:t>
            </a:r>
          </a:p>
        </p:txBody>
      </p:sp>
      <p:sp>
        <p:nvSpPr>
          <p:cNvPr id="326" name="TextBox 325">
            <a:extLst>
              <a:ext uri="{FF2B5EF4-FFF2-40B4-BE49-F238E27FC236}">
                <a16:creationId xmlns:a16="http://schemas.microsoft.com/office/drawing/2014/main" id="{14C6ACA0-5539-4675-AF6A-62061D969F8D}"/>
              </a:ext>
            </a:extLst>
          </p:cNvPr>
          <p:cNvSpPr txBox="1"/>
          <p:nvPr/>
        </p:nvSpPr>
        <p:spPr>
          <a:xfrm>
            <a:off x="16082858" y="28160628"/>
            <a:ext cx="5792119" cy="1938992"/>
          </a:xfrm>
          <a:prstGeom prst="rect">
            <a:avLst/>
          </a:prstGeom>
          <a:noFill/>
        </p:spPr>
        <p:txBody>
          <a:bodyPr wrap="square" rtlCol="0">
            <a:spAutoFit/>
          </a:bodyPr>
          <a:lstStyle/>
          <a:p>
            <a:r>
              <a:rPr lang="en-US" sz="2400" dirty="0"/>
              <a:t>Also there are buttons “Handle prefix” and “Handle suffix”. When a user clicks on some of these buttons, user can then click on one of the amino acids (buttons in the scrollable panel). After that the algorithm begins.</a:t>
            </a:r>
          </a:p>
        </p:txBody>
      </p:sp>
      <p:grpSp>
        <p:nvGrpSpPr>
          <p:cNvPr id="102" name="Group 101">
            <a:extLst>
              <a:ext uri="{FF2B5EF4-FFF2-40B4-BE49-F238E27FC236}">
                <a16:creationId xmlns:a16="http://schemas.microsoft.com/office/drawing/2014/main" id="{0DF90F0A-2EDA-4B94-9FB7-B4AEA8E2CD18}"/>
              </a:ext>
            </a:extLst>
          </p:cNvPr>
          <p:cNvGrpSpPr/>
          <p:nvPr/>
        </p:nvGrpSpPr>
        <p:grpSpPr>
          <a:xfrm>
            <a:off x="15935792" y="30245920"/>
            <a:ext cx="5946948" cy="2338541"/>
            <a:chOff x="16011992" y="30245920"/>
            <a:chExt cx="5946948" cy="2338541"/>
          </a:xfrm>
        </p:grpSpPr>
        <p:grpSp>
          <p:nvGrpSpPr>
            <p:cNvPr id="54" name="Group 53">
              <a:extLst>
                <a:ext uri="{FF2B5EF4-FFF2-40B4-BE49-F238E27FC236}">
                  <a16:creationId xmlns:a16="http://schemas.microsoft.com/office/drawing/2014/main" id="{EFB6D440-C9C3-472E-8D68-20A563D6CD2D}"/>
                </a:ext>
              </a:extLst>
            </p:cNvPr>
            <p:cNvGrpSpPr/>
            <p:nvPr/>
          </p:nvGrpSpPr>
          <p:grpSpPr>
            <a:xfrm>
              <a:off x="16011992" y="30245920"/>
              <a:ext cx="5946948" cy="2338541"/>
              <a:chOff x="22031842" y="20113863"/>
              <a:chExt cx="5784980" cy="2338541"/>
            </a:xfrm>
          </p:grpSpPr>
          <p:sp>
            <p:nvSpPr>
              <p:cNvPr id="328" name="TextBox 327">
                <a:extLst>
                  <a:ext uri="{FF2B5EF4-FFF2-40B4-BE49-F238E27FC236}">
                    <a16:creationId xmlns:a16="http://schemas.microsoft.com/office/drawing/2014/main" id="{279B0DFA-052E-4788-A7C3-BE82E4E75933}"/>
                  </a:ext>
                </a:extLst>
              </p:cNvPr>
              <p:cNvSpPr txBox="1"/>
              <p:nvPr/>
            </p:nvSpPr>
            <p:spPr>
              <a:xfrm>
                <a:off x="22144696" y="20113863"/>
                <a:ext cx="2896282" cy="523220"/>
              </a:xfrm>
              <a:prstGeom prst="rect">
                <a:avLst/>
              </a:prstGeom>
              <a:noFill/>
            </p:spPr>
            <p:txBody>
              <a:bodyPr wrap="square" rtlCol="0">
                <a:spAutoFit/>
              </a:bodyPr>
              <a:lstStyle/>
              <a:p>
                <a:r>
                  <a:rPr lang="en-US" sz="2800" dirty="0"/>
                  <a:t>5. The algorithm</a:t>
                </a:r>
              </a:p>
            </p:txBody>
          </p:sp>
          <mc:AlternateContent xmlns:mc="http://schemas.openxmlformats.org/markup-compatibility/2006">
            <mc:Choice xmlns:a14="http://schemas.microsoft.com/office/drawing/2010/main" Requires="a14">
              <p:sp>
                <p:nvSpPr>
                  <p:cNvPr id="350" name="Callout: Right Arrow 349">
                    <a:extLst>
                      <a:ext uri="{FF2B5EF4-FFF2-40B4-BE49-F238E27FC236}">
                        <a16:creationId xmlns:a16="http://schemas.microsoft.com/office/drawing/2014/main" id="{276F950C-80AA-4391-995F-68F8AF06F86B}"/>
                      </a:ext>
                    </a:extLst>
                  </p:cNvPr>
                  <p:cNvSpPr/>
                  <p:nvPr/>
                </p:nvSpPr>
                <p:spPr>
                  <a:xfrm>
                    <a:off x="22250771" y="21146824"/>
                    <a:ext cx="2911346" cy="1305580"/>
                  </a:xfrm>
                  <a:prstGeom prst="rightArrowCallout">
                    <a:avLst>
                      <a:gd name="adj1" fmla="val 25000"/>
                      <a:gd name="adj2" fmla="val 25000"/>
                      <a:gd name="adj3" fmla="val 25000"/>
                      <a:gd name="adj4" fmla="val 79845"/>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Count the error </a:t>
                    </a:r>
                  </a:p>
                  <a:p>
                    <a:pPr algn="ctr"/>
                    <a:r>
                      <a:rPr lang="en-SG" sz="1600" dirty="0">
                        <a:solidFill>
                          <a:schemeClr val="tx1"/>
                        </a:solidFill>
                      </a:rPr>
                      <a:t>If prefix: </a:t>
                    </a:r>
                    <a14:m>
                      <m:oMath xmlns:m="http://schemas.openxmlformats.org/officeDocument/2006/math">
                        <m:r>
                          <a:rPr lang="en-SG" sz="1600" i="1" smtClean="0">
                            <a:solidFill>
                              <a:schemeClr val="tx1"/>
                            </a:solidFill>
                          </a:rPr>
                          <m:t>𝜀</m:t>
                        </m:r>
                        <m:r>
                          <a:rPr lang="en-US" sz="1600" i="1">
                            <a:solidFill>
                              <a:schemeClr val="tx1"/>
                            </a:solidFill>
                          </a:rPr>
                          <m:t>= </m:t>
                        </m:r>
                        <m:f>
                          <m:fPr>
                            <m:ctrlPr>
                              <a:rPr lang="en-US" sz="1600" i="1">
                                <a:solidFill>
                                  <a:schemeClr val="tx1"/>
                                </a:solidFill>
                              </a:rPr>
                            </m:ctrlPr>
                          </m:fPr>
                          <m:num>
                            <m:sSub>
                              <m:sSubPr>
                                <m:ctrlPr>
                                  <a:rPr lang="en-US" sz="1600" i="1">
                                    <a:solidFill>
                                      <a:schemeClr val="tx1"/>
                                    </a:solidFill>
                                  </a:rPr>
                                </m:ctrlPr>
                              </m:sSubPr>
                              <m:e>
                                <m:r>
                                  <a:rPr lang="en-SG" sz="1600" i="1">
                                    <a:solidFill>
                                      <a:schemeClr val="tx1"/>
                                    </a:solidFill>
                                  </a:rPr>
                                  <m:t>𝑀</m:t>
                                </m:r>
                              </m:e>
                              <m:sub>
                                <m:r>
                                  <a:rPr lang="en-SG" sz="1600" i="1">
                                    <a:solidFill>
                                      <a:schemeClr val="tx1"/>
                                    </a:solidFill>
                                  </a:rPr>
                                  <m:t>𝑖</m:t>
                                </m:r>
                              </m:sub>
                            </m:sSub>
                            <m:r>
                              <a:rPr lang="en-US" sz="1600" i="1">
                                <a:solidFill>
                                  <a:schemeClr val="tx1"/>
                                </a:solidFill>
                              </a:rPr>
                              <m:t>∗</m:t>
                            </m:r>
                            <m:r>
                              <a:rPr lang="en-SG" sz="1600" i="1">
                                <a:solidFill>
                                  <a:schemeClr val="tx1"/>
                                </a:solidFill>
                              </a:rPr>
                              <m:t>𝑝𝑝𝑚</m:t>
                            </m:r>
                          </m:num>
                          <m:den>
                            <m:sSup>
                              <m:sSupPr>
                                <m:ctrlPr>
                                  <a:rPr lang="en-US" sz="1600" i="1">
                                    <a:solidFill>
                                      <a:schemeClr val="tx1"/>
                                    </a:solidFill>
                                  </a:rPr>
                                </m:ctrlPr>
                              </m:sSupPr>
                              <m:e>
                                <m:r>
                                  <a:rPr lang="en-US" sz="1600" i="1">
                                    <a:solidFill>
                                      <a:schemeClr val="tx1"/>
                                    </a:solidFill>
                                  </a:rPr>
                                  <m:t>10</m:t>
                                </m:r>
                              </m:e>
                              <m:sup>
                                <m:r>
                                  <a:rPr lang="en-US" sz="1600" i="1">
                                    <a:solidFill>
                                      <a:schemeClr val="tx1"/>
                                    </a:solidFill>
                                  </a:rPr>
                                  <m:t>6</m:t>
                                </m:r>
                              </m:sup>
                            </m:sSup>
                          </m:den>
                        </m:f>
                      </m:oMath>
                    </a14:m>
                    <a:r>
                      <a:rPr lang="en-SG" sz="1600" dirty="0">
                        <a:solidFill>
                          <a:schemeClr val="tx1"/>
                        </a:solidFill>
                      </a:rPr>
                      <a:t> </a:t>
                    </a:r>
                    <a:endParaRPr lang="en-US" sz="1600" dirty="0">
                      <a:solidFill>
                        <a:schemeClr val="tx1"/>
                      </a:solidFill>
                    </a:endParaRPr>
                  </a:p>
                  <a:p>
                    <a:pPr algn="ctr"/>
                    <a:r>
                      <a:rPr lang="en-US" sz="1600" dirty="0">
                        <a:solidFill>
                          <a:schemeClr val="tx1"/>
                        </a:solidFill>
                      </a:rPr>
                      <a:t>if suffix </a:t>
                    </a:r>
                    <a14:m>
                      <m:oMath xmlns:m="http://schemas.openxmlformats.org/officeDocument/2006/math">
                        <m:r>
                          <a:rPr lang="en-SG" sz="1600" i="1">
                            <a:solidFill>
                              <a:schemeClr val="tx1"/>
                            </a:solidFill>
                            <a:latin typeface="Cambria Math" panose="02040503050406030204" pitchFamily="18" charset="0"/>
                          </a:rPr>
                          <m:t>𝜀</m:t>
                        </m:r>
                      </m:oMath>
                    </a14:m>
                    <a:r>
                      <a:rPr lang="en-US" sz="1600" dirty="0">
                        <a:solidFill>
                          <a:schemeClr val="tx1"/>
                        </a:solidFill>
                      </a:rPr>
                      <a:t> </a:t>
                    </a:r>
                    <a14:m>
                      <m:oMath xmlns:m="http://schemas.openxmlformats.org/officeDocument/2006/math">
                        <m:r>
                          <a:rPr lang="en-US" sz="1600" i="1" smtClean="0">
                            <a:solidFill>
                              <a:schemeClr val="tx1"/>
                            </a:solidFill>
                          </a:rPr>
                          <m:t>=</m:t>
                        </m:r>
                        <m:sSub>
                          <m:sSubPr>
                            <m:ctrlPr>
                              <a:rPr lang="en-US" sz="1600" i="1">
                                <a:solidFill>
                                  <a:schemeClr val="tx1"/>
                                </a:solidFill>
                              </a:rPr>
                            </m:ctrlPr>
                          </m:sSubPr>
                          <m:e>
                            <m:r>
                              <a:rPr lang="en-SG" sz="1600" i="1">
                                <a:solidFill>
                                  <a:schemeClr val="tx1"/>
                                </a:solidFill>
                              </a:rPr>
                              <m:t>𝑀</m:t>
                            </m:r>
                          </m:e>
                          <m:sub>
                            <m:r>
                              <a:rPr lang="en-US" sz="1600" i="1">
                                <a:solidFill>
                                  <a:schemeClr val="tx1"/>
                                </a:solidFill>
                              </a:rPr>
                              <m:t>0</m:t>
                            </m:r>
                          </m:sub>
                        </m:sSub>
                        <m:r>
                          <a:rPr lang="en-US" sz="1600" i="1">
                            <a:solidFill>
                              <a:schemeClr val="tx1"/>
                            </a:solidFill>
                          </a:rPr>
                          <m:t>+ </m:t>
                        </m:r>
                        <m:f>
                          <m:fPr>
                            <m:ctrlPr>
                              <a:rPr lang="en-US" sz="1600" i="1">
                                <a:solidFill>
                                  <a:schemeClr val="tx1"/>
                                </a:solidFill>
                              </a:rPr>
                            </m:ctrlPr>
                          </m:fPr>
                          <m:num>
                            <m:sSub>
                              <m:sSubPr>
                                <m:ctrlPr>
                                  <a:rPr lang="en-US" sz="1600" i="1">
                                    <a:solidFill>
                                      <a:schemeClr val="tx1"/>
                                    </a:solidFill>
                                  </a:rPr>
                                </m:ctrlPr>
                              </m:sSubPr>
                              <m:e>
                                <m:r>
                                  <a:rPr lang="en-SG" sz="1600" i="1">
                                    <a:solidFill>
                                      <a:schemeClr val="tx1"/>
                                    </a:solidFill>
                                  </a:rPr>
                                  <m:t>𝑀</m:t>
                                </m:r>
                              </m:e>
                              <m:sub>
                                <m:r>
                                  <a:rPr lang="en-SG" sz="1600" i="1">
                                    <a:solidFill>
                                      <a:schemeClr val="tx1"/>
                                    </a:solidFill>
                                  </a:rPr>
                                  <m:t>𝑖</m:t>
                                </m:r>
                              </m:sub>
                            </m:sSub>
                            <m:r>
                              <a:rPr lang="en-US" sz="1600" i="1">
                                <a:solidFill>
                                  <a:schemeClr val="tx1"/>
                                </a:solidFill>
                              </a:rPr>
                              <m:t>∗</m:t>
                            </m:r>
                            <m:r>
                              <a:rPr lang="en-SG" sz="1600" i="1">
                                <a:solidFill>
                                  <a:schemeClr val="tx1"/>
                                </a:solidFill>
                              </a:rPr>
                              <m:t>𝑝𝑝𝑚</m:t>
                            </m:r>
                          </m:num>
                          <m:den>
                            <m:sSup>
                              <m:sSupPr>
                                <m:ctrlPr>
                                  <a:rPr lang="en-US" sz="1600" i="1">
                                    <a:solidFill>
                                      <a:schemeClr val="tx1"/>
                                    </a:solidFill>
                                  </a:rPr>
                                </m:ctrlPr>
                              </m:sSupPr>
                              <m:e>
                                <m:r>
                                  <a:rPr lang="en-US" sz="1600" i="1">
                                    <a:solidFill>
                                      <a:schemeClr val="tx1"/>
                                    </a:solidFill>
                                  </a:rPr>
                                  <m:t>10</m:t>
                                </m:r>
                              </m:e>
                              <m:sup>
                                <m:r>
                                  <a:rPr lang="en-US" sz="1600" i="1">
                                    <a:solidFill>
                                      <a:schemeClr val="tx1"/>
                                    </a:solidFill>
                                  </a:rPr>
                                  <m:t>6</m:t>
                                </m:r>
                              </m:sup>
                            </m:sSup>
                          </m:den>
                        </m:f>
                      </m:oMath>
                    </a14:m>
                    <a:endParaRPr lang="en-US" dirty="0">
                      <a:solidFill>
                        <a:schemeClr val="tx1"/>
                      </a:solidFill>
                    </a:endParaRPr>
                  </a:p>
                </p:txBody>
              </p:sp>
            </mc:Choice>
            <mc:Fallback>
              <p:sp>
                <p:nvSpPr>
                  <p:cNvPr id="350" name="Callout: Right Arrow 349">
                    <a:extLst>
                      <a:ext uri="{FF2B5EF4-FFF2-40B4-BE49-F238E27FC236}">
                        <a16:creationId xmlns:a16="http://schemas.microsoft.com/office/drawing/2014/main" id="{276F950C-80AA-4391-995F-68F8AF06F86B}"/>
                      </a:ext>
                    </a:extLst>
                  </p:cNvPr>
                  <p:cNvSpPr>
                    <a:spLocks noRot="1" noChangeAspect="1" noMove="1" noResize="1" noEditPoints="1" noAdjustHandles="1" noChangeArrowheads="1" noChangeShapeType="1" noTextEdit="1"/>
                  </p:cNvSpPr>
                  <p:nvPr/>
                </p:nvSpPr>
                <p:spPr>
                  <a:xfrm>
                    <a:off x="22250771" y="21146824"/>
                    <a:ext cx="2911346" cy="1305580"/>
                  </a:xfrm>
                  <a:prstGeom prst="rightArrowCallout">
                    <a:avLst>
                      <a:gd name="adj1" fmla="val 25000"/>
                      <a:gd name="adj2" fmla="val 25000"/>
                      <a:gd name="adj3" fmla="val 25000"/>
                      <a:gd name="adj4" fmla="val 79845"/>
                    </a:avLst>
                  </a:prstGeom>
                  <a:blipFill>
                    <a:blip r:embed="rId24"/>
                    <a:stretch>
                      <a:fillRect/>
                    </a:stretch>
                  </a:blipFill>
                  <a:ln w="28575">
                    <a:solidFill>
                      <a:srgbClr val="C00000"/>
                    </a:solidFill>
                  </a:ln>
                </p:spPr>
                <p:txBody>
                  <a:bodyPr/>
                  <a:lstStyle/>
                  <a:p>
                    <a:r>
                      <a:rPr lang="en-US">
                        <a:noFill/>
                      </a:rPr>
                      <a:t> </a:t>
                    </a:r>
                  </a:p>
                </p:txBody>
              </p:sp>
            </mc:Fallback>
          </mc:AlternateContent>
          <p:sp>
            <p:nvSpPr>
              <p:cNvPr id="353" name="TextBox 352">
                <a:extLst>
                  <a:ext uri="{FF2B5EF4-FFF2-40B4-BE49-F238E27FC236}">
                    <a16:creationId xmlns:a16="http://schemas.microsoft.com/office/drawing/2014/main" id="{851A48A1-486B-428F-B35D-1E40A6AE6BB0}"/>
                  </a:ext>
                </a:extLst>
              </p:cNvPr>
              <p:cNvSpPr txBox="1"/>
              <p:nvPr/>
            </p:nvSpPr>
            <p:spPr>
              <a:xfrm>
                <a:off x="22031842" y="20590944"/>
                <a:ext cx="5784980" cy="461665"/>
              </a:xfrm>
              <a:prstGeom prst="rect">
                <a:avLst/>
              </a:prstGeom>
              <a:noFill/>
            </p:spPr>
            <p:txBody>
              <a:bodyPr wrap="square" rtlCol="0">
                <a:spAutoFit/>
              </a:bodyPr>
              <a:lstStyle/>
              <a:p>
                <a:pPr algn="ctr"/>
                <a:r>
                  <a:rPr lang="en-GB" sz="2400" dirty="0"/>
                  <a:t>For each position in the suffix or in the prefix</a:t>
                </a:r>
                <a:endParaRPr lang="en-US" sz="2400" dirty="0"/>
              </a:p>
            </p:txBody>
          </p:sp>
        </p:grpSp>
        <mc:AlternateContent xmlns:mc="http://schemas.openxmlformats.org/markup-compatibility/2006">
          <mc:Choice xmlns:a14="http://schemas.microsoft.com/office/drawing/2010/main" Requires="a14">
            <p:sp>
              <p:nvSpPr>
                <p:cNvPr id="55" name="Rectangle 54">
                  <a:extLst>
                    <a:ext uri="{FF2B5EF4-FFF2-40B4-BE49-F238E27FC236}">
                      <a16:creationId xmlns:a16="http://schemas.microsoft.com/office/drawing/2014/main" id="{6C800EFD-B02D-4498-91F4-CBDDB34CA764}"/>
                    </a:ext>
                  </a:extLst>
                </p:cNvPr>
                <p:cNvSpPr/>
                <p:nvPr/>
              </p:nvSpPr>
              <p:spPr>
                <a:xfrm>
                  <a:off x="19291617" y="31278881"/>
                  <a:ext cx="2332657" cy="130558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 if there is a   sub or a PTM, with ∆m </a:t>
                  </a:r>
                  <a14:m>
                    <m:oMath xmlns:m="http://schemas.openxmlformats.org/officeDocument/2006/math">
                      <m:r>
                        <a:rPr lang="en-US" i="1">
                          <a:solidFill>
                            <a:schemeClr val="tx1"/>
                          </a:solidFill>
                          <a:latin typeface="Cambria Math" panose="02040503050406030204" pitchFamily="18" charset="0"/>
                          <a:ea typeface="Cambria Math" panose="02040503050406030204" pitchFamily="18" charset="0"/>
                        </a:rPr>
                        <m:t>∈</m:t>
                      </m:r>
                    </m:oMath>
                  </a14:m>
                  <a:endParaRPr lang="en-US" dirty="0">
                    <a:solidFill>
                      <a:schemeClr val="tx1"/>
                    </a:solidFill>
                  </a:endParaRPr>
                </a:p>
                <a:p>
                  <a:pPr algn="ctr"/>
                  <a:r>
                    <a:rPr lang="en-US" dirty="0">
                      <a:solidFill>
                        <a:schemeClr val="tx1"/>
                      </a:solidFill>
                    </a:rPr>
                    <a:t> (∆M - </a:t>
                  </a:r>
                  <a14:m>
                    <m:oMath xmlns:m="http://schemas.openxmlformats.org/officeDocument/2006/math">
                      <m:r>
                        <a:rPr lang="en-SG" i="1">
                          <a:solidFill>
                            <a:schemeClr val="tx1"/>
                          </a:solidFill>
                          <a:latin typeface="Cambria Math" panose="02040503050406030204" pitchFamily="18" charset="0"/>
                        </a:rPr>
                        <m:t>𝜀</m:t>
                      </m:r>
                    </m:oMath>
                  </a14:m>
                  <a:r>
                    <a:rPr lang="en-US" dirty="0">
                      <a:solidFill>
                        <a:schemeClr val="tx1"/>
                      </a:solidFill>
                    </a:rPr>
                    <a:t>; ∆M + </a:t>
                  </a:r>
                  <a14:m>
                    <m:oMath xmlns:m="http://schemas.openxmlformats.org/officeDocument/2006/math">
                      <m:r>
                        <a:rPr lang="en-SG" i="1">
                          <a:solidFill>
                            <a:schemeClr val="tx1"/>
                          </a:solidFill>
                          <a:latin typeface="Cambria Math" panose="02040503050406030204" pitchFamily="18" charset="0"/>
                        </a:rPr>
                        <m:t>𝜀</m:t>
                      </m:r>
                    </m:oMath>
                  </a14:m>
                  <a:r>
                    <a:rPr lang="en-US" dirty="0">
                      <a:solidFill>
                        <a:schemeClr val="tx1"/>
                      </a:solidFill>
                    </a:rPr>
                    <a:t>)  </a:t>
                  </a:r>
                  <a:endParaRPr lang="en-US" sz="1400" dirty="0">
                    <a:solidFill>
                      <a:schemeClr val="tx1"/>
                    </a:solidFill>
                  </a:endParaRPr>
                </a:p>
              </p:txBody>
            </p:sp>
          </mc:Choice>
          <mc:Fallback>
            <p:sp>
              <p:nvSpPr>
                <p:cNvPr id="55" name="Rectangle 54">
                  <a:extLst>
                    <a:ext uri="{FF2B5EF4-FFF2-40B4-BE49-F238E27FC236}">
                      <a16:creationId xmlns:a16="http://schemas.microsoft.com/office/drawing/2014/main" id="{6C800EFD-B02D-4498-91F4-CBDDB34CA764}"/>
                    </a:ext>
                  </a:extLst>
                </p:cNvPr>
                <p:cNvSpPr>
                  <a:spLocks noRot="1" noChangeAspect="1" noMove="1" noResize="1" noEditPoints="1" noAdjustHandles="1" noChangeArrowheads="1" noChangeShapeType="1" noTextEdit="1"/>
                </p:cNvSpPr>
                <p:nvPr/>
              </p:nvSpPr>
              <p:spPr>
                <a:xfrm>
                  <a:off x="19291617" y="31278881"/>
                  <a:ext cx="2332657" cy="1305580"/>
                </a:xfrm>
                <a:prstGeom prst="rect">
                  <a:avLst/>
                </a:prstGeom>
                <a:blipFill>
                  <a:blip r:embed="rId25"/>
                  <a:stretch>
                    <a:fillRect l="-1289" r="-3093"/>
                  </a:stretch>
                </a:blipFill>
                <a:ln w="28575">
                  <a:solidFill>
                    <a:srgbClr val="C00000"/>
                  </a:solidFill>
                </a:ln>
              </p:spPr>
              <p:txBody>
                <a:bodyPr/>
                <a:lstStyle/>
                <a:p>
                  <a:r>
                    <a:rPr lang="en-US">
                      <a:noFill/>
                    </a:rPr>
                    <a:t> </a:t>
                  </a:r>
                </a:p>
              </p:txBody>
            </p:sp>
          </mc:Fallback>
        </mc:AlternateContent>
      </p:grpSp>
      <p:sp>
        <p:nvSpPr>
          <p:cNvPr id="112" name="TextBox 111">
            <a:extLst>
              <a:ext uri="{FF2B5EF4-FFF2-40B4-BE49-F238E27FC236}">
                <a16:creationId xmlns:a16="http://schemas.microsoft.com/office/drawing/2014/main" id="{38E88E81-A5D2-44C2-95F8-C5D62346775F}"/>
              </a:ext>
            </a:extLst>
          </p:cNvPr>
          <p:cNvSpPr txBox="1"/>
          <p:nvPr/>
        </p:nvSpPr>
        <p:spPr>
          <a:xfrm>
            <a:off x="22150336" y="26542664"/>
            <a:ext cx="6842777" cy="6370975"/>
          </a:xfrm>
          <a:prstGeom prst="rect">
            <a:avLst/>
          </a:prstGeom>
          <a:noFill/>
        </p:spPr>
        <p:txBody>
          <a:bodyPr wrap="square" rtlCol="0">
            <a:spAutoFit/>
          </a:bodyPr>
          <a:lstStyle/>
          <a:p>
            <a:r>
              <a:rPr lang="en-US" sz="2400" dirty="0"/>
              <a:t>When a user clicks on one of the “A”s  in the top sequence, first of these “A”s appears on the purple background since the remaining appear on pale green background, because first “A” does not fit the conditions since the mistake is not enough big (mass of prefix is not big enough). </a:t>
            </a:r>
            <a:endParaRPr lang="en-US" altLang="en-US" sz="2400" dirty="0">
              <a:solidFill>
                <a:srgbClr val="000000"/>
              </a:solidFill>
              <a:ea typeface="Times New Roman" panose="02020603050405020304" pitchFamily="18" charset="0"/>
              <a:cs typeface="Times New Roman" panose="02020603050405020304" pitchFamily="18" charset="0"/>
            </a:endParaRPr>
          </a:p>
          <a:p>
            <a:r>
              <a:rPr lang="en-US" altLang="en-US" sz="2400" dirty="0">
                <a:solidFill>
                  <a:srgbClr val="000000"/>
                </a:solidFill>
                <a:ea typeface="Times New Roman" panose="02020603050405020304" pitchFamily="18" charset="0"/>
                <a:cs typeface="Times New Roman" panose="02020603050405020304" pitchFamily="18" charset="0"/>
              </a:rPr>
              <a:t>The substitution which could occur in those positions is A &gt;&gt; V some of the codons (encoding these amino acids) are connected with colorful lines. They are connected because the only difference between them is one nucleotide. For example, codon GCA encode A, GTA encode V, the difference between them is that on the second position there are different nucleotides. If SNP in which nucleotide C substitutes with nucleotide T occurs, a substitution A&gt;&gt;V occurs. </a:t>
            </a:r>
            <a:endParaRPr lang="en-US" altLang="en-US" sz="2400" dirty="0">
              <a:cs typeface="Times New Roman" panose="02020603050405020304" pitchFamily="18" charset="0"/>
            </a:endParaRPr>
          </a:p>
          <a:p>
            <a:endParaRPr lang="en-US" sz="2400" dirty="0">
              <a:cs typeface="Times New Roman" panose="02020603050405020304" pitchFamily="18" charset="0"/>
            </a:endParaRPr>
          </a:p>
        </p:txBody>
      </p:sp>
      <p:sp>
        <p:nvSpPr>
          <p:cNvPr id="374" name="TextBox 373">
            <a:extLst>
              <a:ext uri="{FF2B5EF4-FFF2-40B4-BE49-F238E27FC236}">
                <a16:creationId xmlns:a16="http://schemas.microsoft.com/office/drawing/2014/main" id="{2C6405EC-3D86-4538-A219-43EB35765B82}"/>
              </a:ext>
            </a:extLst>
          </p:cNvPr>
          <p:cNvSpPr txBox="1"/>
          <p:nvPr/>
        </p:nvSpPr>
        <p:spPr>
          <a:xfrm>
            <a:off x="1325042" y="24019030"/>
            <a:ext cx="1181734" cy="646331"/>
          </a:xfrm>
          <a:prstGeom prst="rect">
            <a:avLst/>
          </a:prstGeom>
          <a:noFill/>
        </p:spPr>
        <p:txBody>
          <a:bodyPr wrap="none" rtlCol="0">
            <a:spAutoFit/>
          </a:bodyPr>
          <a:lstStyle/>
          <a:p>
            <a:r>
              <a:rPr lang="en-GB" sz="3600" dirty="0"/>
              <a:t>Input</a:t>
            </a:r>
          </a:p>
        </p:txBody>
      </p:sp>
      <p:grpSp>
        <p:nvGrpSpPr>
          <p:cNvPr id="375" name="Group 374">
            <a:extLst>
              <a:ext uri="{FF2B5EF4-FFF2-40B4-BE49-F238E27FC236}">
                <a16:creationId xmlns:a16="http://schemas.microsoft.com/office/drawing/2014/main" id="{2625CADA-89F4-4052-A8DA-2A521B7C29E2}"/>
              </a:ext>
            </a:extLst>
          </p:cNvPr>
          <p:cNvGrpSpPr/>
          <p:nvPr/>
        </p:nvGrpSpPr>
        <p:grpSpPr>
          <a:xfrm>
            <a:off x="4356392" y="24704334"/>
            <a:ext cx="1470897" cy="1940206"/>
            <a:chOff x="14789776" y="17295332"/>
            <a:chExt cx="1470897" cy="1940206"/>
          </a:xfrm>
        </p:grpSpPr>
        <p:grpSp>
          <p:nvGrpSpPr>
            <p:cNvPr id="376" name="Группа 36">
              <a:extLst>
                <a:ext uri="{FF2B5EF4-FFF2-40B4-BE49-F238E27FC236}">
                  <a16:creationId xmlns:a16="http://schemas.microsoft.com/office/drawing/2014/main" id="{CC1BC274-8695-4537-B18B-B77BC779DB1C}"/>
                </a:ext>
              </a:extLst>
            </p:cNvPr>
            <p:cNvGrpSpPr>
              <a:grpSpLocks noChangeAspect="1"/>
            </p:cNvGrpSpPr>
            <p:nvPr/>
          </p:nvGrpSpPr>
          <p:grpSpPr>
            <a:xfrm>
              <a:off x="14847779" y="17295332"/>
              <a:ext cx="958026" cy="1337732"/>
              <a:chOff x="1553592" y="2281561"/>
              <a:chExt cx="1455938" cy="2032987"/>
            </a:xfrm>
          </p:grpSpPr>
          <p:sp>
            <p:nvSpPr>
              <p:cNvPr id="378" name="Прямоугольник: один усеченный угол 37">
                <a:extLst>
                  <a:ext uri="{FF2B5EF4-FFF2-40B4-BE49-F238E27FC236}">
                    <a16:creationId xmlns:a16="http://schemas.microsoft.com/office/drawing/2014/main" id="{E4B44B5F-AA51-4AC0-852D-21A49B5F7768}"/>
                  </a:ext>
                </a:extLst>
              </p:cNvPr>
              <p:cNvSpPr/>
              <p:nvPr/>
            </p:nvSpPr>
            <p:spPr>
              <a:xfrm>
                <a:off x="1553592" y="2281561"/>
                <a:ext cx="1455938" cy="2032987"/>
              </a:xfrm>
              <a:prstGeom prst="snip1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79" name="Прямая соединительная линия 38">
                <a:extLst>
                  <a:ext uri="{FF2B5EF4-FFF2-40B4-BE49-F238E27FC236}">
                    <a16:creationId xmlns:a16="http://schemas.microsoft.com/office/drawing/2014/main" id="{E69E7DE9-BEEB-4F1B-B3C7-662B03B71324}"/>
                  </a:ext>
                </a:extLst>
              </p:cNvPr>
              <p:cNvCxnSpPr/>
              <p:nvPr/>
            </p:nvCxnSpPr>
            <p:spPr>
              <a:xfrm>
                <a:off x="1669001" y="2681056"/>
                <a:ext cx="1029810" cy="0"/>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380" name="Прямая соединительная линия 39">
                <a:extLst>
                  <a:ext uri="{FF2B5EF4-FFF2-40B4-BE49-F238E27FC236}">
                    <a16:creationId xmlns:a16="http://schemas.microsoft.com/office/drawing/2014/main" id="{85EF0697-FC41-45A8-9609-F5045803A711}"/>
                  </a:ext>
                </a:extLst>
              </p:cNvPr>
              <p:cNvCxnSpPr/>
              <p:nvPr/>
            </p:nvCxnSpPr>
            <p:spPr>
              <a:xfrm>
                <a:off x="1669001" y="2834936"/>
                <a:ext cx="1029810" cy="0"/>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381" name="Прямая соединительная линия 40">
                <a:extLst>
                  <a:ext uri="{FF2B5EF4-FFF2-40B4-BE49-F238E27FC236}">
                    <a16:creationId xmlns:a16="http://schemas.microsoft.com/office/drawing/2014/main" id="{A547F735-5B58-4AE6-BA5C-265338A8A720}"/>
                  </a:ext>
                </a:extLst>
              </p:cNvPr>
              <p:cNvCxnSpPr/>
              <p:nvPr/>
            </p:nvCxnSpPr>
            <p:spPr>
              <a:xfrm>
                <a:off x="1669001" y="2971060"/>
                <a:ext cx="1029810" cy="0"/>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382" name="Прямая соединительная линия 41">
                <a:extLst>
                  <a:ext uri="{FF2B5EF4-FFF2-40B4-BE49-F238E27FC236}">
                    <a16:creationId xmlns:a16="http://schemas.microsoft.com/office/drawing/2014/main" id="{8AE9C675-118E-4413-96BA-722EFB89805C}"/>
                  </a:ext>
                </a:extLst>
              </p:cNvPr>
              <p:cNvCxnSpPr/>
              <p:nvPr/>
            </p:nvCxnSpPr>
            <p:spPr>
              <a:xfrm>
                <a:off x="1669002" y="3120500"/>
                <a:ext cx="1029810" cy="0"/>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383" name="Прямая соединительная линия 42">
                <a:extLst>
                  <a:ext uri="{FF2B5EF4-FFF2-40B4-BE49-F238E27FC236}">
                    <a16:creationId xmlns:a16="http://schemas.microsoft.com/office/drawing/2014/main" id="{DCCEF350-C19E-47E8-8113-E101083B350F}"/>
                  </a:ext>
                </a:extLst>
              </p:cNvPr>
              <p:cNvCxnSpPr/>
              <p:nvPr/>
            </p:nvCxnSpPr>
            <p:spPr>
              <a:xfrm>
                <a:off x="1669002" y="3269943"/>
                <a:ext cx="1029810" cy="0"/>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384" name="Прямая соединительная линия 43">
                <a:extLst>
                  <a:ext uri="{FF2B5EF4-FFF2-40B4-BE49-F238E27FC236}">
                    <a16:creationId xmlns:a16="http://schemas.microsoft.com/office/drawing/2014/main" id="{9C0CD1EF-C2DC-43FD-A1F2-FA367FAEF0CF}"/>
                  </a:ext>
                </a:extLst>
              </p:cNvPr>
              <p:cNvCxnSpPr/>
              <p:nvPr/>
            </p:nvCxnSpPr>
            <p:spPr>
              <a:xfrm>
                <a:off x="1665690" y="3425301"/>
                <a:ext cx="1029810" cy="0"/>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385" name="Прямая соединительная линия 44">
                <a:extLst>
                  <a:ext uri="{FF2B5EF4-FFF2-40B4-BE49-F238E27FC236}">
                    <a16:creationId xmlns:a16="http://schemas.microsoft.com/office/drawing/2014/main" id="{088B8CA3-689B-4A9C-902B-1E2908D515BB}"/>
                  </a:ext>
                </a:extLst>
              </p:cNvPr>
              <p:cNvCxnSpPr/>
              <p:nvPr/>
            </p:nvCxnSpPr>
            <p:spPr>
              <a:xfrm>
                <a:off x="1665690" y="3577701"/>
                <a:ext cx="1029810" cy="0"/>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cxnSp>
            <p:nvCxnSpPr>
              <p:cNvPr id="386" name="Прямая соединительная линия 45">
                <a:extLst>
                  <a:ext uri="{FF2B5EF4-FFF2-40B4-BE49-F238E27FC236}">
                    <a16:creationId xmlns:a16="http://schemas.microsoft.com/office/drawing/2014/main" id="{DBA3EE21-6254-488D-9320-97FC1B78B705}"/>
                  </a:ext>
                </a:extLst>
              </p:cNvPr>
              <p:cNvCxnSpPr/>
              <p:nvPr/>
            </p:nvCxnSpPr>
            <p:spPr>
              <a:xfrm>
                <a:off x="1665690" y="3730101"/>
                <a:ext cx="1029810" cy="0"/>
              </a:xfrm>
              <a:prstGeom prst="line">
                <a:avLst/>
              </a:prstGeom>
              <a:ln w="19050">
                <a:solidFill>
                  <a:srgbClr val="FF5330"/>
                </a:solidFill>
              </a:ln>
            </p:spPr>
            <p:style>
              <a:lnRef idx="1">
                <a:schemeClr val="accent1"/>
              </a:lnRef>
              <a:fillRef idx="0">
                <a:schemeClr val="accent1"/>
              </a:fillRef>
              <a:effectRef idx="0">
                <a:schemeClr val="accent1"/>
              </a:effectRef>
              <a:fontRef idx="minor">
                <a:schemeClr val="tx1"/>
              </a:fontRef>
            </p:style>
          </p:cxnSp>
        </p:grpSp>
        <p:sp>
          <p:nvSpPr>
            <p:cNvPr id="377" name="TextBox 376">
              <a:extLst>
                <a:ext uri="{FF2B5EF4-FFF2-40B4-BE49-F238E27FC236}">
                  <a16:creationId xmlns:a16="http://schemas.microsoft.com/office/drawing/2014/main" id="{3E7E2276-2025-4CEF-B982-FEF2F9D9956F}"/>
                </a:ext>
              </a:extLst>
            </p:cNvPr>
            <p:cNvSpPr txBox="1"/>
            <p:nvPr/>
          </p:nvSpPr>
          <p:spPr>
            <a:xfrm>
              <a:off x="14789776" y="18773873"/>
              <a:ext cx="1470897" cy="461665"/>
            </a:xfrm>
            <a:prstGeom prst="rect">
              <a:avLst/>
            </a:prstGeom>
            <a:noFill/>
          </p:spPr>
          <p:txBody>
            <a:bodyPr wrap="square" rtlCol="0">
              <a:spAutoFit/>
            </a:bodyPr>
            <a:lstStyle/>
            <a:p>
              <a:r>
                <a:rPr lang="en-GB" sz="2400" dirty="0"/>
                <a:t>File .pep</a:t>
              </a:r>
              <a:endParaRPr lang="ru-RU" sz="2400" dirty="0"/>
            </a:p>
          </p:txBody>
        </p:sp>
      </p:grpSp>
      <p:sp>
        <p:nvSpPr>
          <p:cNvPr id="387" name="TextBox 386">
            <a:extLst>
              <a:ext uri="{FF2B5EF4-FFF2-40B4-BE49-F238E27FC236}">
                <a16:creationId xmlns:a16="http://schemas.microsoft.com/office/drawing/2014/main" id="{69B5B37F-D4D3-406B-9E73-45E3E2C4773D}"/>
              </a:ext>
            </a:extLst>
          </p:cNvPr>
          <p:cNvSpPr txBox="1"/>
          <p:nvPr/>
        </p:nvSpPr>
        <p:spPr>
          <a:xfrm>
            <a:off x="1075033" y="24653674"/>
            <a:ext cx="3323894" cy="1569660"/>
          </a:xfrm>
          <a:prstGeom prst="rect">
            <a:avLst/>
          </a:prstGeom>
          <a:noFill/>
        </p:spPr>
        <p:txBody>
          <a:bodyPr wrap="square" rtlCol="0">
            <a:spAutoFit/>
          </a:bodyPr>
          <a:lstStyle/>
          <a:p>
            <a:r>
              <a:rPr lang="en-GB" sz="2400" dirty="0"/>
              <a:t>The developed interface as an input takes a .pep file. You can see an example of such file.</a:t>
            </a:r>
            <a:endParaRPr lang="en-US" sz="2400" dirty="0"/>
          </a:p>
        </p:txBody>
      </p:sp>
      <p:sp>
        <p:nvSpPr>
          <p:cNvPr id="115" name="TextBox 114">
            <a:extLst>
              <a:ext uri="{FF2B5EF4-FFF2-40B4-BE49-F238E27FC236}">
                <a16:creationId xmlns:a16="http://schemas.microsoft.com/office/drawing/2014/main" id="{CF88C10E-42AF-44E8-B74A-33C76422ECD3}"/>
              </a:ext>
            </a:extLst>
          </p:cNvPr>
          <p:cNvSpPr txBox="1"/>
          <p:nvPr/>
        </p:nvSpPr>
        <p:spPr>
          <a:xfrm>
            <a:off x="5779128" y="24704334"/>
            <a:ext cx="3526240" cy="1569660"/>
          </a:xfrm>
          <a:prstGeom prst="rect">
            <a:avLst/>
          </a:prstGeom>
          <a:noFill/>
        </p:spPr>
        <p:txBody>
          <a:bodyPr wrap="square" rtlCol="0">
            <a:spAutoFit/>
          </a:bodyPr>
          <a:lstStyle/>
          <a:p>
            <a:r>
              <a:rPr lang="en-US" sz="2400" dirty="0"/>
              <a:t>YASSVRSPHPAIQPLQAPQPAVHVQGQEPLTASMLAAAPP SMLA prefix 4653.40152Da</a:t>
            </a:r>
          </a:p>
        </p:txBody>
      </p:sp>
    </p:spTree>
    <p:extLst>
      <p:ext uri="{BB962C8B-B14F-4D97-AF65-F5344CB8AC3E}">
        <p14:creationId xmlns:p14="http://schemas.microsoft.com/office/powerpoint/2010/main" val="222486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750"/>
                                        <p:tgtEl>
                                          <p:spTgt spid="108"/>
                                        </p:tgtEl>
                                      </p:cBhvr>
                                    </p:animEffect>
                                  </p:childTnLst>
                                </p:cTn>
                              </p:par>
                            </p:childTnLst>
                          </p:cTn>
                        </p:par>
                        <p:par>
                          <p:cTn id="8" fill="hold">
                            <p:stCondLst>
                              <p:cond delay="1750"/>
                            </p:stCondLst>
                            <p:childTnLst>
                              <p:par>
                                <p:cTn id="9" presetID="10" presetClass="entr" presetSubtype="0" fill="hold" grpId="0" nodeType="afterEffect">
                                  <p:stCondLst>
                                    <p:cond delay="1000"/>
                                  </p:stCondLst>
                                  <p:childTnLst>
                                    <p:set>
                                      <p:cBhvr>
                                        <p:cTn id="10" dur="1" fill="hold">
                                          <p:stCondLst>
                                            <p:cond delay="0"/>
                                          </p:stCondLst>
                                        </p:cTn>
                                        <p:tgtEl>
                                          <p:spTgt spid="111"/>
                                        </p:tgtEl>
                                        <p:attrNameLst>
                                          <p:attrName>style.visibility</p:attrName>
                                        </p:attrNameLst>
                                      </p:cBhvr>
                                      <p:to>
                                        <p:strVal val="visible"/>
                                      </p:to>
                                    </p:set>
                                    <p:animEffect transition="in" filter="fade">
                                      <p:cBhvr>
                                        <p:cTn id="11" dur="750"/>
                                        <p:tgtEl>
                                          <p:spTgt spid="1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09"/>
                                        </p:tgtEl>
                                        <p:attrNameLst>
                                          <p:attrName>style.visibility</p:attrName>
                                        </p:attrNameLst>
                                      </p:cBhvr>
                                      <p:to>
                                        <p:strVal val="visible"/>
                                      </p:to>
                                    </p:set>
                                    <p:animEffect transition="in" filter="fade">
                                      <p:cBhvr>
                                        <p:cTn id="16" dur="500"/>
                                        <p:tgtEl>
                                          <p:spTgt spid="209"/>
                                        </p:tgtEl>
                                      </p:cBhvr>
                                    </p:animEffect>
                                  </p:childTnLst>
                                </p:cTn>
                              </p:par>
                              <p:par>
                                <p:cTn id="17" presetID="10" presetClass="entr" presetSubtype="0" fill="hold" nodeType="withEffect">
                                  <p:stCondLst>
                                    <p:cond delay="0"/>
                                  </p:stCondLst>
                                  <p:childTnLst>
                                    <p:set>
                                      <p:cBhvr>
                                        <p:cTn id="18" dur="1" fill="hold">
                                          <p:stCondLst>
                                            <p:cond delay="0"/>
                                          </p:stCondLst>
                                        </p:cTn>
                                        <p:tgtEl>
                                          <p:spTgt spid="239"/>
                                        </p:tgtEl>
                                        <p:attrNameLst>
                                          <p:attrName>style.visibility</p:attrName>
                                        </p:attrNameLst>
                                      </p:cBhvr>
                                      <p:to>
                                        <p:strVal val="visible"/>
                                      </p:to>
                                    </p:set>
                                    <p:animEffect transition="in" filter="fade">
                                      <p:cBhvr>
                                        <p:cTn id="19" dur="500"/>
                                        <p:tgtEl>
                                          <p:spTgt spid="23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76"/>
                                        </p:tgtEl>
                                        <p:attrNameLst>
                                          <p:attrName>style.visibility</p:attrName>
                                        </p:attrNameLst>
                                      </p:cBhvr>
                                      <p:to>
                                        <p:strVal val="visible"/>
                                      </p:to>
                                    </p:set>
                                    <p:animEffect transition="in" filter="fade">
                                      <p:cBhvr>
                                        <p:cTn id="24" dur="500"/>
                                        <p:tgtEl>
                                          <p:spTgt spid="27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80"/>
                                        </p:tgtEl>
                                        <p:attrNameLst>
                                          <p:attrName>style.visibility</p:attrName>
                                        </p:attrNameLst>
                                      </p:cBhvr>
                                      <p:to>
                                        <p:strVal val="visible"/>
                                      </p:to>
                                    </p:set>
                                    <p:animEffect transition="in" filter="fade">
                                      <p:cBhvr>
                                        <p:cTn id="29" dur="500"/>
                                        <p:tgtEl>
                                          <p:spTgt spid="28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81"/>
                                        </p:tgtEl>
                                        <p:attrNameLst>
                                          <p:attrName>style.visibility</p:attrName>
                                        </p:attrNameLst>
                                      </p:cBhvr>
                                      <p:to>
                                        <p:strVal val="visible"/>
                                      </p:to>
                                    </p:set>
                                    <p:animEffect transition="in" filter="fade">
                                      <p:cBhvr>
                                        <p:cTn id="34" dur="500"/>
                                        <p:tgtEl>
                                          <p:spTgt spid="28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92"/>
                                        </p:tgtEl>
                                        <p:attrNameLst>
                                          <p:attrName>style.visibility</p:attrName>
                                        </p:attrNameLst>
                                      </p:cBhvr>
                                      <p:to>
                                        <p:strVal val="visible"/>
                                      </p:to>
                                    </p:set>
                                    <p:animEffect transition="in" filter="fade">
                                      <p:cBhvr>
                                        <p:cTn id="39" dur="5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11" grpId="0"/>
      <p:bldP spid="209" grpId="0" animBg="1"/>
      <p:bldP spid="276" grpId="0" animBg="1"/>
      <p:bldP spid="280" grpId="0" animBg="1"/>
      <p:bldP spid="281" grpId="0" animBg="1"/>
      <p:bldP spid="29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810</TotalTime>
  <Words>1148</Words>
  <Application>Microsoft Office PowerPoint</Application>
  <PresentationFormat>Custom</PresentationFormat>
  <Paragraphs>158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Кирилл Бриллиантов</dc:creator>
  <cp:lastModifiedBy>Кирилл Бриллиантов</cp:lastModifiedBy>
  <cp:revision>41</cp:revision>
  <dcterms:created xsi:type="dcterms:W3CDTF">2019-01-27T13:47:06Z</dcterms:created>
  <dcterms:modified xsi:type="dcterms:W3CDTF">2019-01-30T18:01:44Z</dcterms:modified>
</cp:coreProperties>
</file>