
<file path=[Content_Types].xml><?xml version="1.0" encoding="utf-8"?>
<Types xmlns="http://schemas.openxmlformats.org/package/2006/content-types">
  <Default Extension="emf" ContentType="image/x-emf"/>
  <Default Extension="jpeg" ContentType="image/jpeg"/>
  <Default Extension="jpg"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3"/>
  </p:notesMasterIdLst>
  <p:sldIdLst>
    <p:sldId id="256" r:id="rId2"/>
  </p:sldIdLst>
  <p:sldSz cx="30275213" cy="4280376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12F6"/>
    <a:srgbClr val="4472C4"/>
    <a:srgbClr val="5CBDD0"/>
    <a:srgbClr val="405125"/>
    <a:srgbClr val="94AA79"/>
    <a:srgbClr val="AE5960"/>
    <a:srgbClr val="F6DCA3"/>
    <a:srgbClr val="00FFFF"/>
    <a:srgbClr val="D03839"/>
    <a:srgbClr val="E8D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p:cViewPr>
        <p:scale>
          <a:sx n="40" d="100"/>
          <a:sy n="40" d="100"/>
        </p:scale>
        <p:origin x="442" y="-5150"/>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37857-226D-4CCF-AA19-1158A5C8DCFA}" type="datetimeFigureOut">
              <a:rPr lang="ru-RU" smtClean="0"/>
              <a:t>24.02.2019</a:t>
            </a:fld>
            <a:endParaRPr lang="ru-RU"/>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013F1-CC16-4402-AB5C-67BB679816FE}" type="slidenum">
              <a:rPr lang="ru-RU" smtClean="0"/>
              <a:t>‹#›</a:t>
            </a:fld>
            <a:endParaRPr lang="ru-RU"/>
          </a:p>
        </p:txBody>
      </p:sp>
    </p:spTree>
    <p:extLst>
      <p:ext uri="{BB962C8B-B14F-4D97-AF65-F5344CB8AC3E}">
        <p14:creationId xmlns:p14="http://schemas.microsoft.com/office/powerpoint/2010/main" val="1396140818"/>
      </p:ext>
    </p:extLst>
  </p:cSld>
  <p:clrMap bg1="lt1" tx1="dk1" bg2="lt2" tx2="dk2" accent1="accent1" accent2="accent2" accent3="accent3" accent4="accent4" accent5="accent5" accent6="accent6" hlink="hlink" folHlink="folHlink"/>
  <p:notesStyle>
    <a:lvl1pPr marL="0" algn="l" defTabSz="3507740" rtl="0" eaLnBrk="1" latinLnBrk="0" hangingPunct="1">
      <a:defRPr sz="4603" kern="1200">
        <a:solidFill>
          <a:schemeClr val="tx1"/>
        </a:solidFill>
        <a:latin typeface="+mn-lt"/>
        <a:ea typeface="+mn-ea"/>
        <a:cs typeface="+mn-cs"/>
      </a:defRPr>
    </a:lvl1pPr>
    <a:lvl2pPr marL="1753870" algn="l" defTabSz="3507740" rtl="0" eaLnBrk="1" latinLnBrk="0" hangingPunct="1">
      <a:defRPr sz="4603" kern="1200">
        <a:solidFill>
          <a:schemeClr val="tx1"/>
        </a:solidFill>
        <a:latin typeface="+mn-lt"/>
        <a:ea typeface="+mn-ea"/>
        <a:cs typeface="+mn-cs"/>
      </a:defRPr>
    </a:lvl2pPr>
    <a:lvl3pPr marL="3507740" algn="l" defTabSz="3507740" rtl="0" eaLnBrk="1" latinLnBrk="0" hangingPunct="1">
      <a:defRPr sz="4603" kern="1200">
        <a:solidFill>
          <a:schemeClr val="tx1"/>
        </a:solidFill>
        <a:latin typeface="+mn-lt"/>
        <a:ea typeface="+mn-ea"/>
        <a:cs typeface="+mn-cs"/>
      </a:defRPr>
    </a:lvl3pPr>
    <a:lvl4pPr marL="5261613" algn="l" defTabSz="3507740" rtl="0" eaLnBrk="1" latinLnBrk="0" hangingPunct="1">
      <a:defRPr sz="4603" kern="1200">
        <a:solidFill>
          <a:schemeClr val="tx1"/>
        </a:solidFill>
        <a:latin typeface="+mn-lt"/>
        <a:ea typeface="+mn-ea"/>
        <a:cs typeface="+mn-cs"/>
      </a:defRPr>
    </a:lvl4pPr>
    <a:lvl5pPr marL="7015482" algn="l" defTabSz="3507740" rtl="0" eaLnBrk="1" latinLnBrk="0" hangingPunct="1">
      <a:defRPr sz="4603" kern="1200">
        <a:solidFill>
          <a:schemeClr val="tx1"/>
        </a:solidFill>
        <a:latin typeface="+mn-lt"/>
        <a:ea typeface="+mn-ea"/>
        <a:cs typeface="+mn-cs"/>
      </a:defRPr>
    </a:lvl5pPr>
    <a:lvl6pPr marL="8769352" algn="l" defTabSz="3507740" rtl="0" eaLnBrk="1" latinLnBrk="0" hangingPunct="1">
      <a:defRPr sz="4603" kern="1200">
        <a:solidFill>
          <a:schemeClr val="tx1"/>
        </a:solidFill>
        <a:latin typeface="+mn-lt"/>
        <a:ea typeface="+mn-ea"/>
        <a:cs typeface="+mn-cs"/>
      </a:defRPr>
    </a:lvl6pPr>
    <a:lvl7pPr marL="10523222" algn="l" defTabSz="3507740" rtl="0" eaLnBrk="1" latinLnBrk="0" hangingPunct="1">
      <a:defRPr sz="4603" kern="1200">
        <a:solidFill>
          <a:schemeClr val="tx1"/>
        </a:solidFill>
        <a:latin typeface="+mn-lt"/>
        <a:ea typeface="+mn-ea"/>
        <a:cs typeface="+mn-cs"/>
      </a:defRPr>
    </a:lvl7pPr>
    <a:lvl8pPr marL="12277092" algn="l" defTabSz="3507740" rtl="0" eaLnBrk="1" latinLnBrk="0" hangingPunct="1">
      <a:defRPr sz="4603" kern="1200">
        <a:solidFill>
          <a:schemeClr val="tx1"/>
        </a:solidFill>
        <a:latin typeface="+mn-lt"/>
        <a:ea typeface="+mn-ea"/>
        <a:cs typeface="+mn-cs"/>
      </a:defRPr>
    </a:lvl8pPr>
    <a:lvl9pPr marL="14030965" algn="l" defTabSz="350774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345013F1-CC16-4402-AB5C-67BB679816FE}" type="slidenum">
              <a:rPr lang="ru-RU" smtClean="0"/>
              <a:t>1</a:t>
            </a:fld>
            <a:endParaRPr lang="ru-RU"/>
          </a:p>
        </p:txBody>
      </p:sp>
    </p:spTree>
    <p:extLst>
      <p:ext uri="{BB962C8B-B14F-4D97-AF65-F5344CB8AC3E}">
        <p14:creationId xmlns:p14="http://schemas.microsoft.com/office/powerpoint/2010/main" val="1565726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C746-E125-4087-8B14-B9906FA9A304}"/>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endParaRPr lang="ru-RU"/>
          </a:p>
        </p:txBody>
      </p:sp>
      <p:sp>
        <p:nvSpPr>
          <p:cNvPr id="3" name="Subtitle 2">
            <a:extLst>
              <a:ext uri="{FF2B5EF4-FFF2-40B4-BE49-F238E27FC236}">
                <a16:creationId xmlns:a16="http://schemas.microsoft.com/office/drawing/2014/main" id="{7B289E32-8CC9-4D64-814A-2A148CB55FDE}"/>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07894395-FD4F-4AE5-B3C5-ACCED928E974}"/>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5" name="Footer Placeholder 4">
            <a:extLst>
              <a:ext uri="{FF2B5EF4-FFF2-40B4-BE49-F238E27FC236}">
                <a16:creationId xmlns:a16="http://schemas.microsoft.com/office/drawing/2014/main" id="{C378EBE3-9772-4EEB-B0D9-3AB8297382B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DAEC5D7-30F7-446A-9430-101DE6124D2A}"/>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360953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9903-B673-4DCD-AFC8-B053CA853614}"/>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981EBF6-A29E-4146-A993-33378D39E7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7AD8DFF-6406-4452-B452-60863FDA293A}"/>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5" name="Footer Placeholder 4">
            <a:extLst>
              <a:ext uri="{FF2B5EF4-FFF2-40B4-BE49-F238E27FC236}">
                <a16:creationId xmlns:a16="http://schemas.microsoft.com/office/drawing/2014/main" id="{DC057112-DD81-40E5-8D83-C22958D91AE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5CC3C7A6-9822-4659-92DC-01DAA4ADA3D1}"/>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26433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E08EE-906C-4B1A-8D87-A0D3B7D63DE7}"/>
              </a:ext>
            </a:extLst>
          </p:cNvPr>
          <p:cNvSpPr>
            <a:spLocks noGrp="1"/>
          </p:cNvSpPr>
          <p:nvPr>
            <p:ph type="title" orient="vert"/>
          </p:nvPr>
        </p:nvSpPr>
        <p:spPr>
          <a:xfrm>
            <a:off x="21665699" y="2278904"/>
            <a:ext cx="6528093" cy="36274211"/>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165A5D6-99B7-4F51-A545-76CF6A61F7D4}"/>
              </a:ext>
            </a:extLst>
          </p:cNvPr>
          <p:cNvSpPr>
            <a:spLocks noGrp="1"/>
          </p:cNvSpPr>
          <p:nvPr>
            <p:ph type="body" orient="vert" idx="1"/>
          </p:nvPr>
        </p:nvSpPr>
        <p:spPr>
          <a:xfrm>
            <a:off x="2081421"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98A29D-D113-478E-936E-BE031CCD3005}"/>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5" name="Footer Placeholder 4">
            <a:extLst>
              <a:ext uri="{FF2B5EF4-FFF2-40B4-BE49-F238E27FC236}">
                <a16:creationId xmlns:a16="http://schemas.microsoft.com/office/drawing/2014/main" id="{C8AB0FCC-FD06-4BF4-9CF6-B8B18F07FB7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7C029CA2-656B-4155-BA1F-AF0950FEECA0}"/>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45873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717-6A51-4904-9789-85C7DBC56685}"/>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DA5D9B9C-7D05-45C4-A6FE-91DD781298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828C544-1D0D-4287-BB5C-4D49482F4B22}"/>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5" name="Footer Placeholder 4">
            <a:extLst>
              <a:ext uri="{FF2B5EF4-FFF2-40B4-BE49-F238E27FC236}">
                <a16:creationId xmlns:a16="http://schemas.microsoft.com/office/drawing/2014/main" id="{9808D8CA-1BBE-4613-8CA8-3E1B2274C3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E40F4C3-866C-4059-8844-8280A2BF0943}"/>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85244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F8F8-0107-4397-BDC3-50BC6E224DAF}"/>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3D3FF02-CB43-4ADA-A4CF-3000EC353D36}"/>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1DE482-A0FD-4C86-A637-C8F8F91A0DDE}"/>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5" name="Footer Placeholder 4">
            <a:extLst>
              <a:ext uri="{FF2B5EF4-FFF2-40B4-BE49-F238E27FC236}">
                <a16:creationId xmlns:a16="http://schemas.microsoft.com/office/drawing/2014/main" id="{549A9B21-2D18-4CE6-9335-6C38CC39FD4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23DE139-15A9-4C54-8220-AD84817583BA}"/>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6828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E461-1A38-43E6-83AB-7C97EBF2EE74}"/>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11ACA9B2-6BA9-4917-826A-C65CC81FBB6F}"/>
              </a:ext>
            </a:extLst>
          </p:cNvPr>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C69DA1AF-7163-45A8-9419-9C11AD22C4FF}"/>
              </a:ext>
            </a:extLst>
          </p:cNvPr>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202D9835-7A77-4446-8C01-B097BC9315F3}"/>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6" name="Footer Placeholder 5">
            <a:extLst>
              <a:ext uri="{FF2B5EF4-FFF2-40B4-BE49-F238E27FC236}">
                <a16:creationId xmlns:a16="http://schemas.microsoft.com/office/drawing/2014/main" id="{1B0D9B63-A57B-45C8-93FF-F7214E39A71C}"/>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A227D6B2-AFCD-4843-B01F-5F17F4E574CB}"/>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171711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2C15-D834-4558-8551-E382E774D5DC}"/>
              </a:ext>
            </a:extLst>
          </p:cNvPr>
          <p:cNvSpPr>
            <a:spLocks noGrp="1"/>
          </p:cNvSpPr>
          <p:nvPr>
            <p:ph type="title"/>
          </p:nvPr>
        </p:nvSpPr>
        <p:spPr>
          <a:xfrm>
            <a:off x="2085364" y="2278907"/>
            <a:ext cx="26112371" cy="8273416"/>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8521B86-105B-4388-A773-CE8C66654BCB}"/>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Edit Master text styles</a:t>
            </a:r>
          </a:p>
        </p:txBody>
      </p:sp>
      <p:sp>
        <p:nvSpPr>
          <p:cNvPr id="4" name="Content Placeholder 3">
            <a:extLst>
              <a:ext uri="{FF2B5EF4-FFF2-40B4-BE49-F238E27FC236}">
                <a16:creationId xmlns:a16="http://schemas.microsoft.com/office/drawing/2014/main" id="{F181AC5F-67C1-4D32-A125-D2E4D7A4034D}"/>
              </a:ext>
            </a:extLst>
          </p:cNvPr>
          <p:cNvSpPr>
            <a:spLocks noGrp="1"/>
          </p:cNvSpPr>
          <p:nvPr>
            <p:ph sz="half" idx="2"/>
          </p:nvPr>
        </p:nvSpPr>
        <p:spPr>
          <a:xfrm>
            <a:off x="2085365" y="15635264"/>
            <a:ext cx="12807833"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8A6A6C48-E809-4CD2-901E-1B8E39D73E4A}"/>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Edit Master text styles</a:t>
            </a:r>
          </a:p>
        </p:txBody>
      </p:sp>
      <p:sp>
        <p:nvSpPr>
          <p:cNvPr id="6" name="Content Placeholder 5">
            <a:extLst>
              <a:ext uri="{FF2B5EF4-FFF2-40B4-BE49-F238E27FC236}">
                <a16:creationId xmlns:a16="http://schemas.microsoft.com/office/drawing/2014/main" id="{49FB3192-7FE5-4D59-9AB8-BB51F6957A18}"/>
              </a:ext>
            </a:extLst>
          </p:cNvPr>
          <p:cNvSpPr>
            <a:spLocks noGrp="1"/>
          </p:cNvSpPr>
          <p:nvPr>
            <p:ph sz="quarter" idx="4"/>
          </p:nvPr>
        </p:nvSpPr>
        <p:spPr>
          <a:xfrm>
            <a:off x="15326827"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0AC127AE-1BB3-4FBA-9D61-328A7843C510}"/>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8" name="Footer Placeholder 7">
            <a:extLst>
              <a:ext uri="{FF2B5EF4-FFF2-40B4-BE49-F238E27FC236}">
                <a16:creationId xmlns:a16="http://schemas.microsoft.com/office/drawing/2014/main" id="{37FC8FC3-08E8-40A2-A07C-10942B9C5F88}"/>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F70A92E3-4039-4B35-8598-8AAF7440E437}"/>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337350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AD3-17BF-4D51-BC00-77898EDDA461}"/>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249EDBF9-E15E-49EE-B186-1CFA4A06BCDC}"/>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4" name="Footer Placeholder 3">
            <a:extLst>
              <a:ext uri="{FF2B5EF4-FFF2-40B4-BE49-F238E27FC236}">
                <a16:creationId xmlns:a16="http://schemas.microsoft.com/office/drawing/2014/main" id="{46A464C6-F37D-4489-9A0D-959BA0388E0D}"/>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649C45DA-45A6-4D44-980F-0B8DF2397DE7}"/>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55804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C3400-D6D0-44B2-B96E-F62E0F5995FB}"/>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3" name="Footer Placeholder 2">
            <a:extLst>
              <a:ext uri="{FF2B5EF4-FFF2-40B4-BE49-F238E27FC236}">
                <a16:creationId xmlns:a16="http://schemas.microsoft.com/office/drawing/2014/main" id="{6DDD8E50-2E2F-4BBA-911E-B738B46511ED}"/>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F1FB9FEA-24E5-439A-92BF-02406517F013}"/>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91538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6350-DB90-4A2D-82CD-4920193AFB10}"/>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773F6723-204E-4EAA-9056-ECD8AE9F3ABB}"/>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6E180197-7B48-4C56-881B-F4803AFB11C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Edit Master text styles</a:t>
            </a:r>
          </a:p>
        </p:txBody>
      </p:sp>
      <p:sp>
        <p:nvSpPr>
          <p:cNvPr id="5" name="Date Placeholder 4">
            <a:extLst>
              <a:ext uri="{FF2B5EF4-FFF2-40B4-BE49-F238E27FC236}">
                <a16:creationId xmlns:a16="http://schemas.microsoft.com/office/drawing/2014/main" id="{E7DA7AA4-6F3E-4059-9A8C-F36DEDE99986}"/>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6" name="Footer Placeholder 5">
            <a:extLst>
              <a:ext uri="{FF2B5EF4-FFF2-40B4-BE49-F238E27FC236}">
                <a16:creationId xmlns:a16="http://schemas.microsoft.com/office/drawing/2014/main" id="{9B963814-6C5C-4FFF-881B-A3ABD4328C0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E397608-5013-4F9C-B919-B72E06842314}"/>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42354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773-612F-4FF7-A87A-18518B76811B}"/>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7AF6F823-A915-44B2-ADE0-25B4F9ACB781}"/>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ru-RU"/>
          </a:p>
        </p:txBody>
      </p:sp>
      <p:sp>
        <p:nvSpPr>
          <p:cNvPr id="4" name="Text Placeholder 3">
            <a:extLst>
              <a:ext uri="{FF2B5EF4-FFF2-40B4-BE49-F238E27FC236}">
                <a16:creationId xmlns:a16="http://schemas.microsoft.com/office/drawing/2014/main" id="{33D17355-A5EA-43F9-BAC1-3F68643FE330}"/>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Edit Master text styles</a:t>
            </a:r>
          </a:p>
        </p:txBody>
      </p:sp>
      <p:sp>
        <p:nvSpPr>
          <p:cNvPr id="5" name="Date Placeholder 4">
            <a:extLst>
              <a:ext uri="{FF2B5EF4-FFF2-40B4-BE49-F238E27FC236}">
                <a16:creationId xmlns:a16="http://schemas.microsoft.com/office/drawing/2014/main" id="{26A26918-6532-4C53-B398-E1675AC4EBA6}"/>
              </a:ext>
            </a:extLst>
          </p:cNvPr>
          <p:cNvSpPr>
            <a:spLocks noGrp="1"/>
          </p:cNvSpPr>
          <p:nvPr>
            <p:ph type="dt" sz="half" idx="10"/>
          </p:nvPr>
        </p:nvSpPr>
        <p:spPr/>
        <p:txBody>
          <a:bodyPr/>
          <a:lstStyle/>
          <a:p>
            <a:fld id="{5B93D758-17FF-452C-8428-2406E710DDE8}" type="datetimeFigureOut">
              <a:rPr lang="ru-RU" smtClean="0"/>
              <a:t>24.02.2019</a:t>
            </a:fld>
            <a:endParaRPr lang="ru-RU"/>
          </a:p>
        </p:txBody>
      </p:sp>
      <p:sp>
        <p:nvSpPr>
          <p:cNvPr id="6" name="Footer Placeholder 5">
            <a:extLst>
              <a:ext uri="{FF2B5EF4-FFF2-40B4-BE49-F238E27FC236}">
                <a16:creationId xmlns:a16="http://schemas.microsoft.com/office/drawing/2014/main" id="{91380AB8-891C-4F64-B391-20B253EAB081}"/>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EAF63C6-03B1-4663-936E-C7193EEE05D5}"/>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72722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8730B-85BA-45E1-96F2-4F6E68095EE4}"/>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45877252-7B3B-4695-9E1F-BB6F71B3F415}"/>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F577985-F814-4F09-9B7B-05F724205A95}"/>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5B93D758-17FF-452C-8428-2406E710DDE8}" type="datetimeFigureOut">
              <a:rPr lang="ru-RU" smtClean="0"/>
              <a:t>24.02.2019</a:t>
            </a:fld>
            <a:endParaRPr lang="ru-RU"/>
          </a:p>
        </p:txBody>
      </p:sp>
      <p:sp>
        <p:nvSpPr>
          <p:cNvPr id="5" name="Footer Placeholder 4">
            <a:extLst>
              <a:ext uri="{FF2B5EF4-FFF2-40B4-BE49-F238E27FC236}">
                <a16:creationId xmlns:a16="http://schemas.microsoft.com/office/drawing/2014/main" id="{7B3EA2FF-C43A-46C5-A579-F8196FA8B889}"/>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3155360-8D80-4512-9E56-768155410AD6}"/>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D87AA88D-A100-4BA1-9D5E-F51BC7DE5773}" type="slidenum">
              <a:rPr lang="ru-RU" smtClean="0"/>
              <a:t>‹#›</a:t>
            </a:fld>
            <a:endParaRPr lang="ru-RU"/>
          </a:p>
        </p:txBody>
      </p:sp>
    </p:spTree>
    <p:extLst>
      <p:ext uri="{BB962C8B-B14F-4D97-AF65-F5344CB8AC3E}">
        <p14:creationId xmlns:p14="http://schemas.microsoft.com/office/powerpoint/2010/main" val="316506744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ru-RU"/>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8.png"/><Relationship Id="rId3" Type="http://schemas.openxmlformats.org/officeDocument/2006/relationships/image" Target="../media/image1.jpeg"/><Relationship Id="rId34" Type="http://schemas.openxmlformats.org/officeDocument/2006/relationships/image" Target="../media/image5.jpeg"/><Relationship Id="rId42" Type="http://schemas.openxmlformats.org/officeDocument/2006/relationships/image" Target="../media/image22.png"/><Relationship Id="rId47" Type="http://schemas.openxmlformats.org/officeDocument/2006/relationships/image" Target="../media/image10.png"/><Relationship Id="rId7" Type="http://schemas.openxmlformats.org/officeDocument/2006/relationships/image" Target="../media/image4.emf"/><Relationship Id="rId33" Type="http://schemas.openxmlformats.org/officeDocument/2006/relationships/image" Target="../media/image17.png"/><Relationship Id="rId46" Type="http://schemas.microsoft.com/office/2007/relationships/hdphoto" Target="../media/hdphoto3.wdp"/><Relationship Id="rId2" Type="http://schemas.openxmlformats.org/officeDocument/2006/relationships/notesSlide" Target="../notesSlides/notesSlide1.xml"/><Relationship Id="rId29" Type="http://schemas.openxmlformats.org/officeDocument/2006/relationships/image" Target="../media/image13.png"/><Relationship Id="rId41" Type="http://schemas.openxmlformats.org/officeDocument/2006/relationships/image" Target="../media/image21.png"/><Relationship Id="rId1" Type="http://schemas.openxmlformats.org/officeDocument/2006/relationships/slideLayout" Target="../slideLayouts/slideLayout1.xml"/><Relationship Id="rId6" Type="http://schemas.microsoft.com/office/2007/relationships/hdphoto" Target="../media/hdphoto1.wdp"/><Relationship Id="rId32" Type="http://schemas.openxmlformats.org/officeDocument/2006/relationships/image" Target="../media/image16.png"/><Relationship Id="rId40" Type="http://schemas.openxmlformats.org/officeDocument/2006/relationships/image" Target="../media/image20.png"/><Relationship Id="rId45" Type="http://schemas.openxmlformats.org/officeDocument/2006/relationships/image" Target="../media/image9.png"/><Relationship Id="rId5" Type="http://schemas.openxmlformats.org/officeDocument/2006/relationships/image" Target="../media/image3.png"/><Relationship Id="rId28" Type="http://schemas.openxmlformats.org/officeDocument/2006/relationships/image" Target="../media/image80.png"/><Relationship Id="rId36" Type="http://schemas.openxmlformats.org/officeDocument/2006/relationships/image" Target="../media/image12.png"/><Relationship Id="rId31" Type="http://schemas.openxmlformats.org/officeDocument/2006/relationships/image" Target="../media/image15.png"/><Relationship Id="rId44" Type="http://schemas.microsoft.com/office/2007/relationships/hdphoto" Target="../media/hdphoto2.wdp"/><Relationship Id="rId4" Type="http://schemas.openxmlformats.org/officeDocument/2006/relationships/image" Target="../media/image2.jpg"/><Relationship Id="rId30" Type="http://schemas.openxmlformats.org/officeDocument/2006/relationships/image" Target="../media/image14.png"/><Relationship Id="rId35" Type="http://schemas.openxmlformats.org/officeDocument/2006/relationships/image" Target="../media/image6.png"/><Relationship Id="rId43" Type="http://schemas.openxmlformats.org/officeDocument/2006/relationships/image" Target="../media/image7.png"/><Relationship Id="rId48"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E37659D-CC9E-495D-B056-ECB666BF5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80481" y="652891"/>
            <a:ext cx="3657600" cy="3657600"/>
          </a:xfrm>
          <a:prstGeom prst="rect">
            <a:avLst/>
          </a:prstGeom>
        </p:spPr>
      </p:pic>
      <p:pic>
        <p:nvPicPr>
          <p:cNvPr id="9" name="Picture 8">
            <a:extLst>
              <a:ext uri="{FF2B5EF4-FFF2-40B4-BE49-F238E27FC236}">
                <a16:creationId xmlns:a16="http://schemas.microsoft.com/office/drawing/2014/main" id="{07F272CB-5BF2-4895-BD86-1E07E615F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132" y="656431"/>
            <a:ext cx="1424464" cy="3654060"/>
          </a:xfrm>
          <a:prstGeom prst="rect">
            <a:avLst/>
          </a:prstGeom>
        </p:spPr>
      </p:pic>
      <p:grpSp>
        <p:nvGrpSpPr>
          <p:cNvPr id="136" name="Group 135">
            <a:extLst>
              <a:ext uri="{FF2B5EF4-FFF2-40B4-BE49-F238E27FC236}">
                <a16:creationId xmlns:a16="http://schemas.microsoft.com/office/drawing/2014/main" id="{77AC4B8A-AFB7-4546-A9AA-E04F16FD96A4}"/>
              </a:ext>
            </a:extLst>
          </p:cNvPr>
          <p:cNvGrpSpPr/>
          <p:nvPr/>
        </p:nvGrpSpPr>
        <p:grpSpPr>
          <a:xfrm>
            <a:off x="5952268" y="587320"/>
            <a:ext cx="19149060" cy="3473243"/>
            <a:chOff x="5886929" y="110165"/>
            <a:chExt cx="19149060" cy="3473243"/>
          </a:xfrm>
        </p:grpSpPr>
        <p:sp>
          <p:nvSpPr>
            <p:cNvPr id="10" name="TextBox 9">
              <a:extLst>
                <a:ext uri="{FF2B5EF4-FFF2-40B4-BE49-F238E27FC236}">
                  <a16:creationId xmlns:a16="http://schemas.microsoft.com/office/drawing/2014/main" id="{6F42A917-E069-43B3-8786-12A7F8A2D952}"/>
                </a:ext>
              </a:extLst>
            </p:cNvPr>
            <p:cNvSpPr txBox="1"/>
            <p:nvPr/>
          </p:nvSpPr>
          <p:spPr>
            <a:xfrm>
              <a:off x="5886929" y="110165"/>
              <a:ext cx="18083340" cy="2215991"/>
            </a:xfrm>
            <a:prstGeom prst="rect">
              <a:avLst/>
            </a:prstGeom>
            <a:noFill/>
          </p:spPr>
          <p:txBody>
            <a:bodyPr wrap="square" rtlCol="0" anchor="ctr">
              <a:spAutoFit/>
            </a:bodyPr>
            <a:lstStyle/>
            <a:p>
              <a:r>
                <a:rPr lang="en-GB" sz="7200" b="1" dirty="0" err="1">
                  <a:latin typeface="+mj-lt"/>
                </a:rPr>
                <a:t>MutationDetector</a:t>
              </a:r>
              <a:r>
                <a:rPr lang="en-GB" sz="7200" b="1" dirty="0"/>
                <a:t> ®</a:t>
              </a:r>
              <a:r>
                <a:rPr lang="en-GB" sz="7200" b="1" dirty="0">
                  <a:latin typeface="+mj-lt"/>
                </a:rPr>
                <a:t>. </a:t>
              </a:r>
            </a:p>
            <a:p>
              <a:r>
                <a:rPr lang="en-GB" sz="6600" b="1" dirty="0">
                  <a:latin typeface="+mj-lt"/>
                </a:rPr>
                <a:t>Software tool for detecting amino acid substitutions </a:t>
              </a:r>
              <a:endParaRPr lang="ru-RU" sz="6600" b="1" dirty="0">
                <a:latin typeface="+mj-lt"/>
              </a:endParaRPr>
            </a:p>
          </p:txBody>
        </p:sp>
        <p:sp>
          <p:nvSpPr>
            <p:cNvPr id="13" name="TextBox 12">
              <a:extLst>
                <a:ext uri="{FF2B5EF4-FFF2-40B4-BE49-F238E27FC236}">
                  <a16:creationId xmlns:a16="http://schemas.microsoft.com/office/drawing/2014/main" id="{E9AC837D-80E7-413F-A934-BC661FE1708C}"/>
                </a:ext>
              </a:extLst>
            </p:cNvPr>
            <p:cNvSpPr txBox="1"/>
            <p:nvPr/>
          </p:nvSpPr>
          <p:spPr>
            <a:xfrm>
              <a:off x="5886929" y="2259969"/>
              <a:ext cx="19149060" cy="1323439"/>
            </a:xfrm>
            <a:prstGeom prst="rect">
              <a:avLst/>
            </a:prstGeom>
            <a:noFill/>
          </p:spPr>
          <p:txBody>
            <a:bodyPr wrap="square" rtlCol="0" anchor="ctr">
              <a:spAutoFit/>
            </a:bodyPr>
            <a:lstStyle/>
            <a:p>
              <a:r>
                <a:rPr lang="en-GB" sz="4000" dirty="0">
                  <a:latin typeface="+mj-lt"/>
                </a:rPr>
                <a:t>Student: </a:t>
              </a:r>
              <a:r>
                <a:rPr lang="en-GB" sz="4000" dirty="0" err="1">
                  <a:latin typeface="+mj-lt"/>
                </a:rPr>
                <a:t>Brilliantov</a:t>
              </a:r>
              <a:r>
                <a:rPr lang="en-GB" sz="4000" dirty="0">
                  <a:latin typeface="+mj-lt"/>
                </a:rPr>
                <a:t> K., </a:t>
              </a:r>
              <a:r>
                <a:rPr lang="en-US" sz="4000" dirty="0">
                  <a:latin typeface="+mj-lt"/>
                </a:rPr>
                <a:t>St. Petersburg Academic Lyceum Physical Technical High School, Russia</a:t>
              </a:r>
            </a:p>
            <a:p>
              <a:r>
                <a:rPr lang="en-US" sz="4000" dirty="0">
                  <a:latin typeface="+mj-lt"/>
                </a:rPr>
                <a:t>Supervisor: </a:t>
              </a:r>
              <a:r>
                <a:rPr lang="en-US" sz="4000" dirty="0" err="1">
                  <a:latin typeface="+mj-lt"/>
                </a:rPr>
                <a:t>Vyatkina</a:t>
              </a:r>
              <a:r>
                <a:rPr lang="en-US" sz="4000" dirty="0">
                  <a:latin typeface="+mj-lt"/>
                </a:rPr>
                <a:t> K., St. Petersburg Academic University, Russia</a:t>
              </a:r>
              <a:endParaRPr lang="ru-RU" sz="4000" dirty="0">
                <a:latin typeface="+mj-lt"/>
              </a:endParaRPr>
            </a:p>
          </p:txBody>
        </p:sp>
      </p:grpSp>
      <p:grpSp>
        <p:nvGrpSpPr>
          <p:cNvPr id="18" name="Group 17">
            <a:extLst>
              <a:ext uri="{FF2B5EF4-FFF2-40B4-BE49-F238E27FC236}">
                <a16:creationId xmlns:a16="http://schemas.microsoft.com/office/drawing/2014/main" id="{3C1007C7-629B-4877-916F-FE6248837367}"/>
              </a:ext>
            </a:extLst>
          </p:cNvPr>
          <p:cNvGrpSpPr/>
          <p:nvPr/>
        </p:nvGrpSpPr>
        <p:grpSpPr>
          <a:xfrm>
            <a:off x="737132" y="4634983"/>
            <a:ext cx="28800949" cy="14261638"/>
            <a:chOff x="737132" y="5178822"/>
            <a:chExt cx="28800949" cy="14521681"/>
          </a:xfrm>
        </p:grpSpPr>
        <p:sp>
          <p:nvSpPr>
            <p:cNvPr id="16" name="Rectangle: Rounded Corners 15">
              <a:extLst>
                <a:ext uri="{FF2B5EF4-FFF2-40B4-BE49-F238E27FC236}">
                  <a16:creationId xmlns:a16="http://schemas.microsoft.com/office/drawing/2014/main" id="{122F2608-9C8F-4805-8D41-9264D8C927B7}"/>
                </a:ext>
              </a:extLst>
            </p:cNvPr>
            <p:cNvSpPr/>
            <p:nvPr/>
          </p:nvSpPr>
          <p:spPr>
            <a:xfrm>
              <a:off x="737132" y="5654297"/>
              <a:ext cx="28800949" cy="14046206"/>
            </a:xfrm>
            <a:prstGeom prst="roundRect">
              <a:avLst>
                <a:gd name="adj" fmla="val 7486"/>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TextBox 16">
              <a:extLst>
                <a:ext uri="{FF2B5EF4-FFF2-40B4-BE49-F238E27FC236}">
                  <a16:creationId xmlns:a16="http://schemas.microsoft.com/office/drawing/2014/main" id="{32D55C91-E87F-441E-9DC5-893EF2340070}"/>
                </a:ext>
              </a:extLst>
            </p:cNvPr>
            <p:cNvSpPr txBox="1"/>
            <p:nvPr/>
          </p:nvSpPr>
          <p:spPr>
            <a:xfrm>
              <a:off x="2971800" y="5178822"/>
              <a:ext cx="5740400" cy="1040183"/>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Introduction</a:t>
              </a:r>
              <a:endParaRPr lang="ru-RU" sz="5400" dirty="0">
                <a:effectLst>
                  <a:outerShdw blurRad="38100" dist="38100" dir="2700000" algn="tl">
                    <a:srgbClr val="000000">
                      <a:alpha val="43137"/>
                    </a:srgbClr>
                  </a:outerShdw>
                </a:effectLst>
                <a:latin typeface="+mj-lt"/>
              </a:endParaRPr>
            </a:p>
          </p:txBody>
        </p:sp>
      </p:grpSp>
      <p:grpSp>
        <p:nvGrpSpPr>
          <p:cNvPr id="313" name="Group 312">
            <a:extLst>
              <a:ext uri="{FF2B5EF4-FFF2-40B4-BE49-F238E27FC236}">
                <a16:creationId xmlns:a16="http://schemas.microsoft.com/office/drawing/2014/main" id="{40377D68-C95C-4912-BF88-6F2591D80DC7}"/>
              </a:ext>
            </a:extLst>
          </p:cNvPr>
          <p:cNvGrpSpPr/>
          <p:nvPr/>
        </p:nvGrpSpPr>
        <p:grpSpPr>
          <a:xfrm>
            <a:off x="737132" y="19429350"/>
            <a:ext cx="28800949" cy="13449122"/>
            <a:chOff x="737132" y="5178823"/>
            <a:chExt cx="28800949" cy="14750398"/>
          </a:xfrm>
        </p:grpSpPr>
        <p:sp>
          <p:nvSpPr>
            <p:cNvPr id="314" name="Rectangle: Rounded Corners 313">
              <a:extLst>
                <a:ext uri="{FF2B5EF4-FFF2-40B4-BE49-F238E27FC236}">
                  <a16:creationId xmlns:a16="http://schemas.microsoft.com/office/drawing/2014/main" id="{E92AC885-B756-4ACB-8D10-5B63A3C13592}"/>
                </a:ext>
              </a:extLst>
            </p:cNvPr>
            <p:cNvSpPr/>
            <p:nvPr/>
          </p:nvSpPr>
          <p:spPr>
            <a:xfrm>
              <a:off x="737132" y="5689596"/>
              <a:ext cx="28800949" cy="14239625"/>
            </a:xfrm>
            <a:prstGeom prst="roundRect">
              <a:avLst>
                <a:gd name="adj" fmla="val 7638"/>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5" name="TextBox 314">
              <a:extLst>
                <a:ext uri="{FF2B5EF4-FFF2-40B4-BE49-F238E27FC236}">
                  <a16:creationId xmlns:a16="http://schemas.microsoft.com/office/drawing/2014/main" id="{04700159-7A33-4FC8-9B4A-A0B1E0E16D15}"/>
                </a:ext>
              </a:extLst>
            </p:cNvPr>
            <p:cNvSpPr txBox="1"/>
            <p:nvPr/>
          </p:nvSpPr>
          <p:spPr>
            <a:xfrm>
              <a:off x="2971799" y="5178823"/>
              <a:ext cx="5740401" cy="1120397"/>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Methodology</a:t>
              </a:r>
              <a:endParaRPr lang="ru-RU" sz="5400" dirty="0">
                <a:effectLst>
                  <a:outerShdw blurRad="38100" dist="38100" dir="2700000" algn="tl">
                    <a:srgbClr val="000000">
                      <a:alpha val="43137"/>
                    </a:srgbClr>
                  </a:outerShdw>
                </a:effectLst>
                <a:latin typeface="+mj-lt"/>
              </a:endParaRPr>
            </a:p>
          </p:txBody>
        </p:sp>
      </p:grpSp>
      <p:grpSp>
        <p:nvGrpSpPr>
          <p:cNvPr id="53" name="Group 52">
            <a:extLst>
              <a:ext uri="{FF2B5EF4-FFF2-40B4-BE49-F238E27FC236}">
                <a16:creationId xmlns:a16="http://schemas.microsoft.com/office/drawing/2014/main" id="{85207B7E-E31B-45EF-A8DB-CD0399633B4D}"/>
              </a:ext>
            </a:extLst>
          </p:cNvPr>
          <p:cNvGrpSpPr/>
          <p:nvPr/>
        </p:nvGrpSpPr>
        <p:grpSpPr>
          <a:xfrm>
            <a:off x="593463" y="33247859"/>
            <a:ext cx="17551496" cy="8968583"/>
            <a:chOff x="593463" y="31879065"/>
            <a:chExt cx="17551496" cy="10337377"/>
          </a:xfrm>
        </p:grpSpPr>
        <p:grpSp>
          <p:nvGrpSpPr>
            <p:cNvPr id="316" name="Group 315">
              <a:extLst>
                <a:ext uri="{FF2B5EF4-FFF2-40B4-BE49-F238E27FC236}">
                  <a16:creationId xmlns:a16="http://schemas.microsoft.com/office/drawing/2014/main" id="{F21A83E7-54AB-4EBA-A12A-C0745FA17368}"/>
                </a:ext>
              </a:extLst>
            </p:cNvPr>
            <p:cNvGrpSpPr/>
            <p:nvPr/>
          </p:nvGrpSpPr>
          <p:grpSpPr>
            <a:xfrm>
              <a:off x="593463" y="31879065"/>
              <a:ext cx="17551496" cy="10337377"/>
              <a:chOff x="737132" y="4967292"/>
              <a:chExt cx="28800949" cy="14961929"/>
            </a:xfrm>
          </p:grpSpPr>
          <p:sp>
            <p:nvSpPr>
              <p:cNvPr id="317" name="Rectangle: Rounded Corners 316">
                <a:extLst>
                  <a:ext uri="{FF2B5EF4-FFF2-40B4-BE49-F238E27FC236}">
                    <a16:creationId xmlns:a16="http://schemas.microsoft.com/office/drawing/2014/main" id="{7ECB2EDA-6654-41FB-8B92-F72807646A8F}"/>
                  </a:ext>
                </a:extLst>
              </p:cNvPr>
              <p:cNvSpPr/>
              <p:nvPr/>
            </p:nvSpPr>
            <p:spPr>
              <a:xfrm>
                <a:off x="737132" y="5689596"/>
                <a:ext cx="28800949" cy="14239625"/>
              </a:xfrm>
              <a:prstGeom prst="roundRect">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8" name="TextBox 317">
                <a:extLst>
                  <a:ext uri="{FF2B5EF4-FFF2-40B4-BE49-F238E27FC236}">
                    <a16:creationId xmlns:a16="http://schemas.microsoft.com/office/drawing/2014/main" id="{6384C662-5C48-4DA8-80D0-07DC9591369B}"/>
                  </a:ext>
                </a:extLst>
              </p:cNvPr>
              <p:cNvSpPr txBox="1"/>
              <p:nvPr/>
            </p:nvSpPr>
            <p:spPr>
              <a:xfrm>
                <a:off x="2971802" y="4967292"/>
                <a:ext cx="14949402" cy="1704221"/>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Results and conclusions</a:t>
                </a:r>
                <a:endParaRPr lang="ru-RU" sz="5400" dirty="0">
                  <a:effectLst>
                    <a:outerShdw blurRad="38100" dist="38100" dir="2700000" algn="tl">
                      <a:srgbClr val="000000">
                        <a:alpha val="43137"/>
                      </a:srgbClr>
                    </a:outerShdw>
                  </a:effectLst>
                  <a:latin typeface="+mj-lt"/>
                </a:endParaRPr>
              </a:p>
            </p:txBody>
          </p:sp>
        </p:grpSp>
        <p:pic>
          <p:nvPicPr>
            <p:cNvPr id="366" name="Рисунок 32">
              <a:extLst>
                <a:ext uri="{FF2B5EF4-FFF2-40B4-BE49-F238E27FC236}">
                  <a16:creationId xmlns:a16="http://schemas.microsoft.com/office/drawing/2014/main" id="{6960D36E-115C-4C5A-A79C-D6092B2B713B}"/>
                </a:ext>
              </a:extLst>
            </p:cNvPr>
            <p:cNvPicPr/>
            <p:nvPr/>
          </p:nvPicPr>
          <p:blipFill>
            <a:blip r:embed="rId5" cstate="print">
              <a:extLst>
                <a:ext uri="{BEBA8EAE-BF5A-486C-A8C5-ECC9F3942E4B}">
                  <a14:imgProps xmlns:a14="http://schemas.microsoft.com/office/drawing/2010/main">
                    <a14:imgLayer r:embed="rId6">
                      <a14:imgEffect>
                        <a14:brightnessContrast bright="-23000" contrast="63000"/>
                      </a14:imgEffect>
                    </a14:imgLayer>
                  </a14:imgProps>
                </a:ext>
                <a:ext uri="{28A0092B-C50C-407E-A947-70E740481C1C}">
                  <a14:useLocalDpi xmlns:a14="http://schemas.microsoft.com/office/drawing/2010/main" val="0"/>
                </a:ext>
              </a:extLst>
            </a:blip>
            <a:stretch>
              <a:fillRect/>
            </a:stretch>
          </p:blipFill>
          <p:spPr>
            <a:xfrm>
              <a:off x="1071478" y="33900351"/>
              <a:ext cx="9456983" cy="5277496"/>
            </a:xfrm>
            <a:prstGeom prst="roundRect">
              <a:avLst>
                <a:gd name="adj" fmla="val 8594"/>
              </a:avLst>
            </a:prstGeom>
            <a:solidFill>
              <a:srgbClr val="FFFFFF">
                <a:shade val="85000"/>
              </a:srgbClr>
            </a:solidFill>
            <a:ln>
              <a:noFill/>
            </a:ln>
            <a:effectLst/>
          </p:spPr>
        </p:pic>
        <p:sp>
          <p:nvSpPr>
            <p:cNvPr id="367" name="TextBox 366">
              <a:extLst>
                <a:ext uri="{FF2B5EF4-FFF2-40B4-BE49-F238E27FC236}">
                  <a16:creationId xmlns:a16="http://schemas.microsoft.com/office/drawing/2014/main" id="{79FB7F0E-DDD3-49B7-8A57-41EE3A11B66F}"/>
                </a:ext>
              </a:extLst>
            </p:cNvPr>
            <p:cNvSpPr txBox="1"/>
            <p:nvPr/>
          </p:nvSpPr>
          <p:spPr>
            <a:xfrm>
              <a:off x="1059233" y="33118070"/>
              <a:ext cx="6144965" cy="744975"/>
            </a:xfrm>
            <a:prstGeom prst="rect">
              <a:avLst/>
            </a:prstGeom>
            <a:noFill/>
          </p:spPr>
          <p:txBody>
            <a:bodyPr wrap="square" rtlCol="0">
              <a:spAutoFit/>
            </a:bodyPr>
            <a:lstStyle/>
            <a:p>
              <a:r>
                <a:rPr lang="en-GB" sz="3600" dirty="0"/>
                <a:t>General view of the application</a:t>
              </a:r>
              <a:endParaRPr lang="ru-RU" sz="3600" dirty="0"/>
            </a:p>
          </p:txBody>
        </p:sp>
        <p:sp>
          <p:nvSpPr>
            <p:cNvPr id="368" name="TextBox 367">
              <a:extLst>
                <a:ext uri="{FF2B5EF4-FFF2-40B4-BE49-F238E27FC236}">
                  <a16:creationId xmlns:a16="http://schemas.microsoft.com/office/drawing/2014/main" id="{E630B123-9F06-4B51-BD0C-7C29C9F9E6F5}"/>
                </a:ext>
              </a:extLst>
            </p:cNvPr>
            <p:cNvSpPr txBox="1"/>
            <p:nvPr/>
          </p:nvSpPr>
          <p:spPr>
            <a:xfrm>
              <a:off x="1073034" y="39231414"/>
              <a:ext cx="6144965" cy="562177"/>
            </a:xfrm>
            <a:prstGeom prst="rect">
              <a:avLst/>
            </a:prstGeom>
            <a:noFill/>
          </p:spPr>
          <p:txBody>
            <a:bodyPr wrap="square" rtlCol="0">
              <a:spAutoFit/>
            </a:bodyPr>
            <a:lstStyle/>
            <a:p>
              <a:r>
                <a:rPr lang="en-GB" sz="3600" dirty="0"/>
                <a:t>Additional functionality</a:t>
              </a:r>
              <a:endParaRPr lang="ru-RU" sz="3600" dirty="0"/>
            </a:p>
          </p:txBody>
        </p:sp>
        <p:sp>
          <p:nvSpPr>
            <p:cNvPr id="44" name="TextBox 43">
              <a:extLst>
                <a:ext uri="{FF2B5EF4-FFF2-40B4-BE49-F238E27FC236}">
                  <a16:creationId xmlns:a16="http://schemas.microsoft.com/office/drawing/2014/main" id="{A9D583C4-0592-4A0F-88D8-B313756FE40C}"/>
                </a:ext>
              </a:extLst>
            </p:cNvPr>
            <p:cNvSpPr txBox="1"/>
            <p:nvPr/>
          </p:nvSpPr>
          <p:spPr>
            <a:xfrm>
              <a:off x="1323834" y="40043115"/>
              <a:ext cx="6842472" cy="1383523"/>
            </a:xfrm>
            <a:prstGeom prst="rect">
              <a:avLst/>
            </a:prstGeom>
            <a:noFill/>
          </p:spPr>
          <p:txBody>
            <a:bodyPr wrap="square" rtlCol="0">
              <a:spAutoFit/>
            </a:bodyPr>
            <a:lstStyle/>
            <a:p>
              <a:pPr marL="514350" indent="-514350">
                <a:buFont typeface="+mj-lt"/>
                <a:buAutoNum type="arabicPeriod"/>
              </a:pPr>
              <a:r>
                <a:rPr lang="en-US" sz="2400" dirty="0"/>
                <a:t>Tab “Help”</a:t>
              </a:r>
            </a:p>
            <a:p>
              <a:pPr marL="514350" indent="-514350">
                <a:buFont typeface="+mj-lt"/>
                <a:buAutoNum type="arabicPeriod"/>
              </a:pPr>
              <a:r>
                <a:rPr lang="en-US" sz="2400" dirty="0"/>
                <a:t>Hot keys</a:t>
              </a:r>
            </a:p>
            <a:p>
              <a:pPr marL="514350" indent="-514350">
                <a:buFont typeface="+mj-lt"/>
                <a:buAutoNum type="arabicPeriod"/>
              </a:pPr>
              <a:r>
                <a:rPr lang="en-US" sz="2400" dirty="0"/>
                <a:t>Hints about the substitutions</a:t>
              </a:r>
            </a:p>
          </p:txBody>
        </p:sp>
        <p:cxnSp>
          <p:nvCxnSpPr>
            <p:cNvPr id="369" name="Straight Connector 368">
              <a:extLst>
                <a:ext uri="{FF2B5EF4-FFF2-40B4-BE49-F238E27FC236}">
                  <a16:creationId xmlns:a16="http://schemas.microsoft.com/office/drawing/2014/main" id="{5DBD37F5-EC48-4848-8183-20ABB9661B60}"/>
                </a:ext>
              </a:extLst>
            </p:cNvPr>
            <p:cNvCxnSpPr>
              <a:cxnSpLocks/>
            </p:cNvCxnSpPr>
            <p:nvPr/>
          </p:nvCxnSpPr>
          <p:spPr>
            <a:xfrm>
              <a:off x="10756067" y="33680247"/>
              <a:ext cx="0" cy="7992607"/>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370" name="TextBox 369">
              <a:extLst>
                <a:ext uri="{FF2B5EF4-FFF2-40B4-BE49-F238E27FC236}">
                  <a16:creationId xmlns:a16="http://schemas.microsoft.com/office/drawing/2014/main" id="{DE4C2F58-56BD-4F06-B8C1-78750B650C1C}"/>
                </a:ext>
              </a:extLst>
            </p:cNvPr>
            <p:cNvSpPr txBox="1"/>
            <p:nvPr/>
          </p:nvSpPr>
          <p:spPr>
            <a:xfrm>
              <a:off x="11068997" y="33122511"/>
              <a:ext cx="2177669" cy="557736"/>
            </a:xfrm>
            <a:prstGeom prst="rect">
              <a:avLst/>
            </a:prstGeom>
            <a:noFill/>
          </p:spPr>
          <p:txBody>
            <a:bodyPr wrap="square" rtlCol="0">
              <a:spAutoFit/>
            </a:bodyPr>
            <a:lstStyle/>
            <a:p>
              <a:r>
                <a:rPr lang="en-GB" sz="3600" dirty="0"/>
                <a:t>Testing</a:t>
              </a:r>
              <a:endParaRPr lang="ru-RU" sz="3600" dirty="0"/>
            </a:p>
          </p:txBody>
        </p:sp>
        <p:sp>
          <p:nvSpPr>
            <p:cNvPr id="371" name="TextBox 370">
              <a:extLst>
                <a:ext uri="{FF2B5EF4-FFF2-40B4-BE49-F238E27FC236}">
                  <a16:creationId xmlns:a16="http://schemas.microsoft.com/office/drawing/2014/main" id="{7EE05855-E4DC-444C-B8EF-C4068274D8DE}"/>
                </a:ext>
              </a:extLst>
            </p:cNvPr>
            <p:cNvSpPr txBox="1"/>
            <p:nvPr/>
          </p:nvSpPr>
          <p:spPr>
            <a:xfrm>
              <a:off x="11086385" y="38111893"/>
              <a:ext cx="2606484" cy="562177"/>
            </a:xfrm>
            <a:prstGeom prst="rect">
              <a:avLst/>
            </a:prstGeom>
            <a:noFill/>
          </p:spPr>
          <p:txBody>
            <a:bodyPr wrap="square" rtlCol="0">
              <a:spAutoFit/>
            </a:bodyPr>
            <a:lstStyle/>
            <a:p>
              <a:r>
                <a:rPr lang="en-GB" sz="3600" dirty="0"/>
                <a:t>Conclusion</a:t>
              </a:r>
              <a:endParaRPr lang="ru-RU" sz="3600" dirty="0"/>
            </a:p>
          </p:txBody>
        </p:sp>
        <p:sp>
          <p:nvSpPr>
            <p:cNvPr id="48" name="TextBox 47">
              <a:extLst>
                <a:ext uri="{FF2B5EF4-FFF2-40B4-BE49-F238E27FC236}">
                  <a16:creationId xmlns:a16="http://schemas.microsoft.com/office/drawing/2014/main" id="{5AECD786-E340-49C9-917A-5221CD059DCE}"/>
                </a:ext>
              </a:extLst>
            </p:cNvPr>
            <p:cNvSpPr txBox="1"/>
            <p:nvPr/>
          </p:nvSpPr>
          <p:spPr>
            <a:xfrm>
              <a:off x="11082621" y="33882628"/>
              <a:ext cx="6341268" cy="4363422"/>
            </a:xfrm>
            <a:prstGeom prst="rect">
              <a:avLst/>
            </a:prstGeom>
            <a:noFill/>
          </p:spPr>
          <p:txBody>
            <a:bodyPr wrap="square" rtlCol="0">
              <a:spAutoFit/>
            </a:bodyPr>
            <a:lstStyle/>
            <a:p>
              <a:r>
                <a:rPr lang="en-US" sz="2400" dirty="0"/>
                <a:t>We tested </a:t>
              </a:r>
              <a:r>
                <a:rPr lang="en-US" sz="2400" dirty="0" err="1"/>
                <a:t>MutationDetector</a:t>
              </a:r>
              <a:r>
                <a:rPr lang="en-US" sz="2400" dirty="0"/>
                <a:t> on the mass spectrometry data acquired from the melanoma cell line (see above). Below we provide two examples illustrating its behavior. </a:t>
              </a:r>
            </a:p>
            <a:p>
              <a:r>
                <a:rPr lang="en-US" sz="2400" dirty="0"/>
                <a:t>.pep file: YASSVRSPHP</a:t>
              </a:r>
              <a:r>
                <a:rPr lang="en-US" sz="2400" dirty="0">
                  <a:solidFill>
                    <a:srgbClr val="3D12F6"/>
                  </a:solidFill>
                </a:rPr>
                <a:t>A</a:t>
              </a:r>
              <a:r>
                <a:rPr lang="en-US" sz="2400" dirty="0"/>
                <a:t>I</a:t>
              </a:r>
              <a:r>
                <a:rPr lang="en-US" sz="2400" dirty="0">
                  <a:solidFill>
                    <a:srgbClr val="3D12F6"/>
                  </a:solidFill>
                </a:rPr>
                <a:t>Q</a:t>
              </a:r>
              <a:r>
                <a:rPr lang="en-US" sz="2400" dirty="0"/>
                <a:t>PL</a:t>
              </a:r>
              <a:r>
                <a:rPr lang="en-US" sz="2400" dirty="0">
                  <a:solidFill>
                    <a:srgbClr val="3D12F6"/>
                  </a:solidFill>
                </a:rPr>
                <a:t>QA</a:t>
              </a:r>
              <a:r>
                <a:rPr lang="en-US" sz="2400" dirty="0"/>
                <a:t>P</a:t>
              </a:r>
              <a:r>
                <a:rPr lang="en-US" sz="2400" dirty="0">
                  <a:solidFill>
                    <a:srgbClr val="3D12F6"/>
                  </a:solidFill>
                </a:rPr>
                <a:t>Q</a:t>
              </a:r>
              <a:r>
                <a:rPr lang="en-US" sz="2400" dirty="0"/>
                <a:t>P</a:t>
              </a:r>
              <a:r>
                <a:rPr lang="en-US" sz="2400" dirty="0">
                  <a:solidFill>
                    <a:srgbClr val="3D12F6"/>
                  </a:solidFill>
                </a:rPr>
                <a:t>A</a:t>
              </a:r>
              <a:r>
                <a:rPr lang="en-US" sz="2400" dirty="0"/>
                <a:t>VHV</a:t>
              </a:r>
              <a:r>
                <a:rPr lang="en-US" sz="2400" dirty="0">
                  <a:solidFill>
                    <a:srgbClr val="3D12F6"/>
                  </a:solidFill>
                </a:rPr>
                <a:t>Q</a:t>
              </a:r>
              <a:r>
                <a:rPr lang="en-US" sz="2400" dirty="0"/>
                <a:t>G</a:t>
              </a:r>
              <a:r>
                <a:rPr lang="en-US" sz="2400" dirty="0">
                  <a:solidFill>
                    <a:srgbClr val="3D12F6"/>
                  </a:solidFill>
                </a:rPr>
                <a:t>Q</a:t>
              </a:r>
              <a:r>
                <a:rPr lang="en-US" sz="2400" dirty="0"/>
                <a:t>EPLTASMLAAAPPQEQK      SMLA      prefix         4653.40152</a:t>
              </a:r>
            </a:p>
            <a:p>
              <a:r>
                <a:rPr lang="en-US" sz="2400" dirty="0"/>
                <a:t>The correct result is </a:t>
              </a:r>
            </a:p>
            <a:p>
              <a:r>
                <a:rPr lang="en-US" sz="2400" dirty="0"/>
                <a:t>At positions 11, 17, 24: A&gt;&gt;V</a:t>
              </a:r>
            </a:p>
            <a:p>
              <a:r>
                <a:rPr lang="en-US" sz="2400" dirty="0"/>
                <a:t>At positions 13, 16, 22, 28, 30: Q&gt;&gt;R</a:t>
              </a:r>
            </a:p>
          </p:txBody>
        </p:sp>
      </p:grpSp>
      <p:grpSp>
        <p:nvGrpSpPr>
          <p:cNvPr id="38" name="Group 37">
            <a:extLst>
              <a:ext uri="{FF2B5EF4-FFF2-40B4-BE49-F238E27FC236}">
                <a16:creationId xmlns:a16="http://schemas.microsoft.com/office/drawing/2014/main" id="{E950D750-B296-494B-A614-7AE219C68C70}"/>
              </a:ext>
            </a:extLst>
          </p:cNvPr>
          <p:cNvGrpSpPr/>
          <p:nvPr/>
        </p:nvGrpSpPr>
        <p:grpSpPr>
          <a:xfrm>
            <a:off x="19071340" y="33303546"/>
            <a:ext cx="10466741" cy="8912897"/>
            <a:chOff x="19071340" y="30422079"/>
            <a:chExt cx="10466741" cy="11794364"/>
          </a:xfrm>
        </p:grpSpPr>
        <p:grpSp>
          <p:nvGrpSpPr>
            <p:cNvPr id="319" name="Group 318">
              <a:extLst>
                <a:ext uri="{FF2B5EF4-FFF2-40B4-BE49-F238E27FC236}">
                  <a16:creationId xmlns:a16="http://schemas.microsoft.com/office/drawing/2014/main" id="{F011907D-1315-4717-AA83-62C47238DAD0}"/>
                </a:ext>
              </a:extLst>
            </p:cNvPr>
            <p:cNvGrpSpPr/>
            <p:nvPr/>
          </p:nvGrpSpPr>
          <p:grpSpPr>
            <a:xfrm>
              <a:off x="19071340" y="30422079"/>
              <a:ext cx="10466741" cy="11794364"/>
              <a:chOff x="737132" y="5081147"/>
              <a:chExt cx="28800949" cy="14848074"/>
            </a:xfrm>
          </p:grpSpPr>
          <p:sp>
            <p:nvSpPr>
              <p:cNvPr id="320" name="Rectangle: Rounded Corners 319">
                <a:extLst>
                  <a:ext uri="{FF2B5EF4-FFF2-40B4-BE49-F238E27FC236}">
                    <a16:creationId xmlns:a16="http://schemas.microsoft.com/office/drawing/2014/main" id="{BE104BAD-EA87-4343-94D7-1A20805BF739}"/>
                  </a:ext>
                </a:extLst>
              </p:cNvPr>
              <p:cNvSpPr/>
              <p:nvPr/>
            </p:nvSpPr>
            <p:spPr>
              <a:xfrm>
                <a:off x="737132" y="5689596"/>
                <a:ext cx="28800949" cy="14239625"/>
              </a:xfrm>
              <a:prstGeom prst="roundRect">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1" name="TextBox 320">
                <a:extLst>
                  <a:ext uri="{FF2B5EF4-FFF2-40B4-BE49-F238E27FC236}">
                    <a16:creationId xmlns:a16="http://schemas.microsoft.com/office/drawing/2014/main" id="{B4979B12-68CF-4A66-922F-724308FABED4}"/>
                  </a:ext>
                </a:extLst>
              </p:cNvPr>
              <p:cNvSpPr txBox="1"/>
              <p:nvPr/>
            </p:nvSpPr>
            <p:spPr>
              <a:xfrm>
                <a:off x="2971802" y="5081147"/>
                <a:ext cx="12234622" cy="1701819"/>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References</a:t>
                </a:r>
                <a:endParaRPr lang="ru-RU" sz="5400" dirty="0">
                  <a:effectLst>
                    <a:outerShdw blurRad="38100" dist="38100" dir="2700000" algn="tl">
                      <a:srgbClr val="000000">
                        <a:alpha val="43137"/>
                      </a:srgbClr>
                    </a:outerShdw>
                  </a:effectLst>
                  <a:latin typeface="+mj-lt"/>
                </a:endParaRPr>
              </a:p>
            </p:txBody>
          </p:sp>
        </p:grpSp>
        <p:sp>
          <p:nvSpPr>
            <p:cNvPr id="50" name="TextBox 49">
              <a:extLst>
                <a:ext uri="{FF2B5EF4-FFF2-40B4-BE49-F238E27FC236}">
                  <a16:creationId xmlns:a16="http://schemas.microsoft.com/office/drawing/2014/main" id="{C30F5B8E-ECBB-49BF-919E-FAB62C03B136}"/>
                </a:ext>
              </a:extLst>
            </p:cNvPr>
            <p:cNvSpPr txBox="1"/>
            <p:nvPr/>
          </p:nvSpPr>
          <p:spPr>
            <a:xfrm>
              <a:off x="19538146" y="32051693"/>
              <a:ext cx="9583146" cy="10141227"/>
            </a:xfrm>
            <a:prstGeom prst="rect">
              <a:avLst/>
            </a:prstGeom>
            <a:noFill/>
          </p:spPr>
          <p:txBody>
            <a:bodyPr wrap="square" rtlCol="0">
              <a:spAutoFit/>
            </a:bodyPr>
            <a:lstStyle/>
            <a:p>
              <a:pPr marL="457200" lvl="0" indent="-457200">
                <a:buFont typeface="+mj-lt"/>
                <a:buAutoNum type="arabicPeriod"/>
              </a:pPr>
              <a:r>
                <a:rPr lang="en-US" sz="2400" dirty="0"/>
                <a:t>B. Lewin. </a:t>
              </a:r>
              <a:r>
                <a:rPr lang="en-US" sz="2400" i="1" dirty="0"/>
                <a:t>Cells</a:t>
              </a:r>
              <a:r>
                <a:rPr lang="en-US" sz="2400" dirty="0"/>
                <a:t>. </a:t>
              </a:r>
              <a:r>
                <a:rPr lang="en-GB" sz="2400" dirty="0"/>
                <a:t>BINOM </a:t>
              </a:r>
              <a:r>
                <a:rPr lang="en-US" sz="2400" dirty="0"/>
                <a:t>Russia, 2011. 951 </a:t>
              </a:r>
              <a:r>
                <a:rPr lang="ru-RU" sz="2400" dirty="0"/>
                <a:t>с</a:t>
              </a:r>
              <a:r>
                <a:rPr lang="en-US" sz="2400" dirty="0"/>
                <a:t>.</a:t>
              </a:r>
            </a:p>
            <a:p>
              <a:pPr marL="457200" lvl="0" indent="-457200">
                <a:buFont typeface="+mj-lt"/>
                <a:buAutoNum type="arabicPeriod"/>
              </a:pPr>
              <a:r>
                <a:rPr lang="en-US" sz="2400" dirty="0"/>
                <a:t>S. </a:t>
              </a:r>
              <a:r>
                <a:rPr lang="en-US" sz="2400" dirty="0" err="1"/>
                <a:t>Nie</a:t>
              </a:r>
              <a:r>
                <a:rPr lang="en-US" sz="2400" dirty="0"/>
                <a:t>, H. Yin, Z. Tan, M. A. Anderson, M. T. Ruffin, D. M. Simeone, D. M. </a:t>
              </a:r>
              <a:r>
                <a:rPr lang="en-US" sz="2400" dirty="0" err="1"/>
                <a:t>Lubman</a:t>
              </a:r>
              <a:r>
                <a:rPr lang="en-US" sz="2400" dirty="0"/>
                <a:t>. </a:t>
              </a:r>
              <a:r>
                <a:rPr lang="en-US" sz="2400" i="1" dirty="0"/>
                <a:t>Quantitative Analysis of Single Amino Acid Variant Peptides Associated with Pancreatic Cancer in Serum by an Isobaric Labeling Quantitative Method</a:t>
              </a:r>
              <a:r>
                <a:rPr lang="en-US" sz="2400" dirty="0"/>
                <a:t>. J Proteome Res. 2014, 13(12):6058–6066.</a:t>
              </a:r>
            </a:p>
            <a:p>
              <a:pPr marL="457200" lvl="0" indent="-457200">
                <a:buFont typeface="+mj-lt"/>
                <a:buAutoNum type="arabicPeriod"/>
              </a:pPr>
              <a:r>
                <a:rPr lang="en-US" sz="2400" dirty="0"/>
                <a:t>X. Liu, Y. Inbar, P. C. </a:t>
              </a:r>
              <a:r>
                <a:rPr lang="en-US" sz="2400" dirty="0" err="1"/>
                <a:t>Dorrestein</a:t>
              </a:r>
              <a:r>
                <a:rPr lang="en-US" sz="2400" dirty="0"/>
                <a:t>, C. Wynne, N. Edwards, P. </a:t>
              </a:r>
              <a:r>
                <a:rPr lang="en-US" sz="2400" dirty="0" err="1"/>
                <a:t>Souda</a:t>
              </a:r>
              <a:r>
                <a:rPr lang="en-US" sz="2400" dirty="0"/>
                <a:t>, J. P. </a:t>
              </a:r>
              <a:r>
                <a:rPr lang="en-US" sz="2400" dirty="0" err="1"/>
                <a:t>Whitelegge</a:t>
              </a:r>
              <a:r>
                <a:rPr lang="en-US" sz="2400" dirty="0"/>
                <a:t>, V. </a:t>
              </a:r>
              <a:r>
                <a:rPr lang="en-US" sz="2400" dirty="0" err="1"/>
                <a:t>Bafna</a:t>
              </a:r>
              <a:r>
                <a:rPr lang="en-US" sz="2400" dirty="0"/>
                <a:t>, P. A. </a:t>
              </a:r>
              <a:r>
                <a:rPr lang="en-US" sz="2400" dirty="0" err="1"/>
                <a:t>Pevzner</a:t>
              </a:r>
              <a:r>
                <a:rPr lang="en-US" sz="2400" dirty="0"/>
                <a:t>. </a:t>
              </a:r>
              <a:r>
                <a:rPr lang="en-US" sz="2400" i="1" dirty="0"/>
                <a:t>Deconvolution and database search of complex tandem mass spectra of intact proteins: a combinatorial approach</a:t>
              </a:r>
              <a:r>
                <a:rPr lang="en-US" sz="2400" dirty="0"/>
                <a:t>.  Molecular and Cellular Proteomics, 9:2772-2782, 2010.</a:t>
              </a:r>
            </a:p>
            <a:p>
              <a:pPr marL="457200" lvl="0" indent="-457200">
                <a:buFont typeface="+mj-lt"/>
                <a:buAutoNum type="arabicPeriod"/>
              </a:pPr>
              <a:r>
                <a:rPr lang="en-US" sz="2400" dirty="0"/>
                <a:t>K. </a:t>
              </a:r>
              <a:r>
                <a:rPr lang="en-US" sz="2400" dirty="0" err="1"/>
                <a:t>Vyatkina</a:t>
              </a:r>
              <a:r>
                <a:rPr lang="en-US" sz="2400" dirty="0"/>
                <a:t>, S. Wu, L. J. M. Dekker, M. M. </a:t>
              </a:r>
              <a:r>
                <a:rPr lang="en-US" sz="2400" dirty="0" err="1"/>
                <a:t>VanDuijn</a:t>
              </a:r>
              <a:r>
                <a:rPr lang="en-US" sz="2400" dirty="0"/>
                <a:t>, X. Liu, N. </a:t>
              </a:r>
              <a:r>
                <a:rPr lang="en-US" sz="2400" dirty="0" err="1"/>
                <a:t>Tolic</a:t>
              </a:r>
              <a:r>
                <a:rPr lang="en-US" sz="2400" dirty="0"/>
                <a:t>, M. </a:t>
              </a:r>
              <a:r>
                <a:rPr lang="en-US" sz="2400" dirty="0" err="1"/>
                <a:t>Dvorkin</a:t>
              </a:r>
              <a:r>
                <a:rPr lang="en-US" sz="2400" dirty="0"/>
                <a:t>, S. </a:t>
              </a:r>
              <a:r>
                <a:rPr lang="en-US" sz="2400" dirty="0" err="1"/>
                <a:t>Alexandrova</a:t>
              </a:r>
              <a:r>
                <a:rPr lang="en-US" sz="2400" dirty="0"/>
                <a:t>, T. M. </a:t>
              </a:r>
              <a:r>
                <a:rPr lang="en-US" sz="2400" dirty="0" err="1"/>
                <a:t>Luider</a:t>
              </a:r>
              <a:r>
                <a:rPr lang="en-US" sz="2400" dirty="0"/>
                <a:t>, L. </a:t>
              </a:r>
              <a:r>
                <a:rPr lang="en-US" sz="2400" dirty="0" err="1"/>
                <a:t>Pasa-Tolic</a:t>
              </a:r>
              <a:r>
                <a:rPr lang="en-US" sz="2400" dirty="0"/>
                <a:t>, P. A. </a:t>
              </a:r>
              <a:r>
                <a:rPr lang="en-US" sz="2400" dirty="0" err="1"/>
                <a:t>Pevzner</a:t>
              </a:r>
              <a:r>
                <a:rPr lang="en-US" sz="2400" dirty="0"/>
                <a:t>. </a:t>
              </a:r>
              <a:r>
                <a:rPr lang="en-US" sz="2400" i="1" dirty="0"/>
                <a:t>De Novo Sequencing of Peptides from Top-Down Tandem Mass Spectra</a:t>
              </a:r>
              <a:r>
                <a:rPr lang="en-US" sz="2400" dirty="0"/>
                <a:t>. J Proteome Res. 2015, 14(11):4450-4462.</a:t>
              </a:r>
            </a:p>
            <a:p>
              <a:pPr marL="457200" lvl="0" indent="-457200">
                <a:buFont typeface="+mj-lt"/>
                <a:buAutoNum type="arabicPeriod"/>
              </a:pPr>
              <a:r>
                <a:rPr lang="en-US" sz="2400" dirty="0"/>
                <a:t>K.V. </a:t>
              </a:r>
              <a:r>
                <a:rPr lang="en-US" sz="2400" dirty="0" err="1"/>
                <a:t>Vyatkina</a:t>
              </a:r>
              <a:r>
                <a:rPr lang="en-US" sz="2400" dirty="0"/>
                <a:t>, A.A. </a:t>
              </a:r>
              <a:r>
                <a:rPr lang="en-US" sz="2400" dirty="0" err="1"/>
                <a:t>Lobas</a:t>
              </a:r>
              <a:r>
                <a:rPr lang="en-US" sz="2400" dirty="0"/>
                <a:t>, L.I. </a:t>
              </a:r>
              <a:r>
                <a:rPr lang="en-US" sz="2400" dirty="0" err="1"/>
                <a:t>Levitsky</a:t>
              </a:r>
              <a:r>
                <a:rPr lang="en-US" sz="2400" dirty="0"/>
                <a:t>, M.V. Ivanov, E.M. </a:t>
              </a:r>
              <a:r>
                <a:rPr lang="en-US" sz="2400" dirty="0" err="1"/>
                <a:t>Solovyeva</a:t>
              </a:r>
              <a:r>
                <a:rPr lang="en-US" sz="2400" dirty="0"/>
                <a:t>, S.A. </a:t>
              </a:r>
              <a:r>
                <a:rPr lang="en-US" sz="2400" dirty="0" err="1"/>
                <a:t>Moshkovskii</a:t>
              </a:r>
              <a:r>
                <a:rPr lang="en-US" sz="2400" dirty="0"/>
                <a:t>, M.V. </a:t>
              </a:r>
              <a:r>
                <a:rPr lang="en-US" sz="2400" dirty="0" err="1"/>
                <a:t>Gorshkov</a:t>
              </a:r>
              <a:r>
                <a:rPr lang="en-US" sz="2400" dirty="0"/>
                <a:t>. </a:t>
              </a:r>
              <a:r>
                <a:rPr lang="en-US" sz="2400" i="1" dirty="0"/>
                <a:t>Automated detection and validation of variant peptides in cancer cell lines via de novo sequencing assisted database search</a:t>
              </a:r>
              <a:r>
                <a:rPr lang="en-US" sz="2400" dirty="0"/>
                <a:t>. Proc. 5</a:t>
              </a:r>
              <a:r>
                <a:rPr lang="en-US" sz="2400" baseline="30000" dirty="0"/>
                <a:t>th</a:t>
              </a:r>
              <a:r>
                <a:rPr lang="en-US" sz="2400" dirty="0"/>
                <a:t> International Conference “POSTGENOME’2018” “In Search of Models for Personalized Medicine”, Kazan, Russia, October 29- November 2, 2018, pp. 41-42.</a:t>
              </a:r>
            </a:p>
            <a:p>
              <a:endParaRPr lang="en-US" sz="3600" dirty="0"/>
            </a:p>
          </p:txBody>
        </p:sp>
      </p:grpSp>
      <p:pic>
        <p:nvPicPr>
          <p:cNvPr id="144" name="Picture 143">
            <a:extLst>
              <a:ext uri="{FF2B5EF4-FFF2-40B4-BE49-F238E27FC236}">
                <a16:creationId xmlns:a16="http://schemas.microsoft.com/office/drawing/2014/main" id="{E5988F76-91AF-46CE-BC95-8ACBA7911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1122" y="652891"/>
            <a:ext cx="3259061" cy="36576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0E3BC4-5916-4863-A253-BCA7557E53FD}"/>
                  </a:ext>
                </a:extLst>
              </p:cNvPr>
              <p:cNvSpPr txBox="1"/>
              <p:nvPr/>
            </p:nvSpPr>
            <p:spPr>
              <a:xfrm>
                <a:off x="1074993" y="6350438"/>
                <a:ext cx="27229127" cy="1601208"/>
              </a:xfrm>
              <a:prstGeom prst="rect">
                <a:avLst/>
              </a:prstGeom>
              <a:noFill/>
            </p:spPr>
            <p:txBody>
              <a:bodyPr wrap="square" rtlCol="0">
                <a:spAutoFit/>
              </a:bodyPr>
              <a:lstStyle/>
              <a:p>
                <a:r>
                  <a:rPr lang="en-GB" sz="2400" dirty="0"/>
                  <a:t>Proteins play an essential role in our lives, </a:t>
                </a:r>
                <a:r>
                  <a:rPr lang="en-US" sz="2400" dirty="0"/>
                  <a:t>because they are regulating sub-cellar . </a:t>
                </a:r>
                <a:r>
                  <a:rPr lang="en-GB" sz="2400" dirty="0"/>
                  <a:t>If any disruption occurs, a protein will cease acting properly and may cause severe diseases.</a:t>
                </a:r>
                <a:r>
                  <a:rPr lang="en-US" sz="2400" dirty="0"/>
                  <a:t> </a:t>
                </a:r>
                <a:r>
                  <a:rPr lang="en-GB" sz="2400" dirty="0"/>
                  <a:t>Many factors can result in such disruptions. We consider the most important of those – a s</a:t>
                </a:r>
                <a:r>
                  <a:rPr lang="en-US" sz="2400" dirty="0"/>
                  <a:t>ingle nucleotide polymorphism (SNP).  </a:t>
                </a:r>
                <a:r>
                  <a:rPr lang="en-GB" sz="2400" dirty="0"/>
                  <a:t>Having learned </a:t>
                </a:r>
                <a:r>
                  <a:rPr lang="en-US" sz="2400" dirty="0"/>
                  <a:t>to find positions in</a:t>
                </a:r>
                <a:r>
                  <a:rPr lang="ru-RU" sz="2400" dirty="0"/>
                  <a:t> </a:t>
                </a:r>
                <a:r>
                  <a:rPr lang="en-US" sz="2400" dirty="0"/>
                  <a:t>a protein sequence where the substitution might occur, we would get a possibility to identify </a:t>
                </a:r>
                <a:r>
                  <a:rPr lang="en-GB" sz="2400" dirty="0"/>
                  <a:t>the</a:t>
                </a:r>
                <a:r>
                  <a:rPr lang="en-US" sz="2400" dirty="0"/>
                  <a:t> so-called variant proteins, which can be biomarkers for a variety of serious . </a:t>
                </a:r>
              </a:p>
              <a:p>
                <a:endParaRPr lang="en-US" sz="2400" dirty="0"/>
              </a:p>
            </p:txBody>
          </p:sp>
        </mc:Choice>
        <mc:Fallback xmlns="">
          <p:sp>
            <p:nvSpPr>
              <p:cNvPr id="3" name="TextBox 2">
                <a:extLst>
                  <a:ext uri="{FF2B5EF4-FFF2-40B4-BE49-F238E27FC236}">
                    <a16:creationId xmlns:a16="http://schemas.microsoft.com/office/drawing/2014/main" xmlns:a14="http://schemas.microsoft.com/office/drawing/2010/main" xmlns="" id="{3F0E3BC4-5916-4863-A253-BCA7557E53FD}"/>
                  </a:ext>
                </a:extLst>
              </p:cNvPr>
              <p:cNvSpPr txBox="1">
                <a:spLocks noRot="1" noChangeAspect="1" noMove="1" noResize="1" noEditPoints="1" noAdjustHandles="1" noChangeArrowheads="1" noChangeShapeType="1" noTextEdit="1"/>
              </p:cNvSpPr>
              <p:nvPr/>
            </p:nvSpPr>
            <p:spPr>
              <a:xfrm>
                <a:off x="1074993" y="6350438"/>
                <a:ext cx="27229127" cy="1601208"/>
              </a:xfrm>
              <a:prstGeom prst="rect">
                <a:avLst/>
              </a:prstGeom>
              <a:blipFill rotWithShape="1">
                <a:blip r:embed="rId1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447B23F-7B56-4C33-8F97-80FABA7D46C5}"/>
              </a:ext>
            </a:extLst>
          </p:cNvPr>
          <p:cNvSpPr txBox="1"/>
          <p:nvPr/>
        </p:nvSpPr>
        <p:spPr>
          <a:xfrm>
            <a:off x="1071478" y="5762701"/>
            <a:ext cx="3259866" cy="646331"/>
          </a:xfrm>
          <a:prstGeom prst="rect">
            <a:avLst/>
          </a:prstGeom>
          <a:noFill/>
        </p:spPr>
        <p:txBody>
          <a:bodyPr wrap="square" rtlCol="0">
            <a:spAutoFit/>
          </a:bodyPr>
          <a:lstStyle/>
          <a:p>
            <a:r>
              <a:rPr lang="en-US" sz="3600" dirty="0"/>
              <a:t>Motivation</a:t>
            </a:r>
          </a:p>
        </p:txBody>
      </p:sp>
      <p:sp>
        <p:nvSpPr>
          <p:cNvPr id="325" name="TextBox 324">
            <a:extLst>
              <a:ext uri="{FF2B5EF4-FFF2-40B4-BE49-F238E27FC236}">
                <a16:creationId xmlns:a16="http://schemas.microsoft.com/office/drawing/2014/main" id="{A2295934-F46B-48F9-BE24-B544F81CDBB5}"/>
              </a:ext>
            </a:extLst>
          </p:cNvPr>
          <p:cNvSpPr txBox="1"/>
          <p:nvPr/>
        </p:nvSpPr>
        <p:spPr>
          <a:xfrm>
            <a:off x="1076675" y="7753153"/>
            <a:ext cx="7583470" cy="646331"/>
          </a:xfrm>
          <a:prstGeom prst="rect">
            <a:avLst/>
          </a:prstGeom>
          <a:noFill/>
        </p:spPr>
        <p:txBody>
          <a:bodyPr wrap="square" rtlCol="0">
            <a:spAutoFit/>
          </a:bodyPr>
          <a:lstStyle/>
          <a:p>
            <a:r>
              <a:rPr lang="en-GB" sz="3600" dirty="0"/>
              <a:t>S</a:t>
            </a:r>
            <a:r>
              <a:rPr lang="en-US" sz="3600" dirty="0"/>
              <a:t>ingle nucleotide polymorphism</a:t>
            </a:r>
            <a:r>
              <a:rPr lang="ru-RU" sz="3600" dirty="0"/>
              <a:t> (</a:t>
            </a:r>
            <a:r>
              <a:rPr lang="en-GB" sz="3600" dirty="0"/>
              <a:t>SNP)</a:t>
            </a:r>
            <a:r>
              <a:rPr lang="en-US" sz="3600" dirty="0"/>
              <a:t> </a:t>
            </a:r>
            <a:endParaRPr lang="ru-RU" sz="3600" dirty="0"/>
          </a:p>
        </p:txBody>
      </p:sp>
      <p:graphicFrame>
        <p:nvGraphicFramePr>
          <p:cNvPr id="327" name="Таблица 1">
            <a:extLst>
              <a:ext uri="{FF2B5EF4-FFF2-40B4-BE49-F238E27FC236}">
                <a16:creationId xmlns:a16="http://schemas.microsoft.com/office/drawing/2014/main" id="{62F2F7B5-DE13-4ADE-9CE4-EDEEFFF828C9}"/>
              </a:ext>
            </a:extLst>
          </p:cNvPr>
          <p:cNvGraphicFramePr>
            <a:graphicFrameLocks noGrp="1"/>
          </p:cNvGraphicFramePr>
          <p:nvPr>
            <p:extLst>
              <p:ext uri="{D42A27DB-BD31-4B8C-83A1-F6EECF244321}">
                <p14:modId xmlns:p14="http://schemas.microsoft.com/office/powerpoint/2010/main" val="4059767140"/>
              </p:ext>
            </p:extLst>
          </p:nvPr>
        </p:nvGraphicFramePr>
        <p:xfrm>
          <a:off x="4148884" y="8602428"/>
          <a:ext cx="7570794" cy="2586340"/>
        </p:xfrm>
        <a:graphic>
          <a:graphicData uri="http://schemas.openxmlformats.org/drawingml/2006/table">
            <a:tbl>
              <a:tblPr firstRow="1" bandRow="1">
                <a:tableStyleId>{21E4AEA4-8DFA-4A89-87EB-49C32662AFE0}</a:tableStyleId>
              </a:tblPr>
              <a:tblGrid>
                <a:gridCol w="2107952">
                  <a:extLst>
                    <a:ext uri="{9D8B030D-6E8A-4147-A177-3AD203B41FA5}">
                      <a16:colId xmlns:a16="http://schemas.microsoft.com/office/drawing/2014/main" val="1718616828"/>
                    </a:ext>
                  </a:extLst>
                </a:gridCol>
                <a:gridCol w="2588511">
                  <a:extLst>
                    <a:ext uri="{9D8B030D-6E8A-4147-A177-3AD203B41FA5}">
                      <a16:colId xmlns:a16="http://schemas.microsoft.com/office/drawing/2014/main" val="4130545199"/>
                    </a:ext>
                  </a:extLst>
                </a:gridCol>
                <a:gridCol w="2874331">
                  <a:extLst>
                    <a:ext uri="{9D8B030D-6E8A-4147-A177-3AD203B41FA5}">
                      <a16:colId xmlns:a16="http://schemas.microsoft.com/office/drawing/2014/main" val="4150303046"/>
                    </a:ext>
                  </a:extLst>
                </a:gridCol>
              </a:tblGrid>
              <a:tr h="722734">
                <a:tc>
                  <a:txBody>
                    <a:bodyPr/>
                    <a:lstStyle/>
                    <a:p>
                      <a:endParaRPr lang="ru-RU" dirty="0"/>
                    </a:p>
                  </a:txBody>
                  <a:tcPr>
                    <a:noFill/>
                  </a:tcPr>
                </a:tc>
                <a:tc>
                  <a:txBody>
                    <a:bodyPr/>
                    <a:lstStyle/>
                    <a:p>
                      <a:pPr algn="ctr"/>
                      <a:r>
                        <a:rPr lang="en-US" sz="2800" b="0" dirty="0">
                          <a:latin typeface="+mj-lt"/>
                        </a:rPr>
                        <a:t>Wild type</a:t>
                      </a:r>
                      <a:endParaRPr lang="ru-RU" sz="2800" b="0" dirty="0">
                        <a:latin typeface="+mj-lt"/>
                      </a:endParaRPr>
                    </a:p>
                  </a:txBody>
                  <a:tcPr>
                    <a:solidFill>
                      <a:srgbClr val="D03839"/>
                    </a:solidFill>
                  </a:tcPr>
                </a:tc>
                <a:tc>
                  <a:txBody>
                    <a:bodyPr/>
                    <a:lstStyle/>
                    <a:p>
                      <a:pPr algn="ctr"/>
                      <a:r>
                        <a:rPr lang="en-US" sz="2800" b="0" dirty="0">
                          <a:latin typeface="+mj-lt"/>
                        </a:rPr>
                        <a:t>Variant type</a:t>
                      </a:r>
                      <a:r>
                        <a:rPr lang="ru-RU" sz="2800" b="0" dirty="0">
                          <a:latin typeface="+mj-lt"/>
                        </a:rPr>
                        <a:t> (</a:t>
                      </a:r>
                      <a:r>
                        <a:rPr lang="en-US" sz="2800" b="0" dirty="0">
                          <a:solidFill>
                            <a:schemeClr val="bg1"/>
                          </a:solidFill>
                          <a:latin typeface="+mj-lt"/>
                        </a:rPr>
                        <a:t>A</a:t>
                      </a:r>
                      <a:r>
                        <a:rPr lang="ru-RU" sz="2800" b="0" dirty="0">
                          <a:latin typeface="+mj-lt"/>
                        </a:rPr>
                        <a:t>-</a:t>
                      </a:r>
                      <a:r>
                        <a:rPr lang="en-US" sz="2800" b="0" dirty="0">
                          <a:latin typeface="+mj-lt"/>
                        </a:rPr>
                        <a:t>&gt;</a:t>
                      </a:r>
                      <a:r>
                        <a:rPr lang="en-US" sz="2800" b="0" dirty="0">
                          <a:solidFill>
                            <a:schemeClr val="bg1"/>
                          </a:solidFill>
                          <a:latin typeface="+mj-lt"/>
                        </a:rPr>
                        <a:t>T</a:t>
                      </a:r>
                      <a:r>
                        <a:rPr lang="en-US" sz="2800" b="0" dirty="0">
                          <a:latin typeface="+mj-lt"/>
                        </a:rPr>
                        <a:t>)</a:t>
                      </a:r>
                      <a:endParaRPr lang="ru-RU" sz="2800" b="0" dirty="0">
                        <a:latin typeface="+mj-lt"/>
                      </a:endParaRPr>
                    </a:p>
                  </a:txBody>
                  <a:tcPr>
                    <a:solidFill>
                      <a:srgbClr val="D03839"/>
                    </a:solidFill>
                  </a:tcPr>
                </a:tc>
                <a:extLst>
                  <a:ext uri="{0D108BD9-81ED-4DB2-BD59-A6C34878D82A}">
                    <a16:rowId xmlns:a16="http://schemas.microsoft.com/office/drawing/2014/main" val="1536683608"/>
                  </a:ext>
                </a:extLst>
              </a:tr>
              <a:tr h="643013">
                <a:tc>
                  <a:txBody>
                    <a:bodyPr/>
                    <a:lstStyle/>
                    <a:p>
                      <a:r>
                        <a:rPr lang="en-US" sz="2800" dirty="0">
                          <a:solidFill>
                            <a:schemeClr val="bg1"/>
                          </a:solidFill>
                          <a:latin typeface="+mj-lt"/>
                        </a:rPr>
                        <a:t>DNA strand</a:t>
                      </a:r>
                      <a:endParaRPr lang="ru-RU" sz="2800" dirty="0">
                        <a:solidFill>
                          <a:schemeClr val="bg1"/>
                        </a:solidFill>
                        <a:latin typeface="+mj-lt"/>
                      </a:endParaRPr>
                    </a:p>
                  </a:txBody>
                  <a:tcPr>
                    <a:solidFill>
                      <a:srgbClr val="D0383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ACC AAA CCG AGT</a:t>
                      </a:r>
                      <a:endParaRPr lang="ru-RU" sz="2000" dirty="0"/>
                    </a:p>
                  </a:txBody>
                  <a:tcP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ACC </a:t>
                      </a:r>
                      <a:r>
                        <a:rPr lang="en-GB" sz="2000" dirty="0">
                          <a:solidFill>
                            <a:schemeClr val="tx1"/>
                          </a:solidFill>
                        </a:rPr>
                        <a:t>A</a:t>
                      </a:r>
                      <a:r>
                        <a:rPr lang="en-GB" sz="2000" dirty="0">
                          <a:solidFill>
                            <a:srgbClr val="FF0000"/>
                          </a:solidFill>
                        </a:rPr>
                        <a:t>T</a:t>
                      </a:r>
                      <a:r>
                        <a:rPr lang="en-GB" sz="2000" dirty="0">
                          <a:solidFill>
                            <a:schemeClr val="tx1"/>
                          </a:solidFill>
                        </a:rPr>
                        <a:t>A</a:t>
                      </a:r>
                      <a:r>
                        <a:rPr lang="en-GB" sz="2000" dirty="0"/>
                        <a:t> CCG AGT</a:t>
                      </a:r>
                      <a:endParaRPr lang="ru-RU" sz="2000" dirty="0"/>
                    </a:p>
                  </a:txBody>
                  <a:tcPr>
                    <a:solidFill>
                      <a:schemeClr val="accent2">
                        <a:lumMod val="60000"/>
                        <a:lumOff val="40000"/>
                      </a:schemeClr>
                    </a:solidFill>
                  </a:tcPr>
                </a:tc>
                <a:extLst>
                  <a:ext uri="{0D108BD9-81ED-4DB2-BD59-A6C34878D82A}">
                    <a16:rowId xmlns:a16="http://schemas.microsoft.com/office/drawing/2014/main" val="2114880087"/>
                  </a:ext>
                </a:extLst>
              </a:tr>
              <a:tr h="527646">
                <a:tc>
                  <a:txBody>
                    <a:bodyPr/>
                    <a:lstStyle/>
                    <a:p>
                      <a:r>
                        <a:rPr lang="en-US" sz="2800" dirty="0">
                          <a:solidFill>
                            <a:schemeClr val="bg1"/>
                          </a:solidFill>
                          <a:latin typeface="+mj-lt"/>
                        </a:rPr>
                        <a:t>mRNA</a:t>
                      </a:r>
                      <a:endParaRPr lang="ru-RU" sz="2800" dirty="0">
                        <a:solidFill>
                          <a:schemeClr val="bg1"/>
                        </a:solidFill>
                        <a:latin typeface="+mj-lt"/>
                      </a:endParaRPr>
                    </a:p>
                  </a:txBody>
                  <a:tcPr>
                    <a:solidFill>
                      <a:srgbClr val="D0383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UGG UUU GGC UCA</a:t>
                      </a:r>
                      <a:endParaRPr lang="ru-RU"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UGG U</a:t>
                      </a:r>
                      <a:r>
                        <a:rPr lang="en-GB" sz="2000" dirty="0">
                          <a:solidFill>
                            <a:srgbClr val="FF0000"/>
                          </a:solidFill>
                        </a:rPr>
                        <a:t>A</a:t>
                      </a:r>
                      <a:r>
                        <a:rPr lang="en-GB" sz="2000" dirty="0"/>
                        <a:t>U GGC UCA</a:t>
                      </a:r>
                      <a:endParaRPr lang="ru-RU" sz="2000" dirty="0"/>
                    </a:p>
                  </a:txBody>
                  <a:tcPr/>
                </a:tc>
                <a:extLst>
                  <a:ext uri="{0D108BD9-81ED-4DB2-BD59-A6C34878D82A}">
                    <a16:rowId xmlns:a16="http://schemas.microsoft.com/office/drawing/2014/main" val="3283108929"/>
                  </a:ext>
                </a:extLst>
              </a:tr>
              <a:tr h="643013">
                <a:tc>
                  <a:txBody>
                    <a:bodyPr/>
                    <a:lstStyle/>
                    <a:p>
                      <a:r>
                        <a:rPr lang="en-US" sz="2800" dirty="0">
                          <a:solidFill>
                            <a:schemeClr val="bg1"/>
                          </a:solidFill>
                          <a:latin typeface="+mj-lt"/>
                        </a:rPr>
                        <a:t>Protein</a:t>
                      </a:r>
                      <a:endParaRPr lang="ru-RU" sz="2800" dirty="0">
                        <a:solidFill>
                          <a:schemeClr val="bg1"/>
                        </a:solidFill>
                        <a:latin typeface="+mj-lt"/>
                      </a:endParaRPr>
                    </a:p>
                  </a:txBody>
                  <a:tcPr>
                    <a:solidFill>
                      <a:srgbClr val="D03839"/>
                    </a:solidFill>
                  </a:tcPr>
                </a:tc>
                <a:tc>
                  <a:txBody>
                    <a:bodyPr/>
                    <a:lstStyle/>
                    <a:p>
                      <a:pPr algn="ctr"/>
                      <a:r>
                        <a:rPr lang="en-US" sz="2400" dirty="0"/>
                        <a:t>-</a:t>
                      </a:r>
                      <a:r>
                        <a:rPr lang="en-US" sz="2400" dirty="0" err="1"/>
                        <a:t>Trp</a:t>
                      </a:r>
                      <a:r>
                        <a:rPr lang="en-US" sz="2400" dirty="0"/>
                        <a:t>-</a:t>
                      </a:r>
                      <a:r>
                        <a:rPr lang="en-US" sz="2400" dirty="0" err="1"/>
                        <a:t>Phe</a:t>
                      </a:r>
                      <a:r>
                        <a:rPr lang="en-US" sz="2400" dirty="0"/>
                        <a:t>-</a:t>
                      </a:r>
                      <a:r>
                        <a:rPr lang="en-US" sz="2400" dirty="0" err="1"/>
                        <a:t>Gly</a:t>
                      </a:r>
                      <a:r>
                        <a:rPr lang="en-US" sz="2400" dirty="0"/>
                        <a:t>-Ser-</a:t>
                      </a:r>
                      <a:endParaRPr lang="ru-RU" sz="2400" dirty="0"/>
                    </a:p>
                  </a:txBody>
                  <a:tcP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t>
                      </a:r>
                      <a:r>
                        <a:rPr lang="en-US" sz="2400" dirty="0" err="1"/>
                        <a:t>Trp</a:t>
                      </a:r>
                      <a:r>
                        <a:rPr lang="en-US" sz="2400" dirty="0"/>
                        <a:t>-</a:t>
                      </a:r>
                      <a:r>
                        <a:rPr lang="en-US" sz="2400" dirty="0">
                          <a:solidFill>
                            <a:srgbClr val="FF0000"/>
                          </a:solidFill>
                        </a:rPr>
                        <a:t>Tyr</a:t>
                      </a:r>
                      <a:r>
                        <a:rPr lang="en-US" sz="2400" dirty="0"/>
                        <a:t>-</a:t>
                      </a:r>
                      <a:r>
                        <a:rPr lang="en-US" sz="2400" dirty="0" err="1"/>
                        <a:t>Gly</a:t>
                      </a:r>
                      <a:r>
                        <a:rPr lang="en-US" sz="2400" dirty="0"/>
                        <a:t>-Ser-</a:t>
                      </a:r>
                      <a:endParaRPr lang="ru-RU" sz="2400" dirty="0"/>
                    </a:p>
                  </a:txBody>
                  <a:tcPr>
                    <a:solidFill>
                      <a:schemeClr val="accent2">
                        <a:lumMod val="60000"/>
                        <a:lumOff val="40000"/>
                      </a:schemeClr>
                    </a:solidFill>
                  </a:tcPr>
                </a:tc>
                <a:extLst>
                  <a:ext uri="{0D108BD9-81ED-4DB2-BD59-A6C34878D82A}">
                    <a16:rowId xmlns:a16="http://schemas.microsoft.com/office/drawing/2014/main" val="1594110793"/>
                  </a:ext>
                </a:extLst>
              </a:tr>
            </a:tbl>
          </a:graphicData>
        </a:graphic>
      </p:graphicFrame>
      <p:cxnSp>
        <p:nvCxnSpPr>
          <p:cNvPr id="349" name="Straight Connector 348">
            <a:extLst>
              <a:ext uri="{FF2B5EF4-FFF2-40B4-BE49-F238E27FC236}">
                <a16:creationId xmlns:a16="http://schemas.microsoft.com/office/drawing/2014/main" id="{4513983A-F6A8-4D68-ADC8-9058A43A19D2}"/>
              </a:ext>
            </a:extLst>
          </p:cNvPr>
          <p:cNvCxnSpPr>
            <a:cxnSpLocks/>
          </p:cNvCxnSpPr>
          <p:nvPr/>
        </p:nvCxnSpPr>
        <p:spPr>
          <a:xfrm>
            <a:off x="11972886" y="8455766"/>
            <a:ext cx="9599" cy="3796508"/>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1" name="TextBox 350">
                <a:extLst>
                  <a:ext uri="{FF2B5EF4-FFF2-40B4-BE49-F238E27FC236}">
                    <a16:creationId xmlns:a16="http://schemas.microsoft.com/office/drawing/2014/main" id="{220764AD-00F2-44C8-9CED-15BFA86629E6}"/>
                  </a:ext>
                </a:extLst>
              </p:cNvPr>
              <p:cNvSpPr txBox="1"/>
              <p:nvPr/>
            </p:nvSpPr>
            <p:spPr>
              <a:xfrm>
                <a:off x="3921823" y="11325778"/>
                <a:ext cx="8139814" cy="562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ru-RU" sz="2800" i="1" smtClean="0">
                              <a:latin typeface="Cambria Math" panose="02040503050406030204" pitchFamily="18" charset="0"/>
                            </a:rPr>
                          </m:ctrlPr>
                        </m:sSubPr>
                        <m:e>
                          <m:sSub>
                            <m:sSubPr>
                              <m:ctrlPr>
                                <a:rPr lang="en-GB" sz="2800" b="0" i="1" smtClean="0">
                                  <a:latin typeface="Cambria Math" panose="02040503050406030204" pitchFamily="18" charset="0"/>
                                </a:rPr>
                              </m:ctrlPr>
                            </m:sSubPr>
                            <m:e>
                              <m:r>
                                <a:rPr lang="en-GB" sz="2800" b="0" i="0" smtClean="0">
                                  <a:latin typeface="Cambria Math" panose="02040503050406030204" pitchFamily="18" charset="0"/>
                                </a:rPr>
                                <m:t>∆</m:t>
                              </m:r>
                              <m:r>
                                <m:rPr>
                                  <m:sty m:val="p"/>
                                </m:rPr>
                                <a:rPr lang="en-GB" sz="2800" b="0" i="0" smtClean="0">
                                  <a:latin typeface="Cambria Math" panose="02040503050406030204" pitchFamily="18" charset="0"/>
                                </a:rPr>
                                <m:t>M</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variant</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type</m:t>
                              </m:r>
                            </m:sub>
                          </m:sSub>
                          <m:r>
                            <a:rPr lang="en-GB" sz="2800" b="0" i="0" smtClean="0">
                              <a:latin typeface="Cambria Math" panose="02040503050406030204" pitchFamily="18" charset="0"/>
                            </a:rPr>
                            <m:t> −</m:t>
                          </m:r>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wild</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type</m:t>
                          </m:r>
                        </m:sub>
                      </m:sSub>
                      <m:r>
                        <a:rPr lang="en-GB" sz="2800" b="0" i="0" smtClean="0">
                          <a:latin typeface="Cambria Math" panose="02040503050406030204" pitchFamily="18" charset="0"/>
                        </a:rPr>
                        <m:t>= </m:t>
                      </m:r>
                      <m:sSub>
                        <m:sSubPr>
                          <m:ctrlPr>
                            <a:rPr lang="en-GB" sz="2800" b="0" i="1" smtClean="0">
                              <a:latin typeface="Cambria Math" panose="02040503050406030204" pitchFamily="18" charset="0"/>
                            </a:rPr>
                          </m:ctrlPr>
                        </m:sSubPr>
                        <m:e>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Tyr</m:t>
                          </m:r>
                        </m:sub>
                      </m:sSub>
                      <m:r>
                        <a:rPr lang="en-GB" sz="2800" b="0" i="0" smtClean="0">
                          <a:latin typeface="Cambria Math" panose="02040503050406030204" pitchFamily="18" charset="0"/>
                        </a:rPr>
                        <m:t> − </m:t>
                      </m:r>
                      <m:sSub>
                        <m:sSubPr>
                          <m:ctrlPr>
                            <a:rPr lang="en-GB" sz="2800" b="0" i="1" smtClean="0">
                              <a:latin typeface="Cambria Math" panose="02040503050406030204" pitchFamily="18" charset="0"/>
                            </a:rPr>
                          </m:ctrlPr>
                        </m:sSubPr>
                        <m:e>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Phe</m:t>
                          </m:r>
                        </m:sub>
                      </m:sSub>
                    </m:oMath>
                  </m:oMathPara>
                </a14:m>
                <a:endParaRPr lang="ru-RU" sz="2800" dirty="0"/>
              </a:p>
            </p:txBody>
          </p:sp>
        </mc:Choice>
        <mc:Fallback xmlns="">
          <p:sp>
            <p:nvSpPr>
              <p:cNvPr id="351" name="TextBox 350">
                <a:extLst>
                  <a:ext uri="{FF2B5EF4-FFF2-40B4-BE49-F238E27FC236}">
                    <a16:creationId xmlns:a16="http://schemas.microsoft.com/office/drawing/2014/main" id="{220764AD-00F2-44C8-9CED-15BFA86629E6}"/>
                  </a:ext>
                </a:extLst>
              </p:cNvPr>
              <p:cNvSpPr txBox="1">
                <a:spLocks noRot="1" noChangeAspect="1" noMove="1" noResize="1" noEditPoints="1" noAdjustHandles="1" noChangeArrowheads="1" noChangeShapeType="1" noTextEdit="1"/>
              </p:cNvSpPr>
              <p:nvPr/>
            </p:nvSpPr>
            <p:spPr>
              <a:xfrm>
                <a:off x="3921823" y="11325778"/>
                <a:ext cx="8139814" cy="562846"/>
              </a:xfrm>
              <a:prstGeom prst="rect">
                <a:avLst/>
              </a:prstGeom>
              <a:blipFill>
                <a:blip r:embed="rId28"/>
                <a:stretch>
                  <a:fillRect/>
                </a:stretch>
              </a:blipFill>
            </p:spPr>
            <p:txBody>
              <a:bodyPr/>
              <a:lstStyle/>
              <a:p>
                <a:r>
                  <a:rPr lang="en-US">
                    <a:noFill/>
                  </a:rPr>
                  <a:t> </a:t>
                </a:r>
              </a:p>
            </p:txBody>
          </p:sp>
        </mc:Fallback>
      </mc:AlternateContent>
      <p:sp>
        <p:nvSpPr>
          <p:cNvPr id="352" name="TextBox 351">
            <a:extLst>
              <a:ext uri="{FF2B5EF4-FFF2-40B4-BE49-F238E27FC236}">
                <a16:creationId xmlns:a16="http://schemas.microsoft.com/office/drawing/2014/main" id="{551D6733-C172-4EEE-BBF1-549EB694D596}"/>
              </a:ext>
            </a:extLst>
          </p:cNvPr>
          <p:cNvSpPr txBox="1"/>
          <p:nvPr/>
        </p:nvSpPr>
        <p:spPr>
          <a:xfrm>
            <a:off x="12074384" y="7753153"/>
            <a:ext cx="7583468" cy="646331"/>
          </a:xfrm>
          <a:prstGeom prst="rect">
            <a:avLst/>
          </a:prstGeom>
          <a:noFill/>
        </p:spPr>
        <p:txBody>
          <a:bodyPr wrap="square" rtlCol="0">
            <a:spAutoFit/>
          </a:bodyPr>
          <a:lstStyle/>
          <a:p>
            <a:r>
              <a:rPr lang="en-GB" sz="3600" dirty="0"/>
              <a:t>Post translational modifications (PTMs)</a:t>
            </a:r>
            <a:endParaRPr lang="ru-RU" sz="3600" dirty="0"/>
          </a:p>
        </p:txBody>
      </p:sp>
      <p:sp>
        <p:nvSpPr>
          <p:cNvPr id="362" name="TextBox 361">
            <a:extLst>
              <a:ext uri="{FF2B5EF4-FFF2-40B4-BE49-F238E27FC236}">
                <a16:creationId xmlns:a16="http://schemas.microsoft.com/office/drawing/2014/main" id="{FA11F836-2908-4CC2-BA8C-FBD82D505B97}"/>
              </a:ext>
            </a:extLst>
          </p:cNvPr>
          <p:cNvSpPr txBox="1"/>
          <p:nvPr/>
        </p:nvSpPr>
        <p:spPr>
          <a:xfrm>
            <a:off x="1066621" y="8609315"/>
            <a:ext cx="3141559" cy="3416320"/>
          </a:xfrm>
          <a:prstGeom prst="rect">
            <a:avLst/>
          </a:prstGeom>
          <a:noFill/>
        </p:spPr>
        <p:txBody>
          <a:bodyPr wrap="square" rtlCol="0">
            <a:spAutoFit/>
          </a:bodyPr>
          <a:lstStyle/>
          <a:p>
            <a:pPr lvl="0" eaLnBrk="0" fontAlgn="base" hangingPunct="0">
              <a:spcBef>
                <a:spcPct val="0"/>
              </a:spcBef>
              <a:spcAft>
                <a:spcPct val="0"/>
              </a:spcAft>
            </a:pPr>
            <a:r>
              <a:rPr lang="en-GB" altLang="en-US" sz="2400" dirty="0">
                <a:solidFill>
                  <a:srgbClr val="222222"/>
                </a:solidFill>
                <a:cs typeface="Times New Roman" panose="02020603050405020304" pitchFamily="18" charset="0"/>
              </a:rPr>
              <a:t>SNP is a substitution of a nucleotide in a DNA strand. Since codons encode amino acids, a SNP can lead to a substitution of an amino acid </a:t>
            </a:r>
            <a:endParaRPr lang="en-US" altLang="en-US" sz="2400" dirty="0"/>
          </a:p>
          <a:p>
            <a:r>
              <a:rPr lang="en-GB" altLang="en-US" sz="2400" dirty="0">
                <a:solidFill>
                  <a:srgbClr val="222222"/>
                </a:solidFill>
                <a:ea typeface="Calibri" panose="020F0502020204030204" pitchFamily="34" charset="0"/>
                <a:cs typeface="Times New Roman" panose="02020603050405020304" pitchFamily="18" charset="0"/>
              </a:rPr>
              <a:t> </a:t>
            </a:r>
            <a:endParaRPr lang="en-GB" altLang="en-US" sz="2400" dirty="0"/>
          </a:p>
          <a:p>
            <a:endParaRPr lang="en-US" sz="2400" dirty="0"/>
          </a:p>
        </p:txBody>
      </p:sp>
      <p:sp>
        <p:nvSpPr>
          <p:cNvPr id="12" name="TextBox 11">
            <a:extLst>
              <a:ext uri="{FF2B5EF4-FFF2-40B4-BE49-F238E27FC236}">
                <a16:creationId xmlns:a16="http://schemas.microsoft.com/office/drawing/2014/main" id="{FE71238C-57D2-43D4-8FF0-7FC885D5C38D}"/>
              </a:ext>
            </a:extLst>
          </p:cNvPr>
          <p:cNvSpPr txBox="1"/>
          <p:nvPr/>
        </p:nvSpPr>
        <p:spPr>
          <a:xfrm>
            <a:off x="12114175" y="8536510"/>
            <a:ext cx="4131521" cy="3416320"/>
          </a:xfrm>
          <a:prstGeom prst="rect">
            <a:avLst/>
          </a:prstGeom>
          <a:noFill/>
        </p:spPr>
        <p:txBody>
          <a:bodyPr wrap="square" rtlCol="0">
            <a:spAutoFit/>
          </a:bodyPr>
          <a:lstStyle/>
          <a:p>
            <a:r>
              <a:rPr lang="en-GB" sz="2400" dirty="0"/>
              <a:t>PTM is a change of </a:t>
            </a:r>
          </a:p>
          <a:p>
            <a:r>
              <a:rPr lang="en-GB" sz="2400" dirty="0"/>
              <a:t>amino acid’s </a:t>
            </a:r>
            <a:r>
              <a:rPr lang="en-US" sz="2400" dirty="0"/>
              <a:t>chemical composition through adherence of some </a:t>
            </a:r>
          </a:p>
          <a:p>
            <a:r>
              <a:rPr lang="en-US" sz="2400" dirty="0"/>
              <a:t>chemical radicals. </a:t>
            </a:r>
          </a:p>
          <a:p>
            <a:r>
              <a:rPr lang="en-US" sz="2400" dirty="0"/>
              <a:t>(ex.</a:t>
            </a:r>
            <a:r>
              <a:rPr lang="en-GB" sz="2400" dirty="0"/>
              <a:t> the mass of methionine increases by approximately 14Da upon methylation)</a:t>
            </a:r>
            <a:endParaRPr lang="en-US" sz="2400" dirty="0"/>
          </a:p>
          <a:p>
            <a:endParaRPr lang="en-US" sz="2400" dirty="0"/>
          </a:p>
        </p:txBody>
      </p:sp>
      <p:grpSp>
        <p:nvGrpSpPr>
          <p:cNvPr id="14" name="Group 13">
            <a:extLst>
              <a:ext uri="{FF2B5EF4-FFF2-40B4-BE49-F238E27FC236}">
                <a16:creationId xmlns:a16="http://schemas.microsoft.com/office/drawing/2014/main" id="{357E464F-BFA0-4E6E-BA6F-F0BDAFD174E2}"/>
              </a:ext>
            </a:extLst>
          </p:cNvPr>
          <p:cNvGrpSpPr/>
          <p:nvPr/>
        </p:nvGrpSpPr>
        <p:grpSpPr>
          <a:xfrm>
            <a:off x="16045861" y="8317327"/>
            <a:ext cx="5871268" cy="2840953"/>
            <a:chOff x="16796153" y="8458284"/>
            <a:chExt cx="5871268" cy="2840953"/>
          </a:xfrm>
        </p:grpSpPr>
        <mc:AlternateContent xmlns:mc="http://schemas.openxmlformats.org/markup-compatibility/2006" xmlns:a14="http://schemas.microsoft.com/office/drawing/2010/main">
          <mc:Choice Requires="a14">
            <p:sp>
              <p:nvSpPr>
                <p:cNvPr id="420" name="TextBox 419">
                  <a:extLst>
                    <a:ext uri="{FF2B5EF4-FFF2-40B4-BE49-F238E27FC236}">
                      <a16:creationId xmlns:a16="http://schemas.microsoft.com/office/drawing/2014/main" id="{82255603-16B3-4566-BB33-140B396311C9}"/>
                    </a:ext>
                  </a:extLst>
                </p:cNvPr>
                <p:cNvSpPr txBox="1"/>
                <p:nvPr/>
              </p:nvSpPr>
              <p:spPr>
                <a:xfrm>
                  <a:off x="17878107" y="10776017"/>
                  <a:ext cx="370197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sz="2800" i="0" smtClean="0">
                            <a:latin typeface="Cambria Math" panose="02040503050406030204" pitchFamily="18" charset="0"/>
                          </a:rPr>
                          <m:t>∆</m:t>
                        </m:r>
                        <m:r>
                          <m:rPr>
                            <m:sty m:val="p"/>
                          </m:rPr>
                          <a:rPr lang="en-GB" sz="2800" b="0" i="0" smtClean="0">
                            <a:latin typeface="Cambria Math" panose="02040503050406030204" pitchFamily="18" charset="0"/>
                          </a:rPr>
                          <m:t>M</m:t>
                        </m:r>
                        <m:r>
                          <a:rPr lang="en-GB" sz="2800" b="0" i="0" smtClean="0">
                            <a:latin typeface="Cambria Math" panose="02040503050406030204" pitchFamily="18" charset="0"/>
                          </a:rPr>
                          <m:t>= </m:t>
                        </m:r>
                        <m:sSub>
                          <m:sSubPr>
                            <m:ctrlPr>
                              <a:rPr lang="en-GB" sz="2800" b="0" i="1" smtClean="0">
                                <a:latin typeface="Cambria Math" panose="02040503050406030204" pitchFamily="18" charset="0"/>
                              </a:rPr>
                            </m:ctrlPr>
                          </m:sSubPr>
                          <m:e>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radical</m:t>
                            </m:r>
                          </m:sub>
                        </m:sSub>
                      </m:oMath>
                    </m:oMathPara>
                  </a14:m>
                  <a:endParaRPr lang="ru-RU" sz="2800" dirty="0"/>
                </a:p>
              </p:txBody>
            </p:sp>
          </mc:Choice>
          <mc:Fallback xmlns="">
            <p:sp>
              <p:nvSpPr>
                <p:cNvPr id="420" name="TextBox 419">
                  <a:extLst>
                    <a:ext uri="{FF2B5EF4-FFF2-40B4-BE49-F238E27FC236}">
                      <a16:creationId xmlns:a16="http://schemas.microsoft.com/office/drawing/2014/main" id="{82255603-16B3-4566-BB33-140B396311C9}"/>
                    </a:ext>
                  </a:extLst>
                </p:cNvPr>
                <p:cNvSpPr txBox="1">
                  <a:spLocks noRot="1" noChangeAspect="1" noMove="1" noResize="1" noEditPoints="1" noAdjustHandles="1" noChangeArrowheads="1" noChangeShapeType="1" noTextEdit="1"/>
                </p:cNvSpPr>
                <p:nvPr/>
              </p:nvSpPr>
              <p:spPr>
                <a:xfrm>
                  <a:off x="17878107" y="10776017"/>
                  <a:ext cx="3701973" cy="523220"/>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1" name="TextBox 420">
                  <a:extLst>
                    <a:ext uri="{FF2B5EF4-FFF2-40B4-BE49-F238E27FC236}">
                      <a16:creationId xmlns:a16="http://schemas.microsoft.com/office/drawing/2014/main" id="{A48A307E-7B18-4E95-954E-B6FE5B924628}"/>
                    </a:ext>
                  </a:extLst>
                </p:cNvPr>
                <p:cNvSpPr txBox="1"/>
                <p:nvPr/>
              </p:nvSpPr>
              <p:spPr>
                <a:xfrm>
                  <a:off x="20042366" y="10245369"/>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smtClean="0">
                            <a:latin typeface="Cambria Math" panose="02040503050406030204" pitchFamily="18" charset="0"/>
                          </a:rPr>
                          <m:t>H</m:t>
                        </m:r>
                        <m:r>
                          <a:rPr lang="en-GB" sz="2800">
                            <a:latin typeface="Cambria Math" panose="02040503050406030204" pitchFamily="18" charset="0"/>
                          </a:rPr>
                          <m:t>∙</m:t>
                        </m:r>
                      </m:oMath>
                    </m:oMathPara>
                  </a14:m>
                  <a:endParaRPr lang="ru-RU" sz="2800" dirty="0"/>
                </a:p>
              </p:txBody>
            </p:sp>
          </mc:Choice>
          <mc:Fallback xmlns="">
            <p:sp>
              <p:nvSpPr>
                <p:cNvPr id="421" name="TextBox 420">
                  <a:extLst>
                    <a:ext uri="{FF2B5EF4-FFF2-40B4-BE49-F238E27FC236}">
                      <a16:creationId xmlns:a16="http://schemas.microsoft.com/office/drawing/2014/main" id="{A48A307E-7B18-4E95-954E-B6FE5B924628}"/>
                    </a:ext>
                  </a:extLst>
                </p:cNvPr>
                <p:cNvSpPr txBox="1">
                  <a:spLocks noRot="1" noChangeAspect="1" noMove="1" noResize="1" noEditPoints="1" noAdjustHandles="1" noChangeArrowheads="1" noChangeShapeType="1" noTextEdit="1"/>
                </p:cNvSpPr>
                <p:nvPr/>
              </p:nvSpPr>
              <p:spPr>
                <a:xfrm>
                  <a:off x="20042366" y="10245369"/>
                  <a:ext cx="1878222" cy="523220"/>
                </a:xfrm>
                <a:prstGeom prst="rect">
                  <a:avLst/>
                </a:prstGeom>
                <a:blipFill>
                  <a:blip r:embed="rId30"/>
                  <a:stretch>
                    <a:fillRect/>
                  </a:stretch>
                </a:blipFill>
              </p:spPr>
              <p:txBody>
                <a:bodyPr/>
                <a:lstStyle/>
                <a:p>
                  <a:r>
                    <a:rPr lang="en-US">
                      <a:noFill/>
                    </a:rPr>
                    <a:t> </a:t>
                  </a:r>
                </a:p>
              </p:txBody>
            </p:sp>
          </mc:Fallback>
        </mc:AlternateContent>
        <p:sp>
          <p:nvSpPr>
            <p:cNvPr id="422" name="Arrow: Right 421">
              <a:extLst>
                <a:ext uri="{FF2B5EF4-FFF2-40B4-BE49-F238E27FC236}">
                  <a16:creationId xmlns:a16="http://schemas.microsoft.com/office/drawing/2014/main" id="{2A1D0CAC-3E3F-4B98-9914-1A41EBCD5FD9}"/>
                </a:ext>
              </a:extLst>
            </p:cNvPr>
            <p:cNvSpPr/>
            <p:nvPr/>
          </p:nvSpPr>
          <p:spPr>
            <a:xfrm>
              <a:off x="19003832" y="9748854"/>
              <a:ext cx="621437" cy="452763"/>
            </a:xfrm>
            <a:prstGeom prst="rightArrow">
              <a:avLst/>
            </a:prstGeom>
            <a:solidFill>
              <a:srgbClr val="D03839"/>
            </a:solidFill>
            <a:ln>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23" name="Group 422">
              <a:extLst>
                <a:ext uri="{FF2B5EF4-FFF2-40B4-BE49-F238E27FC236}">
                  <a16:creationId xmlns:a16="http://schemas.microsoft.com/office/drawing/2014/main" id="{E75DB376-496A-4135-A7E0-FD045B94631D}"/>
                </a:ext>
              </a:extLst>
            </p:cNvPr>
            <p:cNvGrpSpPr/>
            <p:nvPr/>
          </p:nvGrpSpPr>
          <p:grpSpPr>
            <a:xfrm>
              <a:off x="19820965" y="8458284"/>
              <a:ext cx="2846456" cy="1643941"/>
              <a:chOff x="26380681" y="7085856"/>
              <a:chExt cx="2846456" cy="1643941"/>
            </a:xfrm>
          </p:grpSpPr>
          <p:cxnSp>
            <p:nvCxnSpPr>
              <p:cNvPr id="437" name="Прямая соединительная линия 38">
                <a:extLst>
                  <a:ext uri="{FF2B5EF4-FFF2-40B4-BE49-F238E27FC236}">
                    <a16:creationId xmlns:a16="http://schemas.microsoft.com/office/drawing/2014/main" id="{3665D65B-9BD9-4C93-9407-DA875E08BF9B}"/>
                  </a:ext>
                </a:extLst>
              </p:cNvPr>
              <p:cNvCxnSpPr>
                <a:cxnSpLocks/>
              </p:cNvCxnSpPr>
              <p:nvPr/>
            </p:nvCxnSpPr>
            <p:spPr>
              <a:xfrm>
                <a:off x="28249607" y="7591114"/>
                <a:ext cx="0" cy="641686"/>
              </a:xfrm>
              <a:prstGeom prst="line">
                <a:avLst/>
              </a:prstGeom>
              <a:ln w="57150"/>
            </p:spPr>
            <p:style>
              <a:lnRef idx="1">
                <a:schemeClr val="dk1"/>
              </a:lnRef>
              <a:fillRef idx="0">
                <a:schemeClr val="dk1"/>
              </a:fillRef>
              <a:effectRef idx="0">
                <a:schemeClr val="dk1"/>
              </a:effectRef>
              <a:fontRef idx="minor">
                <a:schemeClr val="tx1"/>
              </a:fontRef>
            </p:style>
          </p:cxnSp>
          <p:grpSp>
            <p:nvGrpSpPr>
              <p:cNvPr id="438" name="Группа 1">
                <a:extLst>
                  <a:ext uri="{FF2B5EF4-FFF2-40B4-BE49-F238E27FC236}">
                    <a16:creationId xmlns:a16="http://schemas.microsoft.com/office/drawing/2014/main" id="{D9EFD66C-463C-47BD-9A16-69FD12D6B1D9}"/>
                  </a:ext>
                </a:extLst>
              </p:cNvPr>
              <p:cNvGrpSpPr>
                <a:grpSpLocks noChangeAspect="1"/>
              </p:cNvGrpSpPr>
              <p:nvPr/>
            </p:nvGrpSpPr>
            <p:grpSpPr>
              <a:xfrm rot="16200000">
                <a:off x="26881267" y="7006827"/>
                <a:ext cx="1222384" cy="2223556"/>
                <a:chOff x="4332325" y="1533828"/>
                <a:chExt cx="669805" cy="1218397"/>
              </a:xfrm>
            </p:grpSpPr>
            <p:cxnSp>
              <p:nvCxnSpPr>
                <p:cNvPr id="440" name="Прямая соединительная линия 38">
                  <a:extLst>
                    <a:ext uri="{FF2B5EF4-FFF2-40B4-BE49-F238E27FC236}">
                      <a16:creationId xmlns:a16="http://schemas.microsoft.com/office/drawing/2014/main" id="{6203BD42-F25F-45E4-B5C0-5702AAF6355D}"/>
                    </a:ext>
                  </a:extLst>
                </p:cNvPr>
                <p:cNvCxnSpPr>
                  <a:cxnSpLocks/>
                </p:cNvCxnSpPr>
                <p:nvPr/>
              </p:nvCxnSpPr>
              <p:spPr>
                <a:xfrm rot="5400000">
                  <a:off x="4584461" y="2226603"/>
                  <a:ext cx="354452" cy="124630"/>
                </a:xfrm>
                <a:prstGeom prst="line">
                  <a:avLst/>
                </a:prstGeom>
                <a:ln w="57150"/>
              </p:spPr>
              <p:style>
                <a:lnRef idx="1">
                  <a:schemeClr val="dk1"/>
                </a:lnRef>
                <a:fillRef idx="0">
                  <a:schemeClr val="dk1"/>
                </a:fillRef>
                <a:effectRef idx="0">
                  <a:schemeClr val="dk1"/>
                </a:effectRef>
                <a:fontRef idx="minor">
                  <a:schemeClr val="tx1"/>
                </a:fontRef>
              </p:style>
            </p:cxnSp>
            <p:cxnSp>
              <p:nvCxnSpPr>
                <p:cNvPr id="441" name="Прямая соединительная линия 40">
                  <a:extLst>
                    <a:ext uri="{FF2B5EF4-FFF2-40B4-BE49-F238E27FC236}">
                      <a16:creationId xmlns:a16="http://schemas.microsoft.com/office/drawing/2014/main" id="{54AC11EF-540D-48F3-B464-3955F59440CC}"/>
                    </a:ext>
                  </a:extLst>
                </p:cNvPr>
                <p:cNvCxnSpPr>
                  <a:cxnSpLocks/>
                </p:cNvCxnSpPr>
                <p:nvPr/>
              </p:nvCxnSpPr>
              <p:spPr>
                <a:xfrm rot="5400000" flipV="1">
                  <a:off x="4574607" y="1867694"/>
                  <a:ext cx="274045" cy="213950"/>
                </a:xfrm>
                <a:prstGeom prst="line">
                  <a:avLst/>
                </a:prstGeom>
                <a:ln w="57150"/>
              </p:spPr>
              <p:style>
                <a:lnRef idx="1">
                  <a:schemeClr val="dk1"/>
                </a:lnRef>
                <a:fillRef idx="0">
                  <a:schemeClr val="dk1"/>
                </a:fillRef>
                <a:effectRef idx="0">
                  <a:schemeClr val="dk1"/>
                </a:effectRef>
                <a:fontRef idx="minor">
                  <a:schemeClr val="tx1"/>
                </a:fontRef>
              </p:style>
            </p:cxnSp>
            <p:sp>
              <p:nvSpPr>
                <p:cNvPr id="442" name="Овал 41">
                  <a:extLst>
                    <a:ext uri="{FF2B5EF4-FFF2-40B4-BE49-F238E27FC236}">
                      <a16:creationId xmlns:a16="http://schemas.microsoft.com/office/drawing/2014/main" id="{059E1A96-A19A-4CA1-8064-A667E2A426B2}"/>
                    </a:ext>
                  </a:extLst>
                </p:cNvPr>
                <p:cNvSpPr/>
                <p:nvPr/>
              </p:nvSpPr>
              <p:spPr>
                <a:xfrm rot="5400000">
                  <a:off x="4624288" y="1928168"/>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443" name="Овал 42">
                  <a:extLst>
                    <a:ext uri="{FF2B5EF4-FFF2-40B4-BE49-F238E27FC236}">
                      <a16:creationId xmlns:a16="http://schemas.microsoft.com/office/drawing/2014/main" id="{4BD67E27-4326-4E2D-8C79-D8702DA34350}"/>
                    </a:ext>
                  </a:extLst>
                </p:cNvPr>
                <p:cNvSpPr/>
                <p:nvPr/>
              </p:nvSpPr>
              <p:spPr>
                <a:xfrm rot="5400000">
                  <a:off x="4321530" y="1544623"/>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444" name="Овал 39">
                  <a:extLst>
                    <a:ext uri="{FF2B5EF4-FFF2-40B4-BE49-F238E27FC236}">
                      <a16:creationId xmlns:a16="http://schemas.microsoft.com/office/drawing/2014/main" id="{8EA09D17-5D0F-4D4D-BDD0-22E707F6A443}"/>
                    </a:ext>
                  </a:extLst>
                </p:cNvPr>
                <p:cNvSpPr/>
                <p:nvPr/>
              </p:nvSpPr>
              <p:spPr>
                <a:xfrm rot="5400000">
                  <a:off x="4479660" y="2374382"/>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grpSp>
          <mc:AlternateContent xmlns:mc="http://schemas.openxmlformats.org/markup-compatibility/2006" xmlns:a14="http://schemas.microsoft.com/office/drawing/2010/main">
            <mc:Choice Requires="a14">
              <p:sp>
                <p:nvSpPr>
                  <p:cNvPr id="439" name="TextBox 438">
                    <a:extLst>
                      <a:ext uri="{FF2B5EF4-FFF2-40B4-BE49-F238E27FC236}">
                        <a16:creationId xmlns:a16="http://schemas.microsoft.com/office/drawing/2014/main" id="{A038B950-159D-44CF-937F-A1B01650447D}"/>
                      </a:ext>
                    </a:extLst>
                  </p:cNvPr>
                  <p:cNvSpPr txBox="1"/>
                  <p:nvPr/>
                </p:nvSpPr>
                <p:spPr>
                  <a:xfrm>
                    <a:off x="27348915" y="7085856"/>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a:latin typeface="Cambria Math" panose="02040503050406030204" pitchFamily="18" charset="0"/>
                            </a:rPr>
                            <m:t>C</m:t>
                          </m:r>
                          <m:sSub>
                            <m:sSubPr>
                              <m:ctrlPr>
                                <a:rPr lang="en-GB" sz="2800" i="1">
                                  <a:latin typeface="Cambria Math" panose="02040503050406030204" pitchFamily="18" charset="0"/>
                                </a:rPr>
                              </m:ctrlPr>
                            </m:sSubPr>
                            <m:e>
                              <m:r>
                                <m:rPr>
                                  <m:sty m:val="p"/>
                                </m:rPr>
                                <a:rPr lang="en-GB" sz="2800">
                                  <a:latin typeface="Cambria Math" panose="02040503050406030204" pitchFamily="18" charset="0"/>
                                </a:rPr>
                                <m:t>H</m:t>
                              </m:r>
                            </m:e>
                            <m:sub>
                              <m:r>
                                <a:rPr lang="en-GB" sz="2800">
                                  <a:latin typeface="Cambria Math" panose="02040503050406030204" pitchFamily="18" charset="0"/>
                                </a:rPr>
                                <m:t>3</m:t>
                              </m:r>
                            </m:sub>
                          </m:sSub>
                        </m:oMath>
                      </m:oMathPara>
                    </a14:m>
                    <a:endParaRPr lang="ru-RU" sz="2800" dirty="0"/>
                  </a:p>
                </p:txBody>
              </p:sp>
            </mc:Choice>
            <mc:Fallback xmlns="">
              <p:sp>
                <p:nvSpPr>
                  <p:cNvPr id="439" name="TextBox 438">
                    <a:extLst>
                      <a:ext uri="{FF2B5EF4-FFF2-40B4-BE49-F238E27FC236}">
                        <a16:creationId xmlns:a16="http://schemas.microsoft.com/office/drawing/2014/main" id="{A038B950-159D-44CF-937F-A1B01650447D}"/>
                      </a:ext>
                    </a:extLst>
                  </p:cNvPr>
                  <p:cNvSpPr txBox="1">
                    <a:spLocks noRot="1" noChangeAspect="1" noMove="1" noResize="1" noEditPoints="1" noAdjustHandles="1" noChangeArrowheads="1" noChangeShapeType="1" noTextEdit="1"/>
                  </p:cNvSpPr>
                  <p:nvPr/>
                </p:nvSpPr>
                <p:spPr>
                  <a:xfrm>
                    <a:off x="27348915" y="7085856"/>
                    <a:ext cx="1878222" cy="523220"/>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2" name="TextBox 501">
                    <a:extLst>
                      <a:ext uri="{FF2B5EF4-FFF2-40B4-BE49-F238E27FC236}">
                        <a16:creationId xmlns:a16="http://schemas.microsoft.com/office/drawing/2014/main" id="{25B6DACC-719A-4D42-B62A-ECAC7948560A}"/>
                      </a:ext>
                    </a:extLst>
                  </p:cNvPr>
                  <p:cNvSpPr txBox="1"/>
                  <p:nvPr/>
                </p:nvSpPr>
                <p:spPr>
                  <a:xfrm>
                    <a:off x="27345204" y="7086574"/>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a:latin typeface="Cambria Math" panose="02040503050406030204" pitchFamily="18" charset="0"/>
                            </a:rPr>
                            <m:t>C</m:t>
                          </m:r>
                          <m:sSub>
                            <m:sSubPr>
                              <m:ctrlPr>
                                <a:rPr lang="en-GB" sz="2800" i="1">
                                  <a:latin typeface="Cambria Math" panose="02040503050406030204" pitchFamily="18" charset="0"/>
                                </a:rPr>
                              </m:ctrlPr>
                            </m:sSubPr>
                            <m:e>
                              <m:r>
                                <m:rPr>
                                  <m:sty m:val="p"/>
                                </m:rPr>
                                <a:rPr lang="en-GB" sz="2800">
                                  <a:latin typeface="Cambria Math" panose="02040503050406030204" pitchFamily="18" charset="0"/>
                                </a:rPr>
                                <m:t>H</m:t>
                              </m:r>
                            </m:e>
                            <m:sub>
                              <m:r>
                                <a:rPr lang="en-GB" sz="2800">
                                  <a:latin typeface="Cambria Math" panose="02040503050406030204" pitchFamily="18" charset="0"/>
                                </a:rPr>
                                <m:t>3</m:t>
                              </m:r>
                            </m:sub>
                          </m:sSub>
                        </m:oMath>
                      </m:oMathPara>
                    </a14:m>
                    <a:endParaRPr lang="ru-RU" sz="2800" dirty="0"/>
                  </a:p>
                </p:txBody>
              </p:sp>
            </mc:Choice>
            <mc:Fallback xmlns="">
              <p:sp>
                <p:nvSpPr>
                  <p:cNvPr id="502" name="TextBox 501">
                    <a:extLst>
                      <a:ext uri="{FF2B5EF4-FFF2-40B4-BE49-F238E27FC236}">
                        <a16:creationId xmlns:a16="http://schemas.microsoft.com/office/drawing/2014/main" id="{25B6DACC-719A-4D42-B62A-ECAC7948560A}"/>
                      </a:ext>
                    </a:extLst>
                  </p:cNvPr>
                  <p:cNvSpPr txBox="1">
                    <a:spLocks noRot="1" noChangeAspect="1" noMove="1" noResize="1" noEditPoints="1" noAdjustHandles="1" noChangeArrowheads="1" noChangeShapeType="1" noTextEdit="1"/>
                  </p:cNvSpPr>
                  <p:nvPr/>
                </p:nvSpPr>
                <p:spPr>
                  <a:xfrm>
                    <a:off x="27345204" y="7086574"/>
                    <a:ext cx="1878222" cy="523220"/>
                  </a:xfrm>
                  <a:prstGeom prst="rect">
                    <a:avLst/>
                  </a:prstGeom>
                  <a:blipFill>
                    <a:blip r:embed="rId3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24" name="TextBox 423">
                  <a:extLst>
                    <a:ext uri="{FF2B5EF4-FFF2-40B4-BE49-F238E27FC236}">
                      <a16:creationId xmlns:a16="http://schemas.microsoft.com/office/drawing/2014/main" id="{5682B6D3-F21F-4B45-B487-43BFEDE37F56}"/>
                    </a:ext>
                  </a:extLst>
                </p:cNvPr>
                <p:cNvSpPr txBox="1"/>
                <p:nvPr/>
              </p:nvSpPr>
              <p:spPr>
                <a:xfrm>
                  <a:off x="17123528" y="10245369"/>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a:latin typeface="Cambria Math" panose="02040503050406030204" pitchFamily="18" charset="0"/>
                          </a:rPr>
                          <m:t>C</m:t>
                        </m:r>
                        <m:sSub>
                          <m:sSubPr>
                            <m:ctrlPr>
                              <a:rPr lang="en-GB" sz="2800" i="1">
                                <a:latin typeface="Cambria Math" panose="02040503050406030204" pitchFamily="18" charset="0"/>
                              </a:rPr>
                            </m:ctrlPr>
                          </m:sSubPr>
                          <m:e>
                            <m:r>
                              <m:rPr>
                                <m:sty m:val="p"/>
                              </m:rPr>
                              <a:rPr lang="en-GB" sz="2800">
                                <a:latin typeface="Cambria Math" panose="02040503050406030204" pitchFamily="18" charset="0"/>
                              </a:rPr>
                              <m:t>H</m:t>
                            </m:r>
                          </m:e>
                          <m:sub>
                            <m:r>
                              <a:rPr lang="en-GB" sz="2800">
                                <a:latin typeface="Cambria Math" panose="02040503050406030204" pitchFamily="18" charset="0"/>
                              </a:rPr>
                              <m:t>3</m:t>
                            </m:r>
                          </m:sub>
                        </m:sSub>
                        <m:r>
                          <a:rPr lang="en-GB" sz="2800">
                            <a:latin typeface="Cambria Math" panose="02040503050406030204" pitchFamily="18" charset="0"/>
                          </a:rPr>
                          <m:t>∙</m:t>
                        </m:r>
                      </m:oMath>
                    </m:oMathPara>
                  </a14:m>
                  <a:endParaRPr lang="ru-RU" sz="2800" dirty="0"/>
                </a:p>
              </p:txBody>
            </p:sp>
          </mc:Choice>
          <mc:Fallback xmlns="">
            <p:sp>
              <p:nvSpPr>
                <p:cNvPr id="424" name="TextBox 423">
                  <a:extLst>
                    <a:ext uri="{FF2B5EF4-FFF2-40B4-BE49-F238E27FC236}">
                      <a16:creationId xmlns:a16="http://schemas.microsoft.com/office/drawing/2014/main" id="{5682B6D3-F21F-4B45-B487-43BFEDE37F56}"/>
                    </a:ext>
                  </a:extLst>
                </p:cNvPr>
                <p:cNvSpPr txBox="1">
                  <a:spLocks noRot="1" noChangeAspect="1" noMove="1" noResize="1" noEditPoints="1" noAdjustHandles="1" noChangeArrowheads="1" noChangeShapeType="1" noTextEdit="1"/>
                </p:cNvSpPr>
                <p:nvPr/>
              </p:nvSpPr>
              <p:spPr>
                <a:xfrm>
                  <a:off x="17123528" y="10245369"/>
                  <a:ext cx="1878222" cy="523220"/>
                </a:xfrm>
                <a:prstGeom prst="rect">
                  <a:avLst/>
                </a:prstGeom>
                <a:blipFill>
                  <a:blip r:embed="rId33"/>
                  <a:stretch>
                    <a:fillRect/>
                  </a:stretch>
                </a:blipFill>
              </p:spPr>
              <p:txBody>
                <a:bodyPr/>
                <a:lstStyle/>
                <a:p>
                  <a:r>
                    <a:rPr lang="en-US">
                      <a:noFill/>
                    </a:rPr>
                    <a:t> </a:t>
                  </a:r>
                </a:p>
              </p:txBody>
            </p:sp>
          </mc:Fallback>
        </mc:AlternateContent>
        <p:grpSp>
          <p:nvGrpSpPr>
            <p:cNvPr id="425" name="Group 424">
              <a:extLst>
                <a:ext uri="{FF2B5EF4-FFF2-40B4-BE49-F238E27FC236}">
                  <a16:creationId xmlns:a16="http://schemas.microsoft.com/office/drawing/2014/main" id="{A2CD8FE6-EF3C-4A96-AE95-8465132F8B7D}"/>
                </a:ext>
              </a:extLst>
            </p:cNvPr>
            <p:cNvGrpSpPr/>
            <p:nvPr/>
          </p:nvGrpSpPr>
          <p:grpSpPr>
            <a:xfrm>
              <a:off x="17769905" y="9741570"/>
              <a:ext cx="404276" cy="404276"/>
              <a:chOff x="23059602" y="8719430"/>
              <a:chExt cx="404276" cy="404276"/>
            </a:xfrm>
          </p:grpSpPr>
          <p:sp>
            <p:nvSpPr>
              <p:cNvPr id="435" name="Rectangle 434">
                <a:extLst>
                  <a:ext uri="{FF2B5EF4-FFF2-40B4-BE49-F238E27FC236}">
                    <a16:creationId xmlns:a16="http://schemas.microsoft.com/office/drawing/2014/main" id="{14A6D3A0-1CA5-4E28-9FE4-B1885B8AB755}"/>
                  </a:ext>
                </a:extLst>
              </p:cNvPr>
              <p:cNvSpPr/>
              <p:nvPr/>
            </p:nvSpPr>
            <p:spPr>
              <a:xfrm>
                <a:off x="23248523" y="8719430"/>
                <a:ext cx="41776" cy="4042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6" name="Rectangle 435">
                <a:extLst>
                  <a:ext uri="{FF2B5EF4-FFF2-40B4-BE49-F238E27FC236}">
                    <a16:creationId xmlns:a16="http://schemas.microsoft.com/office/drawing/2014/main" id="{984D358D-7329-4FBB-9378-35EE31EBA807}"/>
                  </a:ext>
                </a:extLst>
              </p:cNvPr>
              <p:cNvSpPr/>
              <p:nvPr/>
            </p:nvSpPr>
            <p:spPr>
              <a:xfrm rot="5400000">
                <a:off x="23240852" y="8723347"/>
                <a:ext cx="41776" cy="4042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6" name="Group 425">
              <a:extLst>
                <a:ext uri="{FF2B5EF4-FFF2-40B4-BE49-F238E27FC236}">
                  <a16:creationId xmlns:a16="http://schemas.microsoft.com/office/drawing/2014/main" id="{4285255F-71B3-4046-B3B6-F128B8472723}"/>
                </a:ext>
              </a:extLst>
            </p:cNvPr>
            <p:cNvGrpSpPr/>
            <p:nvPr/>
          </p:nvGrpSpPr>
          <p:grpSpPr>
            <a:xfrm>
              <a:off x="20750780" y="9731900"/>
              <a:ext cx="404276" cy="404276"/>
              <a:chOff x="27317237" y="8707698"/>
              <a:chExt cx="404276" cy="404276"/>
            </a:xfrm>
          </p:grpSpPr>
          <p:sp>
            <p:nvSpPr>
              <p:cNvPr id="433" name="Rectangle 432">
                <a:extLst>
                  <a:ext uri="{FF2B5EF4-FFF2-40B4-BE49-F238E27FC236}">
                    <a16:creationId xmlns:a16="http://schemas.microsoft.com/office/drawing/2014/main" id="{F09AF09B-9724-434D-896D-90B6B4EBEA2A}"/>
                  </a:ext>
                </a:extLst>
              </p:cNvPr>
              <p:cNvSpPr/>
              <p:nvPr/>
            </p:nvSpPr>
            <p:spPr>
              <a:xfrm>
                <a:off x="27506158" y="8707698"/>
                <a:ext cx="41776" cy="4042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4" name="Rectangle 433">
                <a:extLst>
                  <a:ext uri="{FF2B5EF4-FFF2-40B4-BE49-F238E27FC236}">
                    <a16:creationId xmlns:a16="http://schemas.microsoft.com/office/drawing/2014/main" id="{AB58B566-7EB7-4C35-9465-5B5D38030C27}"/>
                  </a:ext>
                </a:extLst>
              </p:cNvPr>
              <p:cNvSpPr/>
              <p:nvPr/>
            </p:nvSpPr>
            <p:spPr>
              <a:xfrm rot="5400000">
                <a:off x="27498487" y="8711615"/>
                <a:ext cx="41776" cy="4042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7" name="Группа 1">
              <a:extLst>
                <a:ext uri="{FF2B5EF4-FFF2-40B4-BE49-F238E27FC236}">
                  <a16:creationId xmlns:a16="http://schemas.microsoft.com/office/drawing/2014/main" id="{C7010B1A-D9B0-41A5-9899-C42FF9B4D8BD}"/>
                </a:ext>
              </a:extLst>
            </p:cNvPr>
            <p:cNvGrpSpPr>
              <a:grpSpLocks noChangeAspect="1"/>
            </p:cNvGrpSpPr>
            <p:nvPr/>
          </p:nvGrpSpPr>
          <p:grpSpPr>
            <a:xfrm rot="16200000">
              <a:off x="17296739" y="8303002"/>
              <a:ext cx="1222384" cy="2223556"/>
              <a:chOff x="4332325" y="1533828"/>
              <a:chExt cx="669805" cy="1218397"/>
            </a:xfrm>
          </p:grpSpPr>
          <p:cxnSp>
            <p:nvCxnSpPr>
              <p:cNvPr id="428" name="Прямая соединительная линия 38">
                <a:extLst>
                  <a:ext uri="{FF2B5EF4-FFF2-40B4-BE49-F238E27FC236}">
                    <a16:creationId xmlns:a16="http://schemas.microsoft.com/office/drawing/2014/main" id="{23CFD261-BF26-4DD5-BBAF-CBD4C8AD01F0}"/>
                  </a:ext>
                </a:extLst>
              </p:cNvPr>
              <p:cNvCxnSpPr>
                <a:cxnSpLocks/>
              </p:cNvCxnSpPr>
              <p:nvPr/>
            </p:nvCxnSpPr>
            <p:spPr>
              <a:xfrm rot="5400000">
                <a:off x="4584461" y="2226603"/>
                <a:ext cx="354452" cy="124630"/>
              </a:xfrm>
              <a:prstGeom prst="line">
                <a:avLst/>
              </a:prstGeom>
              <a:ln w="57150"/>
            </p:spPr>
            <p:style>
              <a:lnRef idx="1">
                <a:schemeClr val="dk1"/>
              </a:lnRef>
              <a:fillRef idx="0">
                <a:schemeClr val="dk1"/>
              </a:fillRef>
              <a:effectRef idx="0">
                <a:schemeClr val="dk1"/>
              </a:effectRef>
              <a:fontRef idx="minor">
                <a:schemeClr val="tx1"/>
              </a:fontRef>
            </p:style>
          </p:cxnSp>
          <p:cxnSp>
            <p:nvCxnSpPr>
              <p:cNvPr id="429" name="Прямая соединительная линия 40">
                <a:extLst>
                  <a:ext uri="{FF2B5EF4-FFF2-40B4-BE49-F238E27FC236}">
                    <a16:creationId xmlns:a16="http://schemas.microsoft.com/office/drawing/2014/main" id="{5FFF3590-6AFA-4FAA-ACDE-29EFA7ECD0CF}"/>
                  </a:ext>
                </a:extLst>
              </p:cNvPr>
              <p:cNvCxnSpPr>
                <a:cxnSpLocks/>
              </p:cNvCxnSpPr>
              <p:nvPr/>
            </p:nvCxnSpPr>
            <p:spPr>
              <a:xfrm rot="5400000" flipV="1">
                <a:off x="4574607" y="1867694"/>
                <a:ext cx="274045" cy="213950"/>
              </a:xfrm>
              <a:prstGeom prst="line">
                <a:avLst/>
              </a:prstGeom>
              <a:ln w="57150"/>
            </p:spPr>
            <p:style>
              <a:lnRef idx="1">
                <a:schemeClr val="dk1"/>
              </a:lnRef>
              <a:fillRef idx="0">
                <a:schemeClr val="dk1"/>
              </a:fillRef>
              <a:effectRef idx="0">
                <a:schemeClr val="dk1"/>
              </a:effectRef>
              <a:fontRef idx="minor">
                <a:schemeClr val="tx1"/>
              </a:fontRef>
            </p:style>
          </p:cxnSp>
          <p:sp>
            <p:nvSpPr>
              <p:cNvPr id="430" name="Овал 41">
                <a:extLst>
                  <a:ext uri="{FF2B5EF4-FFF2-40B4-BE49-F238E27FC236}">
                    <a16:creationId xmlns:a16="http://schemas.microsoft.com/office/drawing/2014/main" id="{2CADFB3E-A907-4AD2-9A41-BAE1D6CB0DE6}"/>
                  </a:ext>
                </a:extLst>
              </p:cNvPr>
              <p:cNvSpPr/>
              <p:nvPr/>
            </p:nvSpPr>
            <p:spPr>
              <a:xfrm rot="5400000">
                <a:off x="4624288" y="1928168"/>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431" name="Овал 42">
                <a:extLst>
                  <a:ext uri="{FF2B5EF4-FFF2-40B4-BE49-F238E27FC236}">
                    <a16:creationId xmlns:a16="http://schemas.microsoft.com/office/drawing/2014/main" id="{2E5665B2-9292-4D3A-A120-21B6735C4CE9}"/>
                  </a:ext>
                </a:extLst>
              </p:cNvPr>
              <p:cNvSpPr/>
              <p:nvPr/>
            </p:nvSpPr>
            <p:spPr>
              <a:xfrm rot="5400000">
                <a:off x="4321530" y="1544623"/>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432" name="Овал 39">
                <a:extLst>
                  <a:ext uri="{FF2B5EF4-FFF2-40B4-BE49-F238E27FC236}">
                    <a16:creationId xmlns:a16="http://schemas.microsoft.com/office/drawing/2014/main" id="{B3A81909-5583-4941-A40C-72293EB6C396}"/>
                  </a:ext>
                </a:extLst>
              </p:cNvPr>
              <p:cNvSpPr/>
              <p:nvPr/>
            </p:nvSpPr>
            <p:spPr>
              <a:xfrm rot="5400000">
                <a:off x="4479660" y="2374382"/>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grpSp>
      </p:grpSp>
      <p:cxnSp>
        <p:nvCxnSpPr>
          <p:cNvPr id="445" name="Straight Connector 444">
            <a:extLst>
              <a:ext uri="{FF2B5EF4-FFF2-40B4-BE49-F238E27FC236}">
                <a16:creationId xmlns:a16="http://schemas.microsoft.com/office/drawing/2014/main" id="{61647724-84C1-4D09-BB02-BE437FB3C869}"/>
              </a:ext>
            </a:extLst>
          </p:cNvPr>
          <p:cNvCxnSpPr>
            <a:cxnSpLocks/>
          </p:cNvCxnSpPr>
          <p:nvPr/>
        </p:nvCxnSpPr>
        <p:spPr>
          <a:xfrm>
            <a:off x="21820931" y="8452572"/>
            <a:ext cx="30307" cy="4012040"/>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484" name="TextBox 483">
            <a:extLst>
              <a:ext uri="{FF2B5EF4-FFF2-40B4-BE49-F238E27FC236}">
                <a16:creationId xmlns:a16="http://schemas.microsoft.com/office/drawing/2014/main" id="{FC527B69-4C01-4C10-AE78-AABD97FC258F}"/>
              </a:ext>
            </a:extLst>
          </p:cNvPr>
          <p:cNvSpPr txBox="1"/>
          <p:nvPr/>
        </p:nvSpPr>
        <p:spPr>
          <a:xfrm>
            <a:off x="22032111" y="7753397"/>
            <a:ext cx="7583468" cy="646331"/>
          </a:xfrm>
          <a:prstGeom prst="rect">
            <a:avLst/>
          </a:prstGeom>
          <a:noFill/>
        </p:spPr>
        <p:txBody>
          <a:bodyPr wrap="square" rtlCol="0">
            <a:spAutoFit/>
          </a:bodyPr>
          <a:lstStyle/>
          <a:p>
            <a:r>
              <a:rPr lang="en-US" sz="3600" dirty="0"/>
              <a:t>Possible modifications</a:t>
            </a:r>
            <a:endParaRPr lang="ru-RU" sz="3600" dirty="0"/>
          </a:p>
        </p:txBody>
      </p:sp>
      <p:grpSp>
        <p:nvGrpSpPr>
          <p:cNvPr id="478" name="Группа 1">
            <a:extLst>
              <a:ext uri="{FF2B5EF4-FFF2-40B4-BE49-F238E27FC236}">
                <a16:creationId xmlns:a16="http://schemas.microsoft.com/office/drawing/2014/main" id="{4A6CAA88-03B6-4B40-885A-C27434EB1887}"/>
              </a:ext>
            </a:extLst>
          </p:cNvPr>
          <p:cNvGrpSpPr>
            <a:grpSpLocks noChangeAspect="1"/>
          </p:cNvGrpSpPr>
          <p:nvPr/>
        </p:nvGrpSpPr>
        <p:grpSpPr>
          <a:xfrm rot="16200000">
            <a:off x="24908080" y="8157395"/>
            <a:ext cx="1223682" cy="2128207"/>
            <a:chOff x="4331614" y="1533828"/>
            <a:chExt cx="670516" cy="1160821"/>
          </a:xfrm>
        </p:grpSpPr>
        <p:cxnSp>
          <p:nvCxnSpPr>
            <p:cNvPr id="479" name="Прямая соединительная линия 38">
              <a:extLst>
                <a:ext uri="{FF2B5EF4-FFF2-40B4-BE49-F238E27FC236}">
                  <a16:creationId xmlns:a16="http://schemas.microsoft.com/office/drawing/2014/main" id="{F56AFD07-E546-4AAA-8637-FB770474AE7D}"/>
                </a:ext>
              </a:extLst>
            </p:cNvPr>
            <p:cNvCxnSpPr>
              <a:cxnSpLocks/>
            </p:cNvCxnSpPr>
            <p:nvPr/>
          </p:nvCxnSpPr>
          <p:spPr>
            <a:xfrm rot="5400000">
              <a:off x="4535816" y="2156815"/>
              <a:ext cx="333310" cy="243063"/>
            </a:xfrm>
            <a:prstGeom prst="line">
              <a:avLst/>
            </a:prstGeom>
            <a:ln w="57150"/>
          </p:spPr>
          <p:style>
            <a:lnRef idx="1">
              <a:schemeClr val="dk1"/>
            </a:lnRef>
            <a:fillRef idx="0">
              <a:schemeClr val="dk1"/>
            </a:fillRef>
            <a:effectRef idx="0">
              <a:schemeClr val="dk1"/>
            </a:effectRef>
            <a:fontRef idx="minor">
              <a:schemeClr val="tx1"/>
            </a:fontRef>
          </p:style>
        </p:cxnSp>
        <p:cxnSp>
          <p:nvCxnSpPr>
            <p:cNvPr id="480" name="Прямая соединительная линия 40">
              <a:extLst>
                <a:ext uri="{FF2B5EF4-FFF2-40B4-BE49-F238E27FC236}">
                  <a16:creationId xmlns:a16="http://schemas.microsoft.com/office/drawing/2014/main" id="{C19FA165-175A-41BA-92F5-F675D8FC967C}"/>
                </a:ext>
              </a:extLst>
            </p:cNvPr>
            <p:cNvCxnSpPr>
              <a:cxnSpLocks/>
            </p:cNvCxnSpPr>
            <p:nvPr/>
          </p:nvCxnSpPr>
          <p:spPr>
            <a:xfrm rot="5400000" flipV="1">
              <a:off x="4574607" y="1867694"/>
              <a:ext cx="274045" cy="213950"/>
            </a:xfrm>
            <a:prstGeom prst="line">
              <a:avLst/>
            </a:prstGeom>
            <a:ln w="57150"/>
          </p:spPr>
          <p:style>
            <a:lnRef idx="1">
              <a:schemeClr val="dk1"/>
            </a:lnRef>
            <a:fillRef idx="0">
              <a:schemeClr val="dk1"/>
            </a:fillRef>
            <a:effectRef idx="0">
              <a:schemeClr val="dk1"/>
            </a:effectRef>
            <a:fontRef idx="minor">
              <a:schemeClr val="tx1"/>
            </a:fontRef>
          </p:style>
        </p:cxnSp>
        <p:sp>
          <p:nvSpPr>
            <p:cNvPr id="481" name="Овал 41">
              <a:extLst>
                <a:ext uri="{FF2B5EF4-FFF2-40B4-BE49-F238E27FC236}">
                  <a16:creationId xmlns:a16="http://schemas.microsoft.com/office/drawing/2014/main" id="{A6D2BB6F-CB93-4DF6-A088-21FF1382C8DD}"/>
                </a:ext>
              </a:extLst>
            </p:cNvPr>
            <p:cNvSpPr/>
            <p:nvPr/>
          </p:nvSpPr>
          <p:spPr>
            <a:xfrm rot="5400000">
              <a:off x="4624288" y="1928168"/>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482" name="Овал 42">
              <a:extLst>
                <a:ext uri="{FF2B5EF4-FFF2-40B4-BE49-F238E27FC236}">
                  <a16:creationId xmlns:a16="http://schemas.microsoft.com/office/drawing/2014/main" id="{B9DD8E5E-9A26-43A1-8D85-7D2423384C21}"/>
                </a:ext>
              </a:extLst>
            </p:cNvPr>
            <p:cNvSpPr/>
            <p:nvPr/>
          </p:nvSpPr>
          <p:spPr>
            <a:xfrm rot="5400000">
              <a:off x="4321530" y="1544623"/>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483" name="Овал 39">
              <a:extLst>
                <a:ext uri="{FF2B5EF4-FFF2-40B4-BE49-F238E27FC236}">
                  <a16:creationId xmlns:a16="http://schemas.microsoft.com/office/drawing/2014/main" id="{C0FE5EB4-AA48-4C69-B041-A860474E14AE}"/>
                </a:ext>
              </a:extLst>
            </p:cNvPr>
            <p:cNvSpPr/>
            <p:nvPr/>
          </p:nvSpPr>
          <p:spPr>
            <a:xfrm rot="5400000">
              <a:off x="4320819" y="2316806"/>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grpSp>
      <p:sp>
        <p:nvSpPr>
          <p:cNvPr id="23" name="Arrow: Down 22">
            <a:extLst>
              <a:ext uri="{FF2B5EF4-FFF2-40B4-BE49-F238E27FC236}">
                <a16:creationId xmlns:a16="http://schemas.microsoft.com/office/drawing/2014/main" id="{C884732F-D953-4BB0-9280-F03CFDAD7643}"/>
              </a:ext>
            </a:extLst>
          </p:cNvPr>
          <p:cNvSpPr/>
          <p:nvPr/>
        </p:nvSpPr>
        <p:spPr>
          <a:xfrm rot="3397100">
            <a:off x="23909248" y="9829783"/>
            <a:ext cx="554463" cy="7778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Arrow: Down 488">
            <a:extLst>
              <a:ext uri="{FF2B5EF4-FFF2-40B4-BE49-F238E27FC236}">
                <a16:creationId xmlns:a16="http://schemas.microsoft.com/office/drawing/2014/main" id="{7C12A762-8F11-458B-BB25-6E0AF7F8C066}"/>
              </a:ext>
            </a:extLst>
          </p:cNvPr>
          <p:cNvSpPr/>
          <p:nvPr/>
        </p:nvSpPr>
        <p:spPr>
          <a:xfrm rot="18202900" flipH="1">
            <a:off x="26576127" y="9829782"/>
            <a:ext cx="554463" cy="7778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0" name="Группа 1">
            <a:extLst>
              <a:ext uri="{FF2B5EF4-FFF2-40B4-BE49-F238E27FC236}">
                <a16:creationId xmlns:a16="http://schemas.microsoft.com/office/drawing/2014/main" id="{BCC16F8D-7CA9-47F8-9FF2-22BEDD782516}"/>
              </a:ext>
            </a:extLst>
          </p:cNvPr>
          <p:cNvGrpSpPr>
            <a:grpSpLocks noChangeAspect="1"/>
          </p:cNvGrpSpPr>
          <p:nvPr/>
        </p:nvGrpSpPr>
        <p:grpSpPr>
          <a:xfrm rot="16200000">
            <a:off x="22854532" y="10077328"/>
            <a:ext cx="1223682" cy="2128207"/>
            <a:chOff x="4331614" y="1533828"/>
            <a:chExt cx="670516" cy="1160821"/>
          </a:xfrm>
        </p:grpSpPr>
        <p:cxnSp>
          <p:nvCxnSpPr>
            <p:cNvPr id="491" name="Прямая соединительная линия 38">
              <a:extLst>
                <a:ext uri="{FF2B5EF4-FFF2-40B4-BE49-F238E27FC236}">
                  <a16:creationId xmlns:a16="http://schemas.microsoft.com/office/drawing/2014/main" id="{A3862435-103B-4038-B9B8-29E8A4048D21}"/>
                </a:ext>
              </a:extLst>
            </p:cNvPr>
            <p:cNvCxnSpPr>
              <a:cxnSpLocks/>
            </p:cNvCxnSpPr>
            <p:nvPr/>
          </p:nvCxnSpPr>
          <p:spPr>
            <a:xfrm rot="5400000">
              <a:off x="4535816" y="2156815"/>
              <a:ext cx="333310" cy="243063"/>
            </a:xfrm>
            <a:prstGeom prst="line">
              <a:avLst/>
            </a:prstGeom>
            <a:ln w="57150"/>
          </p:spPr>
          <p:style>
            <a:lnRef idx="1">
              <a:schemeClr val="dk1"/>
            </a:lnRef>
            <a:fillRef idx="0">
              <a:schemeClr val="dk1"/>
            </a:fillRef>
            <a:effectRef idx="0">
              <a:schemeClr val="dk1"/>
            </a:effectRef>
            <a:fontRef idx="minor">
              <a:schemeClr val="tx1"/>
            </a:fontRef>
          </p:style>
        </p:cxnSp>
        <p:cxnSp>
          <p:nvCxnSpPr>
            <p:cNvPr id="492" name="Прямая соединительная линия 40">
              <a:extLst>
                <a:ext uri="{FF2B5EF4-FFF2-40B4-BE49-F238E27FC236}">
                  <a16:creationId xmlns:a16="http://schemas.microsoft.com/office/drawing/2014/main" id="{10EA4FA6-F709-4C4B-AEAB-0011F493A343}"/>
                </a:ext>
              </a:extLst>
            </p:cNvPr>
            <p:cNvCxnSpPr>
              <a:cxnSpLocks/>
            </p:cNvCxnSpPr>
            <p:nvPr/>
          </p:nvCxnSpPr>
          <p:spPr>
            <a:xfrm rot="5400000" flipV="1">
              <a:off x="4574607" y="1867694"/>
              <a:ext cx="274045" cy="213950"/>
            </a:xfrm>
            <a:prstGeom prst="line">
              <a:avLst/>
            </a:prstGeom>
            <a:ln w="57150"/>
          </p:spPr>
          <p:style>
            <a:lnRef idx="1">
              <a:schemeClr val="dk1"/>
            </a:lnRef>
            <a:fillRef idx="0">
              <a:schemeClr val="dk1"/>
            </a:fillRef>
            <a:effectRef idx="0">
              <a:schemeClr val="dk1"/>
            </a:effectRef>
            <a:fontRef idx="minor">
              <a:schemeClr val="tx1"/>
            </a:fontRef>
          </p:style>
        </p:cxnSp>
        <p:sp>
          <p:nvSpPr>
            <p:cNvPr id="493" name="Овал 41">
              <a:extLst>
                <a:ext uri="{FF2B5EF4-FFF2-40B4-BE49-F238E27FC236}">
                  <a16:creationId xmlns:a16="http://schemas.microsoft.com/office/drawing/2014/main" id="{CF680831-2348-4B92-A70E-C60D21C2F9C8}"/>
                </a:ext>
              </a:extLst>
            </p:cNvPr>
            <p:cNvSpPr/>
            <p:nvPr/>
          </p:nvSpPr>
          <p:spPr>
            <a:xfrm rot="5400000">
              <a:off x="4624288" y="1928168"/>
              <a:ext cx="388638" cy="36704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Lys</a:t>
              </a:r>
              <a:endParaRPr lang="ru-RU" dirty="0"/>
            </a:p>
          </p:txBody>
        </p:sp>
        <p:sp>
          <p:nvSpPr>
            <p:cNvPr id="494" name="Овал 42">
              <a:extLst>
                <a:ext uri="{FF2B5EF4-FFF2-40B4-BE49-F238E27FC236}">
                  <a16:creationId xmlns:a16="http://schemas.microsoft.com/office/drawing/2014/main" id="{775615F4-CACC-4256-8CAC-560B3D17BAD8}"/>
                </a:ext>
              </a:extLst>
            </p:cNvPr>
            <p:cNvSpPr/>
            <p:nvPr/>
          </p:nvSpPr>
          <p:spPr>
            <a:xfrm rot="5400000">
              <a:off x="4321530" y="1544623"/>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495" name="Овал 39">
              <a:extLst>
                <a:ext uri="{FF2B5EF4-FFF2-40B4-BE49-F238E27FC236}">
                  <a16:creationId xmlns:a16="http://schemas.microsoft.com/office/drawing/2014/main" id="{4C0003F0-5E6E-4ADE-A797-7BE51D402708}"/>
                </a:ext>
              </a:extLst>
            </p:cNvPr>
            <p:cNvSpPr/>
            <p:nvPr/>
          </p:nvSpPr>
          <p:spPr>
            <a:xfrm rot="5400000">
              <a:off x="4320819" y="2316806"/>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grpSp>
      <p:cxnSp>
        <p:nvCxnSpPr>
          <p:cNvPr id="504" name="Прямая соединительная линия 38">
            <a:extLst>
              <a:ext uri="{FF2B5EF4-FFF2-40B4-BE49-F238E27FC236}">
                <a16:creationId xmlns:a16="http://schemas.microsoft.com/office/drawing/2014/main" id="{C925C94E-0940-4E2B-8C42-D4506B9A75D2}"/>
              </a:ext>
            </a:extLst>
          </p:cNvPr>
          <p:cNvCxnSpPr>
            <a:cxnSpLocks/>
          </p:cNvCxnSpPr>
          <p:nvPr/>
        </p:nvCxnSpPr>
        <p:spPr>
          <a:xfrm>
            <a:off x="28340781" y="10977413"/>
            <a:ext cx="0" cy="641686"/>
          </a:xfrm>
          <a:prstGeom prst="line">
            <a:avLst/>
          </a:prstGeom>
          <a:ln w="57150"/>
        </p:spPr>
        <p:style>
          <a:lnRef idx="1">
            <a:schemeClr val="dk1"/>
          </a:lnRef>
          <a:fillRef idx="0">
            <a:schemeClr val="dk1"/>
          </a:fillRef>
          <a:effectRef idx="0">
            <a:schemeClr val="dk1"/>
          </a:effectRef>
          <a:fontRef idx="minor">
            <a:schemeClr val="tx1"/>
          </a:fontRef>
        </p:style>
      </p:cxnSp>
      <p:grpSp>
        <p:nvGrpSpPr>
          <p:cNvPr id="496" name="Группа 1">
            <a:extLst>
              <a:ext uri="{FF2B5EF4-FFF2-40B4-BE49-F238E27FC236}">
                <a16:creationId xmlns:a16="http://schemas.microsoft.com/office/drawing/2014/main" id="{94B9B3FC-43BB-419F-B436-C96B96AF421E}"/>
              </a:ext>
            </a:extLst>
          </p:cNvPr>
          <p:cNvGrpSpPr>
            <a:grpSpLocks noChangeAspect="1"/>
          </p:cNvGrpSpPr>
          <p:nvPr/>
        </p:nvGrpSpPr>
        <p:grpSpPr>
          <a:xfrm rot="16200000">
            <a:off x="26994260" y="10077328"/>
            <a:ext cx="1223682" cy="2128207"/>
            <a:chOff x="4331614" y="1533828"/>
            <a:chExt cx="670516" cy="1160821"/>
          </a:xfrm>
        </p:grpSpPr>
        <p:cxnSp>
          <p:nvCxnSpPr>
            <p:cNvPr id="497" name="Прямая соединительная линия 38">
              <a:extLst>
                <a:ext uri="{FF2B5EF4-FFF2-40B4-BE49-F238E27FC236}">
                  <a16:creationId xmlns:a16="http://schemas.microsoft.com/office/drawing/2014/main" id="{4C686701-66CD-4AF9-8E0B-CA0FA02AE581}"/>
                </a:ext>
              </a:extLst>
            </p:cNvPr>
            <p:cNvCxnSpPr>
              <a:cxnSpLocks/>
            </p:cNvCxnSpPr>
            <p:nvPr/>
          </p:nvCxnSpPr>
          <p:spPr>
            <a:xfrm rot="5400000">
              <a:off x="4535816" y="2156815"/>
              <a:ext cx="333310" cy="243063"/>
            </a:xfrm>
            <a:prstGeom prst="line">
              <a:avLst/>
            </a:prstGeom>
            <a:ln w="57150"/>
          </p:spPr>
          <p:style>
            <a:lnRef idx="1">
              <a:schemeClr val="dk1"/>
            </a:lnRef>
            <a:fillRef idx="0">
              <a:schemeClr val="dk1"/>
            </a:fillRef>
            <a:effectRef idx="0">
              <a:schemeClr val="dk1"/>
            </a:effectRef>
            <a:fontRef idx="minor">
              <a:schemeClr val="tx1"/>
            </a:fontRef>
          </p:style>
        </p:cxnSp>
        <p:cxnSp>
          <p:nvCxnSpPr>
            <p:cNvPr id="498" name="Прямая соединительная линия 40">
              <a:extLst>
                <a:ext uri="{FF2B5EF4-FFF2-40B4-BE49-F238E27FC236}">
                  <a16:creationId xmlns:a16="http://schemas.microsoft.com/office/drawing/2014/main" id="{EEEF06F3-B1AD-4EA2-A73D-4066D928A359}"/>
                </a:ext>
              </a:extLst>
            </p:cNvPr>
            <p:cNvCxnSpPr>
              <a:cxnSpLocks/>
            </p:cNvCxnSpPr>
            <p:nvPr/>
          </p:nvCxnSpPr>
          <p:spPr>
            <a:xfrm rot="5400000" flipV="1">
              <a:off x="4574607" y="1867694"/>
              <a:ext cx="274045" cy="213950"/>
            </a:xfrm>
            <a:prstGeom prst="line">
              <a:avLst/>
            </a:prstGeom>
            <a:ln w="57150"/>
          </p:spPr>
          <p:style>
            <a:lnRef idx="1">
              <a:schemeClr val="dk1"/>
            </a:lnRef>
            <a:fillRef idx="0">
              <a:schemeClr val="dk1"/>
            </a:fillRef>
            <a:effectRef idx="0">
              <a:schemeClr val="dk1"/>
            </a:effectRef>
            <a:fontRef idx="minor">
              <a:schemeClr val="tx1"/>
            </a:fontRef>
          </p:style>
        </p:cxnSp>
        <p:sp>
          <p:nvSpPr>
            <p:cNvPr id="499" name="Овал 41">
              <a:extLst>
                <a:ext uri="{FF2B5EF4-FFF2-40B4-BE49-F238E27FC236}">
                  <a16:creationId xmlns:a16="http://schemas.microsoft.com/office/drawing/2014/main" id="{8AD45FD2-B66B-44FB-803F-6C1E2C64BF31}"/>
                </a:ext>
              </a:extLst>
            </p:cNvPr>
            <p:cNvSpPr/>
            <p:nvPr/>
          </p:nvSpPr>
          <p:spPr>
            <a:xfrm rot="5400000">
              <a:off x="4624288" y="1928168"/>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500" name="Овал 42">
              <a:extLst>
                <a:ext uri="{FF2B5EF4-FFF2-40B4-BE49-F238E27FC236}">
                  <a16:creationId xmlns:a16="http://schemas.microsoft.com/office/drawing/2014/main" id="{1C13F699-AF56-46A5-91D1-C1E58423A167}"/>
                </a:ext>
              </a:extLst>
            </p:cNvPr>
            <p:cNvSpPr/>
            <p:nvPr/>
          </p:nvSpPr>
          <p:spPr>
            <a:xfrm rot="5400000">
              <a:off x="4321530" y="1544623"/>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501" name="Овал 39">
              <a:extLst>
                <a:ext uri="{FF2B5EF4-FFF2-40B4-BE49-F238E27FC236}">
                  <a16:creationId xmlns:a16="http://schemas.microsoft.com/office/drawing/2014/main" id="{CA943533-74B7-4BE5-88A8-0A0408A93065}"/>
                </a:ext>
              </a:extLst>
            </p:cNvPr>
            <p:cNvSpPr/>
            <p:nvPr/>
          </p:nvSpPr>
          <p:spPr>
            <a:xfrm rot="5400000">
              <a:off x="4320819" y="2316806"/>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grpSp>
      <p:grpSp>
        <p:nvGrpSpPr>
          <p:cNvPr id="510" name="Group 509">
            <a:extLst>
              <a:ext uri="{FF2B5EF4-FFF2-40B4-BE49-F238E27FC236}">
                <a16:creationId xmlns:a16="http://schemas.microsoft.com/office/drawing/2014/main" id="{E5912DF4-E5EE-4586-AA80-B057A9E63163}"/>
              </a:ext>
            </a:extLst>
          </p:cNvPr>
          <p:cNvGrpSpPr/>
          <p:nvPr/>
        </p:nvGrpSpPr>
        <p:grpSpPr>
          <a:xfrm>
            <a:off x="3961465" y="14302810"/>
            <a:ext cx="3805044" cy="1940271"/>
            <a:chOff x="13886956" y="13108467"/>
            <a:chExt cx="3805044" cy="1940271"/>
          </a:xfrm>
        </p:grpSpPr>
        <p:pic>
          <p:nvPicPr>
            <p:cNvPr id="511" name="Picture 2" descr="ÐÐ°ÑÑÐ¸Ð½ÐºÐ¸ Ð¿Ð¾ Ð·Ð°Ð¿ÑÐ¾ÑÑ Ð¼Ð°ÑÑ ÑÐ¿ÐµÐºÑÑÐ¾Ð¼ÐµÑÑ">
              <a:extLst>
                <a:ext uri="{FF2B5EF4-FFF2-40B4-BE49-F238E27FC236}">
                  <a16:creationId xmlns:a16="http://schemas.microsoft.com/office/drawing/2014/main" id="{6A81AEF9-0E70-41D7-99F2-86D5C1BB303E}"/>
                </a:ext>
              </a:extLst>
            </p:cNvPr>
            <p:cNvPicPr>
              <a:picLocks noChangeAspect="1" noChangeArrowheads="1"/>
            </p:cNvPicPr>
            <p:nvPr/>
          </p:nvPicPr>
          <p:blipFill rotWithShape="1">
            <a:blip r:embed="rId34">
              <a:extLst>
                <a:ext uri="{28A0092B-C50C-407E-A947-70E740481C1C}">
                  <a14:useLocalDpi xmlns:a14="http://schemas.microsoft.com/office/drawing/2010/main" val="0"/>
                </a:ext>
              </a:extLst>
            </a:blip>
            <a:srcRect t="32328"/>
            <a:stretch/>
          </p:blipFill>
          <p:spPr bwMode="auto">
            <a:xfrm>
              <a:off x="14649717" y="13108467"/>
              <a:ext cx="2198412" cy="1443074"/>
            </a:xfrm>
            <a:prstGeom prst="rect">
              <a:avLst/>
            </a:prstGeom>
            <a:noFill/>
            <a:extLst>
              <a:ext uri="{909E8E84-426E-40dd-AFC4-6F175D3DCCD1}">
                <a14:hiddenFill xmlns:a14="http://schemas.microsoft.com/office/drawing/2010/main" xmlns="">
                  <a:solidFill>
                    <a:srgbClr val="FFFFFF"/>
                  </a:solidFill>
                </a14:hiddenFill>
              </a:ext>
            </a:extLst>
          </p:spPr>
        </p:pic>
        <p:sp>
          <p:nvSpPr>
            <p:cNvPr id="512" name="TextBox 511">
              <a:extLst>
                <a:ext uri="{FF2B5EF4-FFF2-40B4-BE49-F238E27FC236}">
                  <a16:creationId xmlns:a16="http://schemas.microsoft.com/office/drawing/2014/main" id="{23322A89-08D4-4AAB-8361-3EFD8E02E421}"/>
                </a:ext>
              </a:extLst>
            </p:cNvPr>
            <p:cNvSpPr txBox="1"/>
            <p:nvPr/>
          </p:nvSpPr>
          <p:spPr>
            <a:xfrm>
              <a:off x="13886956" y="14587073"/>
              <a:ext cx="3805044" cy="461665"/>
            </a:xfrm>
            <a:prstGeom prst="rect">
              <a:avLst/>
            </a:prstGeom>
            <a:noFill/>
          </p:spPr>
          <p:txBody>
            <a:bodyPr wrap="square" rtlCol="0">
              <a:spAutoFit/>
            </a:bodyPr>
            <a:lstStyle/>
            <a:p>
              <a:pPr algn="ctr"/>
              <a:r>
                <a:rPr lang="en-GB" sz="2400" b="1" dirty="0"/>
                <a:t>Mass - spectrometer</a:t>
              </a:r>
              <a:endParaRPr lang="ru-RU" sz="2400" b="1" dirty="0"/>
            </a:p>
          </p:txBody>
        </p:sp>
      </p:grpSp>
      <p:sp>
        <p:nvSpPr>
          <p:cNvPr id="509" name="Стрелка: вправо 1">
            <a:extLst>
              <a:ext uri="{FF2B5EF4-FFF2-40B4-BE49-F238E27FC236}">
                <a16:creationId xmlns:a16="http://schemas.microsoft.com/office/drawing/2014/main" id="{6DA5BB69-5013-4C92-9915-D5BEF3A4FBC7}"/>
              </a:ext>
            </a:extLst>
          </p:cNvPr>
          <p:cNvSpPr/>
          <p:nvPr/>
        </p:nvSpPr>
        <p:spPr>
          <a:xfrm>
            <a:off x="3289331" y="14463014"/>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pSp>
        <p:nvGrpSpPr>
          <p:cNvPr id="514" name="Группа 36">
            <a:extLst>
              <a:ext uri="{FF2B5EF4-FFF2-40B4-BE49-F238E27FC236}">
                <a16:creationId xmlns:a16="http://schemas.microsoft.com/office/drawing/2014/main" id="{E159F57F-1CEC-4E15-91DA-6A55ACA0B661}"/>
              </a:ext>
            </a:extLst>
          </p:cNvPr>
          <p:cNvGrpSpPr>
            <a:grpSpLocks noChangeAspect="1"/>
          </p:cNvGrpSpPr>
          <p:nvPr/>
        </p:nvGrpSpPr>
        <p:grpSpPr>
          <a:xfrm>
            <a:off x="16065607" y="14110061"/>
            <a:ext cx="1120074" cy="1564007"/>
            <a:chOff x="1339800" y="2281561"/>
            <a:chExt cx="1455938" cy="2032987"/>
          </a:xfrm>
        </p:grpSpPr>
        <p:sp>
          <p:nvSpPr>
            <p:cNvPr id="516" name="Прямоугольник: один усеченный угол 37">
              <a:extLst>
                <a:ext uri="{FF2B5EF4-FFF2-40B4-BE49-F238E27FC236}">
                  <a16:creationId xmlns:a16="http://schemas.microsoft.com/office/drawing/2014/main" id="{F86D15C6-D468-498B-9E60-9FAB0E726FB7}"/>
                </a:ext>
              </a:extLst>
            </p:cNvPr>
            <p:cNvSpPr/>
            <p:nvPr/>
          </p:nvSpPr>
          <p:spPr>
            <a:xfrm>
              <a:off x="1339800" y="2281561"/>
              <a:ext cx="1455938" cy="2032987"/>
            </a:xfrm>
            <a:prstGeom prst="snip1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17" name="Прямая соединительная линия 38">
              <a:extLst>
                <a:ext uri="{FF2B5EF4-FFF2-40B4-BE49-F238E27FC236}">
                  <a16:creationId xmlns:a16="http://schemas.microsoft.com/office/drawing/2014/main" id="{489A73EA-9B22-44F7-9FAF-F04E1FAA3838}"/>
                </a:ext>
              </a:extLst>
            </p:cNvPr>
            <p:cNvCxnSpPr/>
            <p:nvPr/>
          </p:nvCxnSpPr>
          <p:spPr>
            <a:xfrm>
              <a:off x="1448974" y="2681056"/>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18" name="Прямая соединительная линия 39">
              <a:extLst>
                <a:ext uri="{FF2B5EF4-FFF2-40B4-BE49-F238E27FC236}">
                  <a16:creationId xmlns:a16="http://schemas.microsoft.com/office/drawing/2014/main" id="{85A3A6EC-5DE0-48B9-9410-C6B3A2A3CF93}"/>
                </a:ext>
              </a:extLst>
            </p:cNvPr>
            <p:cNvCxnSpPr/>
            <p:nvPr/>
          </p:nvCxnSpPr>
          <p:spPr>
            <a:xfrm>
              <a:off x="1448974" y="2834936"/>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19" name="Прямая соединительная линия 40">
              <a:extLst>
                <a:ext uri="{FF2B5EF4-FFF2-40B4-BE49-F238E27FC236}">
                  <a16:creationId xmlns:a16="http://schemas.microsoft.com/office/drawing/2014/main" id="{0043FEFD-CDE0-426F-86A9-A91080BFB0BD}"/>
                </a:ext>
              </a:extLst>
            </p:cNvPr>
            <p:cNvCxnSpPr/>
            <p:nvPr/>
          </p:nvCxnSpPr>
          <p:spPr>
            <a:xfrm>
              <a:off x="1448974" y="2971059"/>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20" name="Прямая соединительная линия 41">
              <a:extLst>
                <a:ext uri="{FF2B5EF4-FFF2-40B4-BE49-F238E27FC236}">
                  <a16:creationId xmlns:a16="http://schemas.microsoft.com/office/drawing/2014/main" id="{0FFB9C2F-6EFB-4334-A17F-62DC91DCD5E7}"/>
                </a:ext>
              </a:extLst>
            </p:cNvPr>
            <p:cNvCxnSpPr/>
            <p:nvPr/>
          </p:nvCxnSpPr>
          <p:spPr>
            <a:xfrm>
              <a:off x="1448976" y="3120500"/>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21" name="Прямая соединительная линия 42">
              <a:extLst>
                <a:ext uri="{FF2B5EF4-FFF2-40B4-BE49-F238E27FC236}">
                  <a16:creationId xmlns:a16="http://schemas.microsoft.com/office/drawing/2014/main" id="{DAC5391A-CBD5-4678-97D1-7B071AA2C8CE}"/>
                </a:ext>
              </a:extLst>
            </p:cNvPr>
            <p:cNvCxnSpPr/>
            <p:nvPr/>
          </p:nvCxnSpPr>
          <p:spPr>
            <a:xfrm>
              <a:off x="1448976" y="3269943"/>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22" name="Прямая соединительная линия 43">
              <a:extLst>
                <a:ext uri="{FF2B5EF4-FFF2-40B4-BE49-F238E27FC236}">
                  <a16:creationId xmlns:a16="http://schemas.microsoft.com/office/drawing/2014/main" id="{DBBF60F5-C178-4A34-AED8-AAE61AFD327F}"/>
                </a:ext>
              </a:extLst>
            </p:cNvPr>
            <p:cNvCxnSpPr/>
            <p:nvPr/>
          </p:nvCxnSpPr>
          <p:spPr>
            <a:xfrm>
              <a:off x="1445664" y="34253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23" name="Прямая соединительная линия 44">
              <a:extLst>
                <a:ext uri="{FF2B5EF4-FFF2-40B4-BE49-F238E27FC236}">
                  <a16:creationId xmlns:a16="http://schemas.microsoft.com/office/drawing/2014/main" id="{6FDDA574-A052-4A51-9BB4-1610884D6D5E}"/>
                </a:ext>
              </a:extLst>
            </p:cNvPr>
            <p:cNvCxnSpPr/>
            <p:nvPr/>
          </p:nvCxnSpPr>
          <p:spPr>
            <a:xfrm>
              <a:off x="1445664" y="35777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24" name="Прямая соединительная линия 45">
              <a:extLst>
                <a:ext uri="{FF2B5EF4-FFF2-40B4-BE49-F238E27FC236}">
                  <a16:creationId xmlns:a16="http://schemas.microsoft.com/office/drawing/2014/main" id="{F30E00F2-AFEF-4B5E-BD68-1202FFA752E5}"/>
                </a:ext>
              </a:extLst>
            </p:cNvPr>
            <p:cNvCxnSpPr/>
            <p:nvPr/>
          </p:nvCxnSpPr>
          <p:spPr>
            <a:xfrm>
              <a:off x="1445664" y="37301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grpSp>
      <p:sp>
        <p:nvSpPr>
          <p:cNvPr id="515" name="TextBox 514">
            <a:extLst>
              <a:ext uri="{FF2B5EF4-FFF2-40B4-BE49-F238E27FC236}">
                <a16:creationId xmlns:a16="http://schemas.microsoft.com/office/drawing/2014/main" id="{0F6F445E-3BE7-4CCF-99BB-219F7EE12DC4}"/>
              </a:ext>
            </a:extLst>
          </p:cNvPr>
          <p:cNvSpPr txBox="1"/>
          <p:nvPr/>
        </p:nvSpPr>
        <p:spPr>
          <a:xfrm>
            <a:off x="15731246" y="15809975"/>
            <a:ext cx="1873189" cy="461665"/>
          </a:xfrm>
          <a:prstGeom prst="rect">
            <a:avLst/>
          </a:prstGeom>
          <a:noFill/>
        </p:spPr>
        <p:txBody>
          <a:bodyPr wrap="square" rtlCol="0">
            <a:spAutoFit/>
          </a:bodyPr>
          <a:lstStyle/>
          <a:p>
            <a:pPr algn="ctr"/>
            <a:r>
              <a:rPr lang="en-GB" sz="2400" b="1" dirty="0"/>
              <a:t>File .pep</a:t>
            </a:r>
            <a:endParaRPr lang="ru-RU" sz="2400" b="1" dirty="0"/>
          </a:p>
        </p:txBody>
      </p:sp>
      <p:grpSp>
        <p:nvGrpSpPr>
          <p:cNvPr id="525" name="Группа 58">
            <a:extLst>
              <a:ext uri="{FF2B5EF4-FFF2-40B4-BE49-F238E27FC236}">
                <a16:creationId xmlns:a16="http://schemas.microsoft.com/office/drawing/2014/main" id="{D10850E1-4BE6-4066-A59E-C7370F6956A8}"/>
              </a:ext>
            </a:extLst>
          </p:cNvPr>
          <p:cNvGrpSpPr>
            <a:grpSpLocks noChangeAspect="1"/>
          </p:cNvGrpSpPr>
          <p:nvPr/>
        </p:nvGrpSpPr>
        <p:grpSpPr>
          <a:xfrm>
            <a:off x="18891400" y="14113652"/>
            <a:ext cx="2549306" cy="2157988"/>
            <a:chOff x="2433077" y="2562239"/>
            <a:chExt cx="2982898" cy="2525026"/>
          </a:xfrm>
        </p:grpSpPr>
        <p:sp>
          <p:nvSpPr>
            <p:cNvPr id="526" name="Прямоугольник 59">
              <a:extLst>
                <a:ext uri="{FF2B5EF4-FFF2-40B4-BE49-F238E27FC236}">
                  <a16:creationId xmlns:a16="http://schemas.microsoft.com/office/drawing/2014/main" id="{4C131B5A-1C6C-42B9-8DC8-1B6C36D65CFB}"/>
                </a:ext>
              </a:extLst>
            </p:cNvPr>
            <p:cNvSpPr>
              <a:spLocks noChangeAspect="1"/>
            </p:cNvSpPr>
            <p:nvPr/>
          </p:nvSpPr>
          <p:spPr>
            <a:xfrm>
              <a:off x="2433077" y="2562239"/>
              <a:ext cx="2982898" cy="186505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7" name="Прямоугольник 60">
              <a:extLst>
                <a:ext uri="{FF2B5EF4-FFF2-40B4-BE49-F238E27FC236}">
                  <a16:creationId xmlns:a16="http://schemas.microsoft.com/office/drawing/2014/main" id="{DD2D8AF8-7F90-4CF3-8669-AB55735239A9}"/>
                </a:ext>
              </a:extLst>
            </p:cNvPr>
            <p:cNvSpPr/>
            <p:nvPr/>
          </p:nvSpPr>
          <p:spPr>
            <a:xfrm>
              <a:off x="2796466" y="2805344"/>
              <a:ext cx="1491449" cy="8877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28" name="Прямая соединительная линия 61">
              <a:extLst>
                <a:ext uri="{FF2B5EF4-FFF2-40B4-BE49-F238E27FC236}">
                  <a16:creationId xmlns:a16="http://schemas.microsoft.com/office/drawing/2014/main" id="{3F53325C-C665-4DA8-A8B8-36802C0F4C8F}"/>
                </a:ext>
              </a:extLst>
            </p:cNvPr>
            <p:cNvCxnSpPr/>
            <p:nvPr/>
          </p:nvCxnSpPr>
          <p:spPr>
            <a:xfrm>
              <a:off x="4572000" y="2681056"/>
              <a:ext cx="0" cy="1455938"/>
            </a:xfrm>
            <a:prstGeom prst="line">
              <a:avLst/>
            </a:prstGeom>
          </p:spPr>
          <p:style>
            <a:lnRef idx="1">
              <a:schemeClr val="dk1"/>
            </a:lnRef>
            <a:fillRef idx="0">
              <a:schemeClr val="dk1"/>
            </a:fillRef>
            <a:effectRef idx="0">
              <a:schemeClr val="dk1"/>
            </a:effectRef>
            <a:fontRef idx="minor">
              <a:schemeClr val="tx1"/>
            </a:fontRef>
          </p:style>
        </p:cxnSp>
        <p:cxnSp>
          <p:nvCxnSpPr>
            <p:cNvPr id="529" name="Прямая соединительная линия 62">
              <a:extLst>
                <a:ext uri="{FF2B5EF4-FFF2-40B4-BE49-F238E27FC236}">
                  <a16:creationId xmlns:a16="http://schemas.microsoft.com/office/drawing/2014/main" id="{B871D317-AF0C-4456-A384-49BD48AB9269}"/>
                </a:ext>
              </a:extLst>
            </p:cNvPr>
            <p:cNvCxnSpPr/>
            <p:nvPr/>
          </p:nvCxnSpPr>
          <p:spPr>
            <a:xfrm>
              <a:off x="3542190" y="3187083"/>
              <a:ext cx="0" cy="710214"/>
            </a:xfrm>
            <a:prstGeom prst="line">
              <a:avLst/>
            </a:prstGeom>
          </p:spPr>
          <p:style>
            <a:lnRef idx="1">
              <a:schemeClr val="dk1"/>
            </a:lnRef>
            <a:fillRef idx="0">
              <a:schemeClr val="dk1"/>
            </a:fillRef>
            <a:effectRef idx="0">
              <a:schemeClr val="dk1"/>
            </a:effectRef>
            <a:fontRef idx="minor">
              <a:schemeClr val="tx1"/>
            </a:fontRef>
          </p:style>
        </p:cxnSp>
        <p:sp>
          <p:nvSpPr>
            <p:cNvPr id="530" name="Прямоугольник 63">
              <a:extLst>
                <a:ext uri="{FF2B5EF4-FFF2-40B4-BE49-F238E27FC236}">
                  <a16:creationId xmlns:a16="http://schemas.microsoft.com/office/drawing/2014/main" id="{E7E1CA08-3140-4044-B08D-48CD9F3AE833}"/>
                </a:ext>
              </a:extLst>
            </p:cNvPr>
            <p:cNvSpPr/>
            <p:nvPr/>
          </p:nvSpPr>
          <p:spPr>
            <a:xfrm>
              <a:off x="2521274" y="3298501"/>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31" name="Прямоугольник 64">
              <a:extLst>
                <a:ext uri="{FF2B5EF4-FFF2-40B4-BE49-F238E27FC236}">
                  <a16:creationId xmlns:a16="http://schemas.microsoft.com/office/drawing/2014/main" id="{E054A6E5-5EEF-408B-A078-0C0B78119EC1}"/>
                </a:ext>
              </a:extLst>
            </p:cNvPr>
            <p:cNvSpPr/>
            <p:nvPr/>
          </p:nvSpPr>
          <p:spPr>
            <a:xfrm>
              <a:off x="2521274" y="3433312"/>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32" name="Прямоугольник 65">
              <a:extLst>
                <a:ext uri="{FF2B5EF4-FFF2-40B4-BE49-F238E27FC236}">
                  <a16:creationId xmlns:a16="http://schemas.microsoft.com/office/drawing/2014/main" id="{FC00E50A-34AD-46E6-9BB2-628B2FEF405B}"/>
                </a:ext>
              </a:extLst>
            </p:cNvPr>
            <p:cNvSpPr/>
            <p:nvPr/>
          </p:nvSpPr>
          <p:spPr>
            <a:xfrm>
              <a:off x="3058365" y="3298501"/>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33" name="Прямоугольник 66">
              <a:extLst>
                <a:ext uri="{FF2B5EF4-FFF2-40B4-BE49-F238E27FC236}">
                  <a16:creationId xmlns:a16="http://schemas.microsoft.com/office/drawing/2014/main" id="{70282317-0887-4804-AAB5-8E20569BDFC3}"/>
                </a:ext>
              </a:extLst>
            </p:cNvPr>
            <p:cNvSpPr/>
            <p:nvPr/>
          </p:nvSpPr>
          <p:spPr>
            <a:xfrm>
              <a:off x="3058372" y="3429000"/>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34" name="Прямоугольник 67">
              <a:extLst>
                <a:ext uri="{FF2B5EF4-FFF2-40B4-BE49-F238E27FC236}">
                  <a16:creationId xmlns:a16="http://schemas.microsoft.com/office/drawing/2014/main" id="{64F1C724-263C-4747-A678-DB8C3DCEB9DE}"/>
                </a:ext>
              </a:extLst>
            </p:cNvPr>
            <p:cNvSpPr/>
            <p:nvPr/>
          </p:nvSpPr>
          <p:spPr>
            <a:xfrm>
              <a:off x="3058365" y="3559052"/>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535" name="Прямая соединительная линия 68">
              <a:extLst>
                <a:ext uri="{FF2B5EF4-FFF2-40B4-BE49-F238E27FC236}">
                  <a16:creationId xmlns:a16="http://schemas.microsoft.com/office/drawing/2014/main" id="{C5C69594-79B6-4674-B542-2974E0A2E7BC}"/>
                </a:ext>
              </a:extLst>
            </p:cNvPr>
            <p:cNvCxnSpPr>
              <a:cxnSpLocks/>
              <a:stCxn id="530" idx="3"/>
              <a:endCxn id="533" idx="1"/>
            </p:cNvCxnSpPr>
            <p:nvPr/>
          </p:nvCxnSpPr>
          <p:spPr>
            <a:xfrm>
              <a:off x="2734323" y="3321361"/>
              <a:ext cx="324049" cy="130499"/>
            </a:xfrm>
            <a:prstGeom prst="line">
              <a:avLst/>
            </a:prstGeom>
          </p:spPr>
          <p:style>
            <a:lnRef idx="1">
              <a:schemeClr val="accent2"/>
            </a:lnRef>
            <a:fillRef idx="0">
              <a:schemeClr val="accent2"/>
            </a:fillRef>
            <a:effectRef idx="0">
              <a:schemeClr val="accent2"/>
            </a:effectRef>
            <a:fontRef idx="minor">
              <a:schemeClr val="tx1"/>
            </a:fontRef>
          </p:style>
        </p:cxnSp>
        <p:cxnSp>
          <p:nvCxnSpPr>
            <p:cNvPr id="536" name="Прямая соединительная линия 69">
              <a:extLst>
                <a:ext uri="{FF2B5EF4-FFF2-40B4-BE49-F238E27FC236}">
                  <a16:creationId xmlns:a16="http://schemas.microsoft.com/office/drawing/2014/main" id="{24D43932-5015-4909-8276-2A88E6AE3737}"/>
                </a:ext>
              </a:extLst>
            </p:cNvPr>
            <p:cNvCxnSpPr>
              <a:cxnSpLocks/>
              <a:stCxn id="531" idx="3"/>
              <a:endCxn id="534" idx="1"/>
            </p:cNvCxnSpPr>
            <p:nvPr/>
          </p:nvCxnSpPr>
          <p:spPr>
            <a:xfrm>
              <a:off x="2734323" y="3456172"/>
              <a:ext cx="324042" cy="1257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7" name="Прямая соединительная линия 70">
              <a:extLst>
                <a:ext uri="{FF2B5EF4-FFF2-40B4-BE49-F238E27FC236}">
                  <a16:creationId xmlns:a16="http://schemas.microsoft.com/office/drawing/2014/main" id="{52B78224-653E-4C5D-87BC-BDB81D4FD75E}"/>
                </a:ext>
              </a:extLst>
            </p:cNvPr>
            <p:cNvCxnSpPr/>
            <p:nvPr/>
          </p:nvCxnSpPr>
          <p:spPr>
            <a:xfrm>
              <a:off x="3666478" y="3321360"/>
              <a:ext cx="443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8" name="Прямая соединительная линия 71">
              <a:extLst>
                <a:ext uri="{FF2B5EF4-FFF2-40B4-BE49-F238E27FC236}">
                  <a16:creationId xmlns:a16="http://schemas.microsoft.com/office/drawing/2014/main" id="{1A2A19BB-9D78-4F4D-A80C-E8F4A1689E14}"/>
                </a:ext>
              </a:extLst>
            </p:cNvPr>
            <p:cNvCxnSpPr/>
            <p:nvPr/>
          </p:nvCxnSpPr>
          <p:spPr>
            <a:xfrm>
              <a:off x="3666478" y="3404958"/>
              <a:ext cx="443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9" name="Прямая соединительная линия 72">
              <a:extLst>
                <a:ext uri="{FF2B5EF4-FFF2-40B4-BE49-F238E27FC236}">
                  <a16:creationId xmlns:a16="http://schemas.microsoft.com/office/drawing/2014/main" id="{3BE6938E-4CCF-46FB-A22D-D4794C39E812}"/>
                </a:ext>
              </a:extLst>
            </p:cNvPr>
            <p:cNvCxnSpPr/>
            <p:nvPr/>
          </p:nvCxnSpPr>
          <p:spPr>
            <a:xfrm>
              <a:off x="3666478" y="3495456"/>
              <a:ext cx="443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0" name="Прямоугольник 73">
              <a:extLst>
                <a:ext uri="{FF2B5EF4-FFF2-40B4-BE49-F238E27FC236}">
                  <a16:creationId xmlns:a16="http://schemas.microsoft.com/office/drawing/2014/main" id="{EB2864FF-3C9F-44E3-B230-D5EFB13BCC3D}"/>
                </a:ext>
              </a:extLst>
            </p:cNvPr>
            <p:cNvSpPr/>
            <p:nvPr/>
          </p:nvSpPr>
          <p:spPr>
            <a:xfrm>
              <a:off x="4727362" y="2891774"/>
              <a:ext cx="532656" cy="9410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1" name="TextBox 540">
              <a:extLst>
                <a:ext uri="{FF2B5EF4-FFF2-40B4-BE49-F238E27FC236}">
                  <a16:creationId xmlns:a16="http://schemas.microsoft.com/office/drawing/2014/main" id="{8826A3FD-F94B-49A2-A165-8B2DE950D3FE}"/>
                </a:ext>
              </a:extLst>
            </p:cNvPr>
            <p:cNvSpPr txBox="1"/>
            <p:nvPr/>
          </p:nvSpPr>
          <p:spPr>
            <a:xfrm>
              <a:off x="2828376" y="4547078"/>
              <a:ext cx="2001262" cy="540187"/>
            </a:xfrm>
            <a:prstGeom prst="rect">
              <a:avLst/>
            </a:prstGeom>
            <a:noFill/>
          </p:spPr>
          <p:txBody>
            <a:bodyPr wrap="square" rtlCol="0">
              <a:spAutoFit/>
            </a:bodyPr>
            <a:lstStyle/>
            <a:p>
              <a:pPr algn="ctr"/>
              <a:r>
                <a:rPr lang="en-GB" sz="2400" b="1" dirty="0"/>
                <a:t>Interface</a:t>
              </a:r>
              <a:endParaRPr lang="ru-RU" sz="2400" b="1" dirty="0"/>
            </a:p>
          </p:txBody>
        </p:sp>
      </p:grpSp>
      <p:sp>
        <p:nvSpPr>
          <p:cNvPr id="545" name="Стрелка: вправо 1">
            <a:extLst>
              <a:ext uri="{FF2B5EF4-FFF2-40B4-BE49-F238E27FC236}">
                <a16:creationId xmlns:a16="http://schemas.microsoft.com/office/drawing/2014/main" id="{4EA15AC8-2BCF-462C-A724-2CC6F66ECE70}"/>
              </a:ext>
            </a:extLst>
          </p:cNvPr>
          <p:cNvSpPr/>
          <p:nvPr/>
        </p:nvSpPr>
        <p:spPr>
          <a:xfrm>
            <a:off x="7252723" y="14456615"/>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pSp>
        <p:nvGrpSpPr>
          <p:cNvPr id="141" name="Group 140">
            <a:extLst>
              <a:ext uri="{FF2B5EF4-FFF2-40B4-BE49-F238E27FC236}">
                <a16:creationId xmlns:a16="http://schemas.microsoft.com/office/drawing/2014/main" id="{9D027E50-860B-4DE4-A203-D1DA29586B4B}"/>
              </a:ext>
            </a:extLst>
          </p:cNvPr>
          <p:cNvGrpSpPr/>
          <p:nvPr/>
        </p:nvGrpSpPr>
        <p:grpSpPr>
          <a:xfrm>
            <a:off x="8556614" y="13768042"/>
            <a:ext cx="5740650" cy="2472125"/>
            <a:chOff x="8092026" y="13844258"/>
            <a:chExt cx="5740650" cy="2472125"/>
          </a:xfrm>
        </p:grpSpPr>
        <p:grpSp>
          <p:nvGrpSpPr>
            <p:cNvPr id="542" name="Group 541">
              <a:extLst>
                <a:ext uri="{FF2B5EF4-FFF2-40B4-BE49-F238E27FC236}">
                  <a16:creationId xmlns:a16="http://schemas.microsoft.com/office/drawing/2014/main" id="{718E148D-32FD-48B1-BA70-CDA7C531C5A2}"/>
                </a:ext>
              </a:extLst>
            </p:cNvPr>
            <p:cNvGrpSpPr/>
            <p:nvPr/>
          </p:nvGrpSpPr>
          <p:grpSpPr>
            <a:xfrm>
              <a:off x="8092026" y="13844258"/>
              <a:ext cx="4415392" cy="2472125"/>
              <a:chOff x="18854872" y="12415809"/>
              <a:chExt cx="4764335" cy="2467978"/>
            </a:xfrm>
          </p:grpSpPr>
          <p:pic>
            <p:nvPicPr>
              <p:cNvPr id="543" name="Picture 542">
                <a:extLst>
                  <a:ext uri="{FF2B5EF4-FFF2-40B4-BE49-F238E27FC236}">
                    <a16:creationId xmlns:a16="http://schemas.microsoft.com/office/drawing/2014/main" id="{BA0C0688-A746-4DBC-9877-453C4538BC0C}"/>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8854872" y="12415809"/>
                <a:ext cx="3361509" cy="2307703"/>
              </a:xfrm>
              <a:prstGeom prst="rect">
                <a:avLst/>
              </a:prstGeom>
            </p:spPr>
          </p:pic>
          <p:sp>
            <p:nvSpPr>
              <p:cNvPr id="544" name="TextBox 543">
                <a:extLst>
                  <a:ext uri="{FF2B5EF4-FFF2-40B4-BE49-F238E27FC236}">
                    <a16:creationId xmlns:a16="http://schemas.microsoft.com/office/drawing/2014/main" id="{384FC140-387D-41BD-BD94-7627FD2389D7}"/>
                  </a:ext>
                </a:extLst>
              </p:cNvPr>
              <p:cNvSpPr txBox="1"/>
              <p:nvPr/>
            </p:nvSpPr>
            <p:spPr>
              <a:xfrm>
                <a:off x="20468504" y="14422897"/>
                <a:ext cx="3150703" cy="460890"/>
              </a:xfrm>
              <a:prstGeom prst="rect">
                <a:avLst/>
              </a:prstGeom>
              <a:noFill/>
            </p:spPr>
            <p:txBody>
              <a:bodyPr wrap="square" rtlCol="0">
                <a:spAutoFit/>
              </a:bodyPr>
              <a:lstStyle/>
              <a:p>
                <a:pPr algn="ctr"/>
                <a:r>
                  <a:rPr lang="en-GB" sz="2400" b="1" dirty="0"/>
                  <a:t>Mass spectrum</a:t>
                </a:r>
              </a:p>
            </p:txBody>
          </p:sp>
        </p:grpSp>
        <p:grpSp>
          <p:nvGrpSpPr>
            <p:cNvPr id="555" name="Группа 21">
              <a:extLst>
                <a:ext uri="{FF2B5EF4-FFF2-40B4-BE49-F238E27FC236}">
                  <a16:creationId xmlns:a16="http://schemas.microsoft.com/office/drawing/2014/main" id="{9050C65D-C3AA-4727-92E5-FAA8476D4FBB}"/>
                </a:ext>
              </a:extLst>
            </p:cNvPr>
            <p:cNvGrpSpPr>
              <a:grpSpLocks noChangeAspect="1"/>
            </p:cNvGrpSpPr>
            <p:nvPr/>
          </p:nvGrpSpPr>
          <p:grpSpPr>
            <a:xfrm>
              <a:off x="10898366" y="13917959"/>
              <a:ext cx="2934310" cy="2178257"/>
              <a:chOff x="1290655" y="3107184"/>
              <a:chExt cx="3441143" cy="2515424"/>
            </a:xfrm>
          </p:grpSpPr>
          <p:cxnSp>
            <p:nvCxnSpPr>
              <p:cNvPr id="557" name="Прямая со стрелкой 22">
                <a:extLst>
                  <a:ext uri="{FF2B5EF4-FFF2-40B4-BE49-F238E27FC236}">
                    <a16:creationId xmlns:a16="http://schemas.microsoft.com/office/drawing/2014/main" id="{07F0AF29-1237-4DD4-88DE-DCB93B5F2B83}"/>
                  </a:ext>
                </a:extLst>
              </p:cNvPr>
              <p:cNvCxnSpPr>
                <a:cxnSpLocks/>
              </p:cNvCxnSpPr>
              <p:nvPr/>
            </p:nvCxnSpPr>
            <p:spPr>
              <a:xfrm flipV="1">
                <a:off x="1811045" y="3107184"/>
                <a:ext cx="0" cy="21128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8" name="Прямая со стрелкой 23">
                <a:extLst>
                  <a:ext uri="{FF2B5EF4-FFF2-40B4-BE49-F238E27FC236}">
                    <a16:creationId xmlns:a16="http://schemas.microsoft.com/office/drawing/2014/main" id="{BF190D90-A6AE-46C6-8ED2-D7CEFDEC2895}"/>
                  </a:ext>
                </a:extLst>
              </p:cNvPr>
              <p:cNvCxnSpPr>
                <a:cxnSpLocks/>
              </p:cNvCxnSpPr>
              <p:nvPr/>
            </p:nvCxnSpPr>
            <p:spPr>
              <a:xfrm>
                <a:off x="1811045" y="5220070"/>
                <a:ext cx="29207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9" name="TextBox 558">
                <a:extLst>
                  <a:ext uri="{FF2B5EF4-FFF2-40B4-BE49-F238E27FC236}">
                    <a16:creationId xmlns:a16="http://schemas.microsoft.com/office/drawing/2014/main" id="{E9F361D3-ADE3-458A-B3F9-C2F48C63D12E}"/>
                  </a:ext>
                </a:extLst>
              </p:cNvPr>
              <p:cNvSpPr txBox="1"/>
              <p:nvPr/>
            </p:nvSpPr>
            <p:spPr>
              <a:xfrm>
                <a:off x="3005092" y="5215443"/>
                <a:ext cx="532661" cy="407165"/>
              </a:xfrm>
              <a:prstGeom prst="rect">
                <a:avLst/>
              </a:prstGeom>
              <a:noFill/>
            </p:spPr>
            <p:txBody>
              <a:bodyPr wrap="square" rtlCol="0">
                <a:spAutoFit/>
              </a:bodyPr>
              <a:lstStyle/>
              <a:p>
                <a:pPr algn="ctr"/>
                <a:r>
                  <a:rPr lang="en-GB" sz="1400" dirty="0"/>
                  <a:t>m</a:t>
                </a:r>
                <a:endParaRPr lang="ru-RU" sz="1400" dirty="0"/>
              </a:p>
            </p:txBody>
          </p:sp>
          <p:sp>
            <p:nvSpPr>
              <p:cNvPr id="560" name="TextBox 559">
                <a:extLst>
                  <a:ext uri="{FF2B5EF4-FFF2-40B4-BE49-F238E27FC236}">
                    <a16:creationId xmlns:a16="http://schemas.microsoft.com/office/drawing/2014/main" id="{15B1EF20-6486-45E9-958B-3559F1900DA9}"/>
                  </a:ext>
                </a:extLst>
              </p:cNvPr>
              <p:cNvSpPr txBox="1"/>
              <p:nvPr/>
            </p:nvSpPr>
            <p:spPr>
              <a:xfrm>
                <a:off x="1290655" y="3379721"/>
                <a:ext cx="529316" cy="1567812"/>
              </a:xfrm>
              <a:prstGeom prst="rect">
                <a:avLst/>
              </a:prstGeom>
              <a:noFill/>
            </p:spPr>
            <p:txBody>
              <a:bodyPr vert="vert270" wrap="square" rtlCol="0">
                <a:spAutoFit/>
              </a:bodyPr>
              <a:lstStyle/>
              <a:p>
                <a:pPr algn="ctr"/>
                <a:r>
                  <a:rPr lang="en-GB" sz="1400" dirty="0"/>
                  <a:t>quantity</a:t>
                </a:r>
                <a:endParaRPr lang="ru-RU" sz="1400" dirty="0"/>
              </a:p>
            </p:txBody>
          </p:sp>
          <p:cxnSp>
            <p:nvCxnSpPr>
              <p:cNvPr id="561" name="Прямая соединительная линия 26">
                <a:extLst>
                  <a:ext uri="{FF2B5EF4-FFF2-40B4-BE49-F238E27FC236}">
                    <a16:creationId xmlns:a16="http://schemas.microsoft.com/office/drawing/2014/main" id="{E1E2B9E5-ED80-4FC5-9DFC-86F15B2E3DBF}"/>
                  </a:ext>
                </a:extLst>
              </p:cNvPr>
              <p:cNvCxnSpPr>
                <a:cxnSpLocks/>
              </p:cNvCxnSpPr>
              <p:nvPr/>
            </p:nvCxnSpPr>
            <p:spPr>
              <a:xfrm>
                <a:off x="2201662" y="4571511"/>
                <a:ext cx="0" cy="577537"/>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62" name="Прямая соединительная линия 27">
                <a:extLst>
                  <a:ext uri="{FF2B5EF4-FFF2-40B4-BE49-F238E27FC236}">
                    <a16:creationId xmlns:a16="http://schemas.microsoft.com/office/drawing/2014/main" id="{92DE63BF-B0F9-4DCB-A5E5-4E4718BC791B}"/>
                  </a:ext>
                </a:extLst>
              </p:cNvPr>
              <p:cNvCxnSpPr>
                <a:cxnSpLocks/>
              </p:cNvCxnSpPr>
              <p:nvPr/>
            </p:nvCxnSpPr>
            <p:spPr>
              <a:xfrm>
                <a:off x="2460594" y="4091330"/>
                <a:ext cx="0" cy="105772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63" name="Прямая соединительная линия 28">
                <a:extLst>
                  <a:ext uri="{FF2B5EF4-FFF2-40B4-BE49-F238E27FC236}">
                    <a16:creationId xmlns:a16="http://schemas.microsoft.com/office/drawing/2014/main" id="{2CB32636-A0A0-461F-A8BC-18F4AA0B04A0}"/>
                  </a:ext>
                </a:extLst>
              </p:cNvPr>
              <p:cNvCxnSpPr>
                <a:cxnSpLocks/>
              </p:cNvCxnSpPr>
              <p:nvPr/>
            </p:nvCxnSpPr>
            <p:spPr>
              <a:xfrm>
                <a:off x="2709169" y="3905465"/>
                <a:ext cx="0" cy="1243584"/>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64" name="Прямая соединительная линия 29">
                <a:extLst>
                  <a:ext uri="{FF2B5EF4-FFF2-40B4-BE49-F238E27FC236}">
                    <a16:creationId xmlns:a16="http://schemas.microsoft.com/office/drawing/2014/main" id="{117DFEFE-A3B4-4596-B1BF-24193608D3BF}"/>
                  </a:ext>
                </a:extLst>
              </p:cNvPr>
              <p:cNvCxnSpPr>
                <a:cxnSpLocks/>
              </p:cNvCxnSpPr>
              <p:nvPr/>
            </p:nvCxnSpPr>
            <p:spPr>
              <a:xfrm>
                <a:off x="2931111" y="4355031"/>
                <a:ext cx="0" cy="794017"/>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65" name="Прямая соединительная линия 30">
                <a:extLst>
                  <a:ext uri="{FF2B5EF4-FFF2-40B4-BE49-F238E27FC236}">
                    <a16:creationId xmlns:a16="http://schemas.microsoft.com/office/drawing/2014/main" id="{2444BE5B-8486-44C9-8C81-80CAC8AC9A8F}"/>
                  </a:ext>
                </a:extLst>
              </p:cNvPr>
              <p:cNvCxnSpPr>
                <a:cxnSpLocks/>
              </p:cNvCxnSpPr>
              <p:nvPr/>
            </p:nvCxnSpPr>
            <p:spPr>
              <a:xfrm>
                <a:off x="3144972" y="3658871"/>
                <a:ext cx="16956" cy="1490177"/>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66" name="Прямая соединительная линия 31">
                <a:extLst>
                  <a:ext uri="{FF2B5EF4-FFF2-40B4-BE49-F238E27FC236}">
                    <a16:creationId xmlns:a16="http://schemas.microsoft.com/office/drawing/2014/main" id="{C7947429-069E-4FED-974D-0638ECC55AE5}"/>
                  </a:ext>
                </a:extLst>
              </p:cNvPr>
              <p:cNvCxnSpPr>
                <a:cxnSpLocks/>
              </p:cNvCxnSpPr>
              <p:nvPr/>
            </p:nvCxnSpPr>
            <p:spPr>
              <a:xfrm>
                <a:off x="3783366" y="4758431"/>
                <a:ext cx="0" cy="390618"/>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567" name="Прямая соединительная линия 32">
                <a:extLst>
                  <a:ext uri="{FF2B5EF4-FFF2-40B4-BE49-F238E27FC236}">
                    <a16:creationId xmlns:a16="http://schemas.microsoft.com/office/drawing/2014/main" id="{5CD34FE5-C03B-44AE-B842-9C258EFEAFCC}"/>
                  </a:ext>
                </a:extLst>
              </p:cNvPr>
              <p:cNvCxnSpPr>
                <a:cxnSpLocks/>
              </p:cNvCxnSpPr>
              <p:nvPr/>
            </p:nvCxnSpPr>
            <p:spPr>
              <a:xfrm>
                <a:off x="3934287" y="4549806"/>
                <a:ext cx="0" cy="599243"/>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grpSp>
      </p:grpSp>
      <p:grpSp>
        <p:nvGrpSpPr>
          <p:cNvPr id="575" name="Группа 1">
            <a:extLst>
              <a:ext uri="{FF2B5EF4-FFF2-40B4-BE49-F238E27FC236}">
                <a16:creationId xmlns:a16="http://schemas.microsoft.com/office/drawing/2014/main" id="{5A8169C0-08D3-468D-9C28-4493ABC4CE39}"/>
              </a:ext>
            </a:extLst>
          </p:cNvPr>
          <p:cNvGrpSpPr>
            <a:grpSpLocks noChangeAspect="1"/>
          </p:cNvGrpSpPr>
          <p:nvPr/>
        </p:nvGrpSpPr>
        <p:grpSpPr>
          <a:xfrm rot="16200000">
            <a:off x="1613380" y="13858860"/>
            <a:ext cx="1223682" cy="2128207"/>
            <a:chOff x="4331614" y="1533828"/>
            <a:chExt cx="670516" cy="1160821"/>
          </a:xfrm>
        </p:grpSpPr>
        <p:cxnSp>
          <p:nvCxnSpPr>
            <p:cNvPr id="576" name="Прямая соединительная линия 38">
              <a:extLst>
                <a:ext uri="{FF2B5EF4-FFF2-40B4-BE49-F238E27FC236}">
                  <a16:creationId xmlns:a16="http://schemas.microsoft.com/office/drawing/2014/main" id="{D9FAD6C1-5930-41F8-A1E9-162E312D41D9}"/>
                </a:ext>
              </a:extLst>
            </p:cNvPr>
            <p:cNvCxnSpPr>
              <a:cxnSpLocks/>
            </p:cNvCxnSpPr>
            <p:nvPr/>
          </p:nvCxnSpPr>
          <p:spPr>
            <a:xfrm rot="5400000">
              <a:off x="4535816" y="2156815"/>
              <a:ext cx="333310" cy="243063"/>
            </a:xfrm>
            <a:prstGeom prst="line">
              <a:avLst/>
            </a:prstGeom>
            <a:ln w="57150"/>
          </p:spPr>
          <p:style>
            <a:lnRef idx="1">
              <a:schemeClr val="dk1"/>
            </a:lnRef>
            <a:fillRef idx="0">
              <a:schemeClr val="dk1"/>
            </a:fillRef>
            <a:effectRef idx="0">
              <a:schemeClr val="dk1"/>
            </a:effectRef>
            <a:fontRef idx="minor">
              <a:schemeClr val="tx1"/>
            </a:fontRef>
          </p:style>
        </p:cxnSp>
        <p:cxnSp>
          <p:nvCxnSpPr>
            <p:cNvPr id="577" name="Прямая соединительная линия 40">
              <a:extLst>
                <a:ext uri="{FF2B5EF4-FFF2-40B4-BE49-F238E27FC236}">
                  <a16:creationId xmlns:a16="http://schemas.microsoft.com/office/drawing/2014/main" id="{36BE7251-6CD8-4D35-B4ED-BCE47C7B73B0}"/>
                </a:ext>
              </a:extLst>
            </p:cNvPr>
            <p:cNvCxnSpPr>
              <a:cxnSpLocks/>
            </p:cNvCxnSpPr>
            <p:nvPr/>
          </p:nvCxnSpPr>
          <p:spPr>
            <a:xfrm rot="5400000" flipV="1">
              <a:off x="4574607" y="1867694"/>
              <a:ext cx="274045" cy="213950"/>
            </a:xfrm>
            <a:prstGeom prst="line">
              <a:avLst/>
            </a:prstGeom>
            <a:ln w="57150"/>
          </p:spPr>
          <p:style>
            <a:lnRef idx="1">
              <a:schemeClr val="dk1"/>
            </a:lnRef>
            <a:fillRef idx="0">
              <a:schemeClr val="dk1"/>
            </a:fillRef>
            <a:effectRef idx="0">
              <a:schemeClr val="dk1"/>
            </a:effectRef>
            <a:fontRef idx="minor">
              <a:schemeClr val="tx1"/>
            </a:fontRef>
          </p:style>
        </p:cxnSp>
        <p:sp>
          <p:nvSpPr>
            <p:cNvPr id="578" name="Овал 41">
              <a:extLst>
                <a:ext uri="{FF2B5EF4-FFF2-40B4-BE49-F238E27FC236}">
                  <a16:creationId xmlns:a16="http://schemas.microsoft.com/office/drawing/2014/main" id="{2478913A-2249-4D61-BCA4-CD076B5882AA}"/>
                </a:ext>
              </a:extLst>
            </p:cNvPr>
            <p:cNvSpPr/>
            <p:nvPr/>
          </p:nvSpPr>
          <p:spPr>
            <a:xfrm rot="5400000">
              <a:off x="4624288" y="1928168"/>
              <a:ext cx="388638" cy="36704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Lys</a:t>
              </a:r>
              <a:endParaRPr lang="ru-RU" dirty="0"/>
            </a:p>
          </p:txBody>
        </p:sp>
        <p:sp>
          <p:nvSpPr>
            <p:cNvPr id="579" name="Овал 42">
              <a:extLst>
                <a:ext uri="{FF2B5EF4-FFF2-40B4-BE49-F238E27FC236}">
                  <a16:creationId xmlns:a16="http://schemas.microsoft.com/office/drawing/2014/main" id="{EF30FC1A-A86C-4DDC-AB2D-0B7CDED2364D}"/>
                </a:ext>
              </a:extLst>
            </p:cNvPr>
            <p:cNvSpPr/>
            <p:nvPr/>
          </p:nvSpPr>
          <p:spPr>
            <a:xfrm rot="5400000">
              <a:off x="4321530" y="1544623"/>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580" name="Овал 39">
              <a:extLst>
                <a:ext uri="{FF2B5EF4-FFF2-40B4-BE49-F238E27FC236}">
                  <a16:creationId xmlns:a16="http://schemas.microsoft.com/office/drawing/2014/main" id="{95F92437-6989-402F-812C-41EB1C629C0A}"/>
                </a:ext>
              </a:extLst>
            </p:cNvPr>
            <p:cNvSpPr/>
            <p:nvPr/>
          </p:nvSpPr>
          <p:spPr>
            <a:xfrm rot="5400000">
              <a:off x="4320819" y="2316806"/>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grpSp>
      <p:sp>
        <p:nvSpPr>
          <p:cNvPr id="582" name="Стрелка: вправо 1">
            <a:extLst>
              <a:ext uri="{FF2B5EF4-FFF2-40B4-BE49-F238E27FC236}">
                <a16:creationId xmlns:a16="http://schemas.microsoft.com/office/drawing/2014/main" id="{E8252078-7044-490C-BD34-5A7ABB1557B6}"/>
              </a:ext>
            </a:extLst>
          </p:cNvPr>
          <p:cNvSpPr/>
          <p:nvPr/>
        </p:nvSpPr>
        <p:spPr>
          <a:xfrm>
            <a:off x="14463478" y="14427499"/>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583" name="Стрелка: вправо 1">
            <a:extLst>
              <a:ext uri="{FF2B5EF4-FFF2-40B4-BE49-F238E27FC236}">
                <a16:creationId xmlns:a16="http://schemas.microsoft.com/office/drawing/2014/main" id="{108F983B-2EDC-450E-A0F8-DCBBB8A980C1}"/>
              </a:ext>
            </a:extLst>
          </p:cNvPr>
          <p:cNvSpPr/>
          <p:nvPr/>
        </p:nvSpPr>
        <p:spPr>
          <a:xfrm>
            <a:off x="17530943" y="14443302"/>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588" name="TextBox 587">
            <a:extLst>
              <a:ext uri="{FF2B5EF4-FFF2-40B4-BE49-F238E27FC236}">
                <a16:creationId xmlns:a16="http://schemas.microsoft.com/office/drawing/2014/main" id="{2A6A0CBD-04E7-4B31-A291-D487B0ED2FF3}"/>
              </a:ext>
            </a:extLst>
          </p:cNvPr>
          <p:cNvSpPr txBox="1"/>
          <p:nvPr/>
        </p:nvSpPr>
        <p:spPr>
          <a:xfrm>
            <a:off x="1403953" y="15809975"/>
            <a:ext cx="1727120" cy="475631"/>
          </a:xfrm>
          <a:prstGeom prst="rect">
            <a:avLst/>
          </a:prstGeom>
          <a:noFill/>
        </p:spPr>
        <p:txBody>
          <a:bodyPr wrap="square" rtlCol="0">
            <a:spAutoFit/>
          </a:bodyPr>
          <a:lstStyle/>
          <a:p>
            <a:pPr algn="ctr"/>
            <a:r>
              <a:rPr lang="en-GB" sz="2400" b="1" dirty="0"/>
              <a:t>The peptide</a:t>
            </a:r>
            <a:endParaRPr lang="ru-RU" sz="2400" b="1" dirty="0"/>
          </a:p>
        </p:txBody>
      </p:sp>
      <mc:AlternateContent xmlns:mc="http://schemas.openxmlformats.org/markup-compatibility/2006" xmlns:a14="http://schemas.microsoft.com/office/drawing/2010/main">
        <mc:Choice Requires="a14">
          <p:sp>
            <p:nvSpPr>
              <p:cNvPr id="503" name="TextBox 502">
                <a:extLst>
                  <a:ext uri="{FF2B5EF4-FFF2-40B4-BE49-F238E27FC236}">
                    <a16:creationId xmlns:a16="http://schemas.microsoft.com/office/drawing/2014/main" id="{05287E5D-3CA5-4B9E-A549-03B15E5F5663}"/>
                  </a:ext>
                </a:extLst>
              </p:cNvPr>
              <p:cNvSpPr txBox="1"/>
              <p:nvPr/>
            </p:nvSpPr>
            <p:spPr>
              <a:xfrm>
                <a:off x="27822905" y="10504515"/>
                <a:ext cx="117020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a:latin typeface="Cambria Math" panose="02040503050406030204" pitchFamily="18" charset="0"/>
                        </a:rPr>
                        <m:t>C</m:t>
                      </m:r>
                      <m:sSub>
                        <m:sSubPr>
                          <m:ctrlPr>
                            <a:rPr lang="en-GB" sz="2800" i="1">
                              <a:latin typeface="Cambria Math" panose="02040503050406030204" pitchFamily="18" charset="0"/>
                            </a:rPr>
                          </m:ctrlPr>
                        </m:sSubPr>
                        <m:e>
                          <m:r>
                            <m:rPr>
                              <m:sty m:val="p"/>
                            </m:rPr>
                            <a:rPr lang="en-GB" sz="2800">
                              <a:latin typeface="Cambria Math" panose="02040503050406030204" pitchFamily="18" charset="0"/>
                            </a:rPr>
                            <m:t>H</m:t>
                          </m:r>
                        </m:e>
                        <m:sub>
                          <m:r>
                            <a:rPr lang="en-GB" sz="2800">
                              <a:latin typeface="Cambria Math" panose="02040503050406030204" pitchFamily="18" charset="0"/>
                            </a:rPr>
                            <m:t>3</m:t>
                          </m:r>
                        </m:sub>
                      </m:sSub>
                    </m:oMath>
                  </m:oMathPara>
                </a14:m>
                <a:endParaRPr lang="ru-RU" sz="2800" dirty="0"/>
              </a:p>
            </p:txBody>
          </p:sp>
        </mc:Choice>
        <mc:Fallback xmlns="">
          <p:sp>
            <p:nvSpPr>
              <p:cNvPr id="503" name="TextBox 502">
                <a:extLst>
                  <a:ext uri="{FF2B5EF4-FFF2-40B4-BE49-F238E27FC236}">
                    <a16:creationId xmlns:a16="http://schemas.microsoft.com/office/drawing/2014/main" id="{05287E5D-3CA5-4B9E-A549-03B15E5F5663}"/>
                  </a:ext>
                </a:extLst>
              </p:cNvPr>
              <p:cNvSpPr txBox="1">
                <a:spLocks noRot="1" noChangeAspect="1" noMove="1" noResize="1" noEditPoints="1" noAdjustHandles="1" noChangeArrowheads="1" noChangeShapeType="1" noTextEdit="1"/>
              </p:cNvSpPr>
              <p:nvPr/>
            </p:nvSpPr>
            <p:spPr>
              <a:xfrm>
                <a:off x="27822905" y="10504515"/>
                <a:ext cx="1170208" cy="523220"/>
              </a:xfrm>
              <a:prstGeom prst="rect">
                <a:avLst/>
              </a:prstGeom>
              <a:blipFill>
                <a:blip r:embed="rId36"/>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A448F7D1-1DC5-49EE-B1C9-457B05BBB6C9}"/>
              </a:ext>
            </a:extLst>
          </p:cNvPr>
          <p:cNvSpPr txBox="1"/>
          <p:nvPr/>
        </p:nvSpPr>
        <p:spPr>
          <a:xfrm>
            <a:off x="22559404" y="11927676"/>
            <a:ext cx="1804600" cy="461665"/>
          </a:xfrm>
          <a:prstGeom prst="rect">
            <a:avLst/>
          </a:prstGeom>
          <a:noFill/>
        </p:spPr>
        <p:txBody>
          <a:bodyPr wrap="square" rtlCol="0">
            <a:spAutoFit/>
          </a:bodyPr>
          <a:lstStyle/>
          <a:p>
            <a:pPr algn="ctr"/>
            <a:r>
              <a:rPr lang="en-US" sz="2400" dirty="0"/>
              <a:t>Substitution</a:t>
            </a:r>
          </a:p>
        </p:txBody>
      </p:sp>
      <p:sp>
        <p:nvSpPr>
          <p:cNvPr id="505" name="TextBox 504">
            <a:extLst>
              <a:ext uri="{FF2B5EF4-FFF2-40B4-BE49-F238E27FC236}">
                <a16:creationId xmlns:a16="http://schemas.microsoft.com/office/drawing/2014/main" id="{B5440010-7611-433D-A8A3-DE3DF295274E}"/>
              </a:ext>
            </a:extLst>
          </p:cNvPr>
          <p:cNvSpPr txBox="1"/>
          <p:nvPr/>
        </p:nvSpPr>
        <p:spPr>
          <a:xfrm>
            <a:off x="26737237" y="11927676"/>
            <a:ext cx="1804600" cy="461665"/>
          </a:xfrm>
          <a:prstGeom prst="rect">
            <a:avLst/>
          </a:prstGeom>
          <a:noFill/>
        </p:spPr>
        <p:txBody>
          <a:bodyPr wrap="square" rtlCol="0">
            <a:spAutoFit/>
          </a:bodyPr>
          <a:lstStyle/>
          <a:p>
            <a:pPr algn="ctr"/>
            <a:r>
              <a:rPr lang="en-US" sz="2400" dirty="0"/>
              <a:t>PTM</a:t>
            </a:r>
          </a:p>
        </p:txBody>
      </p:sp>
      <p:sp>
        <p:nvSpPr>
          <p:cNvPr id="506" name="TextBox 505">
            <a:extLst>
              <a:ext uri="{FF2B5EF4-FFF2-40B4-BE49-F238E27FC236}">
                <a16:creationId xmlns:a16="http://schemas.microsoft.com/office/drawing/2014/main" id="{F126F909-9A09-463D-AA25-F219621D8453}"/>
              </a:ext>
            </a:extLst>
          </p:cNvPr>
          <p:cNvSpPr txBox="1"/>
          <p:nvPr/>
        </p:nvSpPr>
        <p:spPr>
          <a:xfrm>
            <a:off x="1071478" y="12549507"/>
            <a:ext cx="27598721" cy="1015663"/>
          </a:xfrm>
          <a:prstGeom prst="rect">
            <a:avLst/>
          </a:prstGeom>
          <a:noFill/>
        </p:spPr>
        <p:txBody>
          <a:bodyPr wrap="square" rtlCol="0">
            <a:spAutoFit/>
          </a:bodyPr>
          <a:lstStyle/>
          <a:p>
            <a:r>
              <a:rPr lang="en-US" sz="3600" dirty="0"/>
              <a:t>Problem statement</a:t>
            </a:r>
          </a:p>
          <a:p>
            <a:r>
              <a:rPr lang="en-US" sz="2400" dirty="0"/>
              <a:t>Two different methods are used to </a:t>
            </a:r>
            <a:r>
              <a:rPr lang="en-US" sz="2400" dirty="0" err="1"/>
              <a:t>analyse</a:t>
            </a:r>
            <a:r>
              <a:rPr lang="en-US" sz="2400" dirty="0"/>
              <a:t> such peptides. The first one is qualitative and the second one is quantitative. Our work was concentrated on qualitative analyses. Here is the scheme of such analyses</a:t>
            </a:r>
            <a:endParaRPr lang="ru-RU" sz="2400" dirty="0"/>
          </a:p>
        </p:txBody>
      </p:sp>
      <p:sp>
        <p:nvSpPr>
          <p:cNvPr id="584" name="Объект 2">
            <a:extLst>
              <a:ext uri="{FF2B5EF4-FFF2-40B4-BE49-F238E27FC236}">
                <a16:creationId xmlns:a16="http://schemas.microsoft.com/office/drawing/2014/main" id="{6BD85ED4-3172-4FA2-9B8C-C372C789A543}"/>
              </a:ext>
            </a:extLst>
          </p:cNvPr>
          <p:cNvSpPr txBox="1">
            <a:spLocks/>
          </p:cNvSpPr>
          <p:nvPr/>
        </p:nvSpPr>
        <p:spPr>
          <a:xfrm>
            <a:off x="22382188" y="15064173"/>
            <a:ext cx="7015024" cy="13377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To develop a software tool for analyses of the  data, obtained from modified peptide</a:t>
            </a:r>
            <a:endParaRPr lang="ru-RU" b="1" dirty="0"/>
          </a:p>
        </p:txBody>
      </p:sp>
      <p:sp>
        <p:nvSpPr>
          <p:cNvPr id="585" name="TextBox 584">
            <a:extLst>
              <a:ext uri="{FF2B5EF4-FFF2-40B4-BE49-F238E27FC236}">
                <a16:creationId xmlns:a16="http://schemas.microsoft.com/office/drawing/2014/main" id="{8B374C8E-2C36-4279-8C8A-D001F4734CD7}"/>
              </a:ext>
            </a:extLst>
          </p:cNvPr>
          <p:cNvSpPr txBox="1"/>
          <p:nvPr/>
        </p:nvSpPr>
        <p:spPr>
          <a:xfrm>
            <a:off x="22382188" y="16133136"/>
            <a:ext cx="7357534" cy="2000548"/>
          </a:xfrm>
          <a:prstGeom prst="rect">
            <a:avLst/>
          </a:prstGeom>
          <a:noFill/>
        </p:spPr>
        <p:txBody>
          <a:bodyPr wrap="square" rtlCol="0">
            <a:spAutoFit/>
          </a:bodyPr>
          <a:lstStyle/>
          <a:p>
            <a:r>
              <a:rPr lang="en-GB" sz="2800" dirty="0"/>
              <a:t>The sub-tasks</a:t>
            </a:r>
            <a:endParaRPr lang="ru-RU" sz="2800" dirty="0"/>
          </a:p>
          <a:p>
            <a:pPr marL="457200" indent="-457200">
              <a:buFont typeface="Arial" panose="020B0604020202020204" pitchFamily="34" charset="0"/>
              <a:buChar char="•"/>
            </a:pPr>
            <a:r>
              <a:rPr lang="en-GB" sz="2400" dirty="0"/>
              <a:t>Learn how to read file</a:t>
            </a:r>
            <a:r>
              <a:rPr lang="ru-RU" sz="2400" dirty="0"/>
              <a:t> .</a:t>
            </a:r>
            <a:r>
              <a:rPr lang="en-GB" sz="2400" dirty="0"/>
              <a:t>pep</a:t>
            </a:r>
            <a:endParaRPr lang="ru-RU" sz="2400" dirty="0"/>
          </a:p>
          <a:p>
            <a:pPr marL="457200" indent="-457200">
              <a:buFont typeface="Arial" panose="020B0604020202020204" pitchFamily="34" charset="0"/>
              <a:buChar char="•"/>
            </a:pPr>
            <a:r>
              <a:rPr lang="en-GB" sz="2400" dirty="0"/>
              <a:t>Learn how to find positions in the peptide where a substitution or a PTM could occur</a:t>
            </a:r>
          </a:p>
          <a:p>
            <a:pPr marL="457200" indent="-457200">
              <a:buFont typeface="Arial" panose="020B0604020202020204" pitchFamily="34" charset="0"/>
              <a:buChar char="•"/>
            </a:pPr>
            <a:r>
              <a:rPr lang="en-GB" sz="2400" dirty="0"/>
              <a:t>Learn how to generate a result file</a:t>
            </a:r>
            <a:endParaRPr lang="ru-RU" sz="2400" dirty="0"/>
          </a:p>
        </p:txBody>
      </p:sp>
      <p:sp>
        <p:nvSpPr>
          <p:cNvPr id="586" name="TextBox 585">
            <a:extLst>
              <a:ext uri="{FF2B5EF4-FFF2-40B4-BE49-F238E27FC236}">
                <a16:creationId xmlns:a16="http://schemas.microsoft.com/office/drawing/2014/main" id="{CE8752EE-A314-4501-87C7-D1C42836D3A1}"/>
              </a:ext>
            </a:extLst>
          </p:cNvPr>
          <p:cNvSpPr txBox="1"/>
          <p:nvPr/>
        </p:nvSpPr>
        <p:spPr>
          <a:xfrm>
            <a:off x="22402269" y="14301490"/>
            <a:ext cx="2198405" cy="646331"/>
          </a:xfrm>
          <a:prstGeom prst="rect">
            <a:avLst/>
          </a:prstGeom>
          <a:noFill/>
        </p:spPr>
        <p:txBody>
          <a:bodyPr wrap="square" rtlCol="0">
            <a:spAutoFit/>
          </a:bodyPr>
          <a:lstStyle/>
          <a:p>
            <a:r>
              <a:rPr lang="en-GB" sz="3600" dirty="0"/>
              <a:t>The Goal</a:t>
            </a:r>
            <a:endParaRPr lang="ru-RU" sz="3600" dirty="0"/>
          </a:p>
        </p:txBody>
      </p:sp>
      <p:sp>
        <p:nvSpPr>
          <p:cNvPr id="109" name="TextBox 108">
            <a:extLst>
              <a:ext uri="{FF2B5EF4-FFF2-40B4-BE49-F238E27FC236}">
                <a16:creationId xmlns:a16="http://schemas.microsoft.com/office/drawing/2014/main" id="{3F62E37C-3B56-4929-AFC4-6B24B1C7CBE4}"/>
              </a:ext>
            </a:extLst>
          </p:cNvPr>
          <p:cNvSpPr txBox="1"/>
          <p:nvPr/>
        </p:nvSpPr>
        <p:spPr>
          <a:xfrm>
            <a:off x="944039" y="16190840"/>
            <a:ext cx="2926513" cy="2308324"/>
          </a:xfrm>
          <a:prstGeom prst="rect">
            <a:avLst/>
          </a:prstGeom>
          <a:noFill/>
        </p:spPr>
        <p:txBody>
          <a:bodyPr wrap="square" rtlCol="0">
            <a:spAutoFit/>
          </a:bodyPr>
          <a:lstStyle/>
          <a:p>
            <a:r>
              <a:rPr lang="en-US" sz="2400" dirty="0"/>
              <a:t>The dissolved peptide is being bombarded with charged particles, so ideally each molecule divides in two parts.</a:t>
            </a:r>
            <a:endParaRPr lang="en-US" sz="3200" dirty="0"/>
          </a:p>
        </p:txBody>
      </p:sp>
      <p:sp>
        <p:nvSpPr>
          <p:cNvPr id="592" name="TextBox 591">
            <a:extLst>
              <a:ext uri="{FF2B5EF4-FFF2-40B4-BE49-F238E27FC236}">
                <a16:creationId xmlns:a16="http://schemas.microsoft.com/office/drawing/2014/main" id="{FFE5FC4D-524D-4969-9A35-9C89D1609EF1}"/>
              </a:ext>
            </a:extLst>
          </p:cNvPr>
          <p:cNvSpPr txBox="1"/>
          <p:nvPr/>
        </p:nvSpPr>
        <p:spPr>
          <a:xfrm>
            <a:off x="4062379" y="16218965"/>
            <a:ext cx="3862821" cy="1569660"/>
          </a:xfrm>
          <a:prstGeom prst="rect">
            <a:avLst/>
          </a:prstGeom>
          <a:noFill/>
        </p:spPr>
        <p:txBody>
          <a:bodyPr wrap="square" rtlCol="0">
            <a:spAutoFit/>
          </a:bodyPr>
          <a:lstStyle/>
          <a:p>
            <a:r>
              <a:rPr lang="en-US" sz="2400" dirty="0"/>
              <a:t>After that, these fragments go through a mass -  spectrometer and this device gives us the mass spectrum.</a:t>
            </a:r>
            <a:endParaRPr lang="en-US" sz="4000" dirty="0"/>
          </a:p>
        </p:txBody>
      </p:sp>
      <p:sp>
        <p:nvSpPr>
          <p:cNvPr id="593" name="TextBox 592">
            <a:extLst>
              <a:ext uri="{FF2B5EF4-FFF2-40B4-BE49-F238E27FC236}">
                <a16:creationId xmlns:a16="http://schemas.microsoft.com/office/drawing/2014/main" id="{6B936C75-A596-45AD-8C7B-37A21339EA12}"/>
              </a:ext>
            </a:extLst>
          </p:cNvPr>
          <p:cNvSpPr txBox="1"/>
          <p:nvPr/>
        </p:nvSpPr>
        <p:spPr>
          <a:xfrm>
            <a:off x="8073637" y="16194024"/>
            <a:ext cx="6876799" cy="2308324"/>
          </a:xfrm>
          <a:prstGeom prst="rect">
            <a:avLst/>
          </a:prstGeom>
          <a:noFill/>
        </p:spPr>
        <p:txBody>
          <a:bodyPr wrap="square" rtlCol="0">
            <a:spAutoFit/>
          </a:bodyPr>
          <a:lstStyle/>
          <a:p>
            <a:r>
              <a:rPr lang="en-US" sz="2400" dirty="0"/>
              <a:t>Mass spectrum is a histogram, where X – axis is a mass of an ionized fragment, Y-axis is the ion current. Accordingly, this graph is a set of peaks. Based on this set we can establish the amino acid’s sequence of the investigated peptide. Then we can generate a file with the help of an algorithm called Twister.</a:t>
            </a:r>
            <a:endParaRPr lang="en-US" sz="4800" dirty="0"/>
          </a:p>
        </p:txBody>
      </p:sp>
      <p:sp>
        <p:nvSpPr>
          <p:cNvPr id="594" name="TextBox 593">
            <a:extLst>
              <a:ext uri="{FF2B5EF4-FFF2-40B4-BE49-F238E27FC236}">
                <a16:creationId xmlns:a16="http://schemas.microsoft.com/office/drawing/2014/main" id="{9816F763-B7DD-4404-AA76-2F56FC704D1D}"/>
              </a:ext>
            </a:extLst>
          </p:cNvPr>
          <p:cNvSpPr txBox="1"/>
          <p:nvPr/>
        </p:nvSpPr>
        <p:spPr>
          <a:xfrm>
            <a:off x="15049551" y="16155540"/>
            <a:ext cx="3461455" cy="2677656"/>
          </a:xfrm>
          <a:prstGeom prst="rect">
            <a:avLst/>
          </a:prstGeom>
          <a:noFill/>
        </p:spPr>
        <p:txBody>
          <a:bodyPr wrap="square" rtlCol="0">
            <a:spAutoFit/>
          </a:bodyPr>
          <a:lstStyle/>
          <a:p>
            <a:r>
              <a:rPr lang="en-US" sz="2400" dirty="0"/>
              <a:t>The file contains information about the investigated peptide: </a:t>
            </a:r>
          </a:p>
          <a:p>
            <a:r>
              <a:rPr lang="en-US" sz="2400" dirty="0"/>
              <a:t>the amino acid sequence, the fragment which was not modified and </a:t>
            </a:r>
          </a:p>
          <a:p>
            <a:r>
              <a:rPr lang="en-US" sz="2400" dirty="0"/>
              <a:t>the mass difference</a:t>
            </a:r>
          </a:p>
        </p:txBody>
      </p:sp>
      <p:sp>
        <p:nvSpPr>
          <p:cNvPr id="596" name="TextBox 595">
            <a:extLst>
              <a:ext uri="{FF2B5EF4-FFF2-40B4-BE49-F238E27FC236}">
                <a16:creationId xmlns:a16="http://schemas.microsoft.com/office/drawing/2014/main" id="{1A06569F-B979-4411-9B94-65F8A9523331}"/>
              </a:ext>
            </a:extLst>
          </p:cNvPr>
          <p:cNvSpPr txBox="1"/>
          <p:nvPr/>
        </p:nvSpPr>
        <p:spPr>
          <a:xfrm>
            <a:off x="18635513" y="16194024"/>
            <a:ext cx="3069268" cy="2308324"/>
          </a:xfrm>
          <a:prstGeom prst="rect">
            <a:avLst/>
          </a:prstGeom>
          <a:noFill/>
        </p:spPr>
        <p:txBody>
          <a:bodyPr wrap="square" rtlCol="0">
            <a:spAutoFit/>
          </a:bodyPr>
          <a:lstStyle/>
          <a:p>
            <a:r>
              <a:rPr lang="en-US" sz="2400" dirty="0"/>
              <a:t>Analyzing it manually is inconvenient. So, the idea to develop a software tool for the analyses of such data arises. </a:t>
            </a:r>
          </a:p>
        </p:txBody>
      </p:sp>
      <p:cxnSp>
        <p:nvCxnSpPr>
          <p:cNvPr id="28" name="Straight Connector 27">
            <a:extLst>
              <a:ext uri="{FF2B5EF4-FFF2-40B4-BE49-F238E27FC236}">
                <a16:creationId xmlns:a16="http://schemas.microsoft.com/office/drawing/2014/main" id="{5CA4A4C6-E6C7-4275-B62C-C71DB8650F28}"/>
              </a:ext>
            </a:extLst>
          </p:cNvPr>
          <p:cNvCxnSpPr/>
          <p:nvPr/>
        </p:nvCxnSpPr>
        <p:spPr>
          <a:xfrm>
            <a:off x="3932821" y="16168803"/>
            <a:ext cx="0" cy="2468880"/>
          </a:xfrm>
          <a:prstGeom prst="line">
            <a:avLst/>
          </a:prstGeom>
          <a:ln>
            <a:solidFill>
              <a:srgbClr val="D03839"/>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088AF8A-B425-491A-A8DA-A1978F500D1D}"/>
              </a:ext>
            </a:extLst>
          </p:cNvPr>
          <p:cNvCxnSpPr/>
          <p:nvPr/>
        </p:nvCxnSpPr>
        <p:spPr>
          <a:xfrm>
            <a:off x="7894778" y="16123920"/>
            <a:ext cx="0" cy="2468880"/>
          </a:xfrm>
          <a:prstGeom prst="line">
            <a:avLst/>
          </a:prstGeom>
          <a:ln>
            <a:solidFill>
              <a:srgbClr val="D03839"/>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AB9BB88-529F-404E-AEB1-9350CC932E15}"/>
              </a:ext>
            </a:extLst>
          </p:cNvPr>
          <p:cNvCxnSpPr/>
          <p:nvPr/>
        </p:nvCxnSpPr>
        <p:spPr>
          <a:xfrm>
            <a:off x="14943278" y="16169640"/>
            <a:ext cx="0" cy="2468880"/>
          </a:xfrm>
          <a:prstGeom prst="line">
            <a:avLst/>
          </a:prstGeom>
          <a:ln>
            <a:solidFill>
              <a:srgbClr val="D03839"/>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828FBCF-A9F6-49C1-9524-ADF356DD8BA1}"/>
              </a:ext>
            </a:extLst>
          </p:cNvPr>
          <p:cNvCxnSpPr/>
          <p:nvPr/>
        </p:nvCxnSpPr>
        <p:spPr>
          <a:xfrm>
            <a:off x="18430240" y="16169640"/>
            <a:ext cx="0" cy="2468880"/>
          </a:xfrm>
          <a:prstGeom prst="line">
            <a:avLst/>
          </a:prstGeom>
          <a:ln>
            <a:solidFill>
              <a:srgbClr val="D03839"/>
            </a:solidFil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A5610BD9-42D3-4C80-8365-429158D3C8BA}"/>
              </a:ext>
            </a:extLst>
          </p:cNvPr>
          <p:cNvSpPr/>
          <p:nvPr/>
        </p:nvSpPr>
        <p:spPr>
          <a:xfrm>
            <a:off x="21828401" y="14085990"/>
            <a:ext cx="7692432" cy="4807154"/>
          </a:xfrm>
          <a:prstGeom prst="roundRect">
            <a:avLst>
              <a:gd name="adj" fmla="val 20081"/>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AAE9B49-6C4B-4A1C-B5BD-AFD3785A07A1}"/>
              </a:ext>
            </a:extLst>
          </p:cNvPr>
          <p:cNvSpPr txBox="1"/>
          <p:nvPr/>
        </p:nvSpPr>
        <p:spPr>
          <a:xfrm>
            <a:off x="11082621" y="39332061"/>
            <a:ext cx="6521814" cy="2677656"/>
          </a:xfrm>
          <a:prstGeom prst="rect">
            <a:avLst/>
          </a:prstGeom>
          <a:noFill/>
        </p:spPr>
        <p:txBody>
          <a:bodyPr wrap="square" rtlCol="0">
            <a:spAutoFit/>
          </a:bodyPr>
          <a:lstStyle/>
          <a:p>
            <a:r>
              <a:rPr lang="en-US" sz="2400" dirty="0"/>
              <a:t>We have developed a software tool </a:t>
            </a:r>
            <a:r>
              <a:rPr lang="en-US" sz="2400" dirty="0" err="1"/>
              <a:t>MutationDetector</a:t>
            </a:r>
            <a:r>
              <a:rPr lang="en-US" sz="2400" dirty="0"/>
              <a:t> for identifying variant peptides. It was tested on a melanoma cancer cell line, and demonstrated correct behavior</a:t>
            </a:r>
          </a:p>
          <a:p>
            <a:r>
              <a:rPr lang="en-GB" sz="2400" dirty="0"/>
              <a:t>In the future, we plan to extend the functionality of </a:t>
            </a:r>
            <a:r>
              <a:rPr lang="en-GB" sz="2400" dirty="0" err="1"/>
              <a:t>MutationDetector</a:t>
            </a:r>
            <a:r>
              <a:rPr lang="en-US" sz="2400" dirty="0"/>
              <a:t>, thereby </a:t>
            </a:r>
            <a:r>
              <a:rPr lang="en-GB" sz="2400" dirty="0"/>
              <a:t>adjusting it for solving a number of particular problems.</a:t>
            </a:r>
            <a:endParaRPr lang="en-US" sz="2400" dirty="0"/>
          </a:p>
        </p:txBody>
      </p:sp>
      <p:sp>
        <p:nvSpPr>
          <p:cNvPr id="232" name="TextBox 231">
            <a:extLst>
              <a:ext uri="{FF2B5EF4-FFF2-40B4-BE49-F238E27FC236}">
                <a16:creationId xmlns:a16="http://schemas.microsoft.com/office/drawing/2014/main" id="{5B00E7C7-20FA-42AC-9CF8-FF651CEA6D71}"/>
              </a:ext>
            </a:extLst>
          </p:cNvPr>
          <p:cNvSpPr txBox="1"/>
          <p:nvPr/>
        </p:nvSpPr>
        <p:spPr>
          <a:xfrm>
            <a:off x="24617619" y="9834278"/>
            <a:ext cx="1804600" cy="461665"/>
          </a:xfrm>
          <a:prstGeom prst="rect">
            <a:avLst/>
          </a:prstGeom>
          <a:noFill/>
        </p:spPr>
        <p:txBody>
          <a:bodyPr wrap="square" rtlCol="0">
            <a:spAutoFit/>
          </a:bodyPr>
          <a:lstStyle/>
          <a:p>
            <a:pPr algn="ctr"/>
            <a:r>
              <a:rPr lang="en-US" sz="2400" dirty="0"/>
              <a:t>Peptide</a:t>
            </a:r>
          </a:p>
        </p:txBody>
      </p:sp>
      <p:sp>
        <p:nvSpPr>
          <p:cNvPr id="25" name="TextBox 24">
            <a:extLst>
              <a:ext uri="{FF2B5EF4-FFF2-40B4-BE49-F238E27FC236}">
                <a16:creationId xmlns:a16="http://schemas.microsoft.com/office/drawing/2014/main" id="{886183DF-B3D5-4B77-90C6-43EBB7E7C5B2}"/>
              </a:ext>
            </a:extLst>
          </p:cNvPr>
          <p:cNvSpPr txBox="1"/>
          <p:nvPr/>
        </p:nvSpPr>
        <p:spPr>
          <a:xfrm>
            <a:off x="1073054" y="20781900"/>
            <a:ext cx="4879214" cy="646331"/>
          </a:xfrm>
          <a:prstGeom prst="rect">
            <a:avLst/>
          </a:prstGeom>
          <a:noFill/>
        </p:spPr>
        <p:txBody>
          <a:bodyPr wrap="square" rtlCol="0">
            <a:spAutoFit/>
          </a:bodyPr>
          <a:lstStyle/>
          <a:p>
            <a:r>
              <a:rPr lang="en-US" sz="3600" dirty="0"/>
              <a:t>The algorithm scheme </a:t>
            </a:r>
          </a:p>
        </p:txBody>
      </p:sp>
      <p:sp>
        <p:nvSpPr>
          <p:cNvPr id="26" name="TextBox 25">
            <a:extLst>
              <a:ext uri="{FF2B5EF4-FFF2-40B4-BE49-F238E27FC236}">
                <a16:creationId xmlns:a16="http://schemas.microsoft.com/office/drawing/2014/main" id="{E824A443-5C1E-4969-8AAA-B6813B1C8C7A}"/>
              </a:ext>
            </a:extLst>
          </p:cNvPr>
          <p:cNvSpPr txBox="1"/>
          <p:nvPr/>
        </p:nvSpPr>
        <p:spPr>
          <a:xfrm>
            <a:off x="505027" y="21477200"/>
            <a:ext cx="2400771" cy="523220"/>
          </a:xfrm>
          <a:prstGeom prst="rect">
            <a:avLst/>
          </a:prstGeom>
          <a:noFill/>
        </p:spPr>
        <p:txBody>
          <a:bodyPr wrap="square" rtlCol="0">
            <a:spAutoFit/>
          </a:bodyPr>
          <a:lstStyle/>
          <a:p>
            <a:pPr algn="ctr"/>
            <a:r>
              <a:rPr lang="en-US" sz="2800" b="1" dirty="0"/>
              <a:t>Input</a:t>
            </a:r>
            <a:endParaRPr lang="en-US" sz="2400" b="1" dirty="0"/>
          </a:p>
        </p:txBody>
      </p:sp>
      <p:graphicFrame>
        <p:nvGraphicFramePr>
          <p:cNvPr id="236" name="Table 235">
            <a:extLst>
              <a:ext uri="{FF2B5EF4-FFF2-40B4-BE49-F238E27FC236}">
                <a16:creationId xmlns:a16="http://schemas.microsoft.com/office/drawing/2014/main" id="{8E674AF3-446C-4560-A4E5-E88A675693EC}"/>
              </a:ext>
            </a:extLst>
          </p:cNvPr>
          <p:cNvGraphicFramePr>
            <a:graphicFrameLocks noGrp="1"/>
          </p:cNvGraphicFramePr>
          <p:nvPr>
            <p:extLst>
              <p:ext uri="{D42A27DB-BD31-4B8C-83A1-F6EECF244321}">
                <p14:modId xmlns:p14="http://schemas.microsoft.com/office/powerpoint/2010/main" val="4184928488"/>
              </p:ext>
            </p:extLst>
          </p:nvPr>
        </p:nvGraphicFramePr>
        <p:xfrm>
          <a:off x="1245994" y="22458994"/>
          <a:ext cx="6332343" cy="3078480"/>
        </p:xfrm>
        <a:graphic>
          <a:graphicData uri="http://schemas.openxmlformats.org/drawingml/2006/table">
            <a:tbl>
              <a:tblPr firstRow="1" bandRow="1">
                <a:tableStyleId>{21E4AEA4-8DFA-4A89-87EB-49C32662AFE0}</a:tableStyleId>
              </a:tblPr>
              <a:tblGrid>
                <a:gridCol w="3470281">
                  <a:extLst>
                    <a:ext uri="{9D8B030D-6E8A-4147-A177-3AD203B41FA5}">
                      <a16:colId xmlns:a16="http://schemas.microsoft.com/office/drawing/2014/main" val="264233963"/>
                    </a:ext>
                  </a:extLst>
                </a:gridCol>
                <a:gridCol w="2862062">
                  <a:extLst>
                    <a:ext uri="{9D8B030D-6E8A-4147-A177-3AD203B41FA5}">
                      <a16:colId xmlns:a16="http://schemas.microsoft.com/office/drawing/2014/main" val="538692673"/>
                    </a:ext>
                  </a:extLst>
                </a:gridCol>
              </a:tblGrid>
              <a:tr h="370840">
                <a:tc>
                  <a:txBody>
                    <a:bodyPr/>
                    <a:lstStyle/>
                    <a:p>
                      <a:r>
                        <a:rPr lang="en-GB" sz="2800" dirty="0"/>
                        <a:t>General</a:t>
                      </a:r>
                      <a:endParaRPr lang="en-US" sz="2800" dirty="0"/>
                    </a:p>
                  </a:txBody>
                  <a:tcPr/>
                </a:tc>
                <a:tc>
                  <a:txBody>
                    <a:bodyPr/>
                    <a:lstStyle/>
                    <a:p>
                      <a:r>
                        <a:rPr lang="en-GB" sz="2800" dirty="0"/>
                        <a:t>Example</a:t>
                      </a:r>
                      <a:endParaRPr lang="en-US" sz="2800" dirty="0"/>
                    </a:p>
                  </a:txBody>
                  <a:tcPr/>
                </a:tc>
                <a:extLst>
                  <a:ext uri="{0D108BD9-81ED-4DB2-BD59-A6C34878D82A}">
                    <a16:rowId xmlns:a16="http://schemas.microsoft.com/office/drawing/2014/main" val="3598076435"/>
                  </a:ext>
                </a:extLst>
              </a:tr>
              <a:tr h="180783">
                <a:tc>
                  <a:txBody>
                    <a:bodyPr/>
                    <a:lstStyle/>
                    <a:p>
                      <a:r>
                        <a:rPr lang="en-GB" sz="2400" dirty="0"/>
                        <a:t>&lt;peptide&gt;</a:t>
                      </a:r>
                      <a:endParaRPr lang="en-US" sz="2400" dirty="0"/>
                    </a:p>
                  </a:txBody>
                  <a:tcPr/>
                </a:tc>
                <a:tc>
                  <a:txBody>
                    <a:bodyPr/>
                    <a:lstStyle/>
                    <a:p>
                      <a:pPr marL="0" marR="0" lvl="0" indent="0" algn="l" defTabSz="2270638" rtl="0" eaLnBrk="1" fontAlgn="auto" latinLnBrk="0" hangingPunct="1">
                        <a:lnSpc>
                          <a:spcPct val="100000"/>
                        </a:lnSpc>
                        <a:spcBef>
                          <a:spcPts val="0"/>
                        </a:spcBef>
                        <a:spcAft>
                          <a:spcPts val="0"/>
                        </a:spcAft>
                        <a:buClrTx/>
                        <a:buSzTx/>
                        <a:buFontTx/>
                        <a:buNone/>
                        <a:tabLst/>
                        <a:defRPr/>
                      </a:pPr>
                      <a:r>
                        <a:rPr lang="en-US" sz="2400" dirty="0"/>
                        <a:t>…LTASMLAA…</a:t>
                      </a:r>
                    </a:p>
                  </a:txBody>
                  <a:tcPr/>
                </a:tc>
                <a:extLst>
                  <a:ext uri="{0D108BD9-81ED-4DB2-BD59-A6C34878D82A}">
                    <a16:rowId xmlns:a16="http://schemas.microsoft.com/office/drawing/2014/main" val="3115260852"/>
                  </a:ext>
                </a:extLst>
              </a:tr>
              <a:tr h="370840">
                <a:tc>
                  <a:txBody>
                    <a:bodyPr/>
                    <a:lstStyle/>
                    <a:p>
                      <a:r>
                        <a:rPr lang="en-GB" sz="2400" dirty="0"/>
                        <a:t>&lt;fragment which has not been modified&gt;</a:t>
                      </a:r>
                      <a:endParaRPr lang="en-US" sz="2400" dirty="0"/>
                    </a:p>
                  </a:txBody>
                  <a:tcPr/>
                </a:tc>
                <a:tc>
                  <a:txBody>
                    <a:bodyPr/>
                    <a:lstStyle/>
                    <a:p>
                      <a:r>
                        <a:rPr lang="en-GB" sz="2400" dirty="0"/>
                        <a:t>SMLA</a:t>
                      </a:r>
                      <a:endParaRPr lang="en-US" sz="2400" dirty="0"/>
                    </a:p>
                  </a:txBody>
                  <a:tcPr/>
                </a:tc>
                <a:extLst>
                  <a:ext uri="{0D108BD9-81ED-4DB2-BD59-A6C34878D82A}">
                    <a16:rowId xmlns:a16="http://schemas.microsoft.com/office/drawing/2014/main" val="4165592763"/>
                  </a:ext>
                </a:extLst>
              </a:tr>
              <a:tr h="370840">
                <a:tc>
                  <a:txBody>
                    <a:bodyPr/>
                    <a:lstStyle/>
                    <a:p>
                      <a:r>
                        <a:rPr lang="en-GB" sz="2400" dirty="0"/>
                        <a:t>&lt;Prefix/Suffix&gt;</a:t>
                      </a:r>
                      <a:endParaRPr lang="en-US" sz="2400" dirty="0"/>
                    </a:p>
                  </a:txBody>
                  <a:tcPr/>
                </a:tc>
                <a:tc>
                  <a:txBody>
                    <a:bodyPr/>
                    <a:lstStyle/>
                    <a:p>
                      <a:r>
                        <a:rPr lang="en-US" sz="2400" dirty="0"/>
                        <a:t>Prefix</a:t>
                      </a:r>
                    </a:p>
                  </a:txBody>
                  <a:tcPr/>
                </a:tc>
                <a:extLst>
                  <a:ext uri="{0D108BD9-81ED-4DB2-BD59-A6C34878D82A}">
                    <a16:rowId xmlns:a16="http://schemas.microsoft.com/office/drawing/2014/main" val="3892096206"/>
                  </a:ext>
                </a:extLst>
              </a:tr>
              <a:tr h="370840">
                <a:tc>
                  <a:txBody>
                    <a:bodyPr/>
                    <a:lstStyle/>
                    <a:p>
                      <a:r>
                        <a:rPr lang="en-GB" sz="2400" dirty="0"/>
                        <a:t>&lt;experimental mass of this peptide&gt;</a:t>
                      </a:r>
                      <a:endParaRPr lang="en-US" sz="2400" dirty="0"/>
                    </a:p>
                  </a:txBody>
                  <a:tcPr/>
                </a:tc>
                <a:tc>
                  <a:txBody>
                    <a:bodyPr/>
                    <a:lstStyle/>
                    <a:p>
                      <a:r>
                        <a:rPr lang="en-US" sz="2400" dirty="0"/>
                        <a:t>4653.40152 Da</a:t>
                      </a:r>
                    </a:p>
                  </a:txBody>
                  <a:tcPr/>
                </a:tc>
                <a:extLst>
                  <a:ext uri="{0D108BD9-81ED-4DB2-BD59-A6C34878D82A}">
                    <a16:rowId xmlns:a16="http://schemas.microsoft.com/office/drawing/2014/main" val="3095769441"/>
                  </a:ext>
                </a:extLst>
              </a:tr>
            </a:tbl>
          </a:graphicData>
        </a:graphic>
      </p:graphicFrame>
      <p:sp>
        <p:nvSpPr>
          <p:cNvPr id="244" name="TextBox 243">
            <a:extLst>
              <a:ext uri="{FF2B5EF4-FFF2-40B4-BE49-F238E27FC236}">
                <a16:creationId xmlns:a16="http://schemas.microsoft.com/office/drawing/2014/main" id="{67515AB7-6053-4050-8FEE-0949042C04D3}"/>
              </a:ext>
            </a:extLst>
          </p:cNvPr>
          <p:cNvSpPr txBox="1"/>
          <p:nvPr/>
        </p:nvSpPr>
        <p:spPr>
          <a:xfrm>
            <a:off x="1233393" y="21954281"/>
            <a:ext cx="3185499" cy="461665"/>
          </a:xfrm>
          <a:prstGeom prst="rect">
            <a:avLst/>
          </a:prstGeom>
          <a:noFill/>
        </p:spPr>
        <p:txBody>
          <a:bodyPr wrap="square" rtlCol="0">
            <a:spAutoFit/>
          </a:bodyPr>
          <a:lstStyle/>
          <a:p>
            <a:r>
              <a:rPr lang="en-US" sz="2400" dirty="0"/>
              <a:t>Structure of .pep file</a:t>
            </a:r>
          </a:p>
        </p:txBody>
      </p:sp>
      <p:sp>
        <p:nvSpPr>
          <p:cNvPr id="246" name="TextBox 245">
            <a:extLst>
              <a:ext uri="{FF2B5EF4-FFF2-40B4-BE49-F238E27FC236}">
                <a16:creationId xmlns:a16="http://schemas.microsoft.com/office/drawing/2014/main" id="{24BE8D6A-12CA-4A70-AB09-763937436C8A}"/>
              </a:ext>
            </a:extLst>
          </p:cNvPr>
          <p:cNvSpPr txBox="1"/>
          <p:nvPr/>
        </p:nvSpPr>
        <p:spPr>
          <a:xfrm>
            <a:off x="1164150" y="25661882"/>
            <a:ext cx="2400771" cy="523220"/>
          </a:xfrm>
          <a:prstGeom prst="rect">
            <a:avLst/>
          </a:prstGeom>
          <a:noFill/>
        </p:spPr>
        <p:txBody>
          <a:bodyPr wrap="square" rtlCol="0">
            <a:spAutoFit/>
          </a:bodyPr>
          <a:lstStyle/>
          <a:p>
            <a:pPr algn="ctr"/>
            <a:r>
              <a:rPr lang="en-US" sz="2800" b="1" dirty="0"/>
              <a:t>The algorithm</a:t>
            </a:r>
            <a:endParaRPr lang="en-US" sz="2400" b="1" dirty="0"/>
          </a:p>
        </p:txBody>
      </p:sp>
      <p:grpSp>
        <p:nvGrpSpPr>
          <p:cNvPr id="252" name="Group 251">
            <a:extLst>
              <a:ext uri="{FF2B5EF4-FFF2-40B4-BE49-F238E27FC236}">
                <a16:creationId xmlns:a16="http://schemas.microsoft.com/office/drawing/2014/main" id="{037AC2E9-265B-40FD-814B-2253CFB7F8C1}"/>
              </a:ext>
            </a:extLst>
          </p:cNvPr>
          <p:cNvGrpSpPr/>
          <p:nvPr/>
        </p:nvGrpSpPr>
        <p:grpSpPr>
          <a:xfrm>
            <a:off x="1622338" y="26325787"/>
            <a:ext cx="5213175" cy="6323450"/>
            <a:chOff x="16089875" y="20736701"/>
            <a:chExt cx="5213175" cy="6323450"/>
          </a:xfrm>
        </p:grpSpPr>
        <p:grpSp>
          <p:nvGrpSpPr>
            <p:cNvPr id="256" name="Group 255">
              <a:extLst>
                <a:ext uri="{FF2B5EF4-FFF2-40B4-BE49-F238E27FC236}">
                  <a16:creationId xmlns:a16="http://schemas.microsoft.com/office/drawing/2014/main" id="{50D194F2-944C-4974-B7A0-5A789B642A42}"/>
                </a:ext>
              </a:extLst>
            </p:cNvPr>
            <p:cNvGrpSpPr/>
            <p:nvPr/>
          </p:nvGrpSpPr>
          <p:grpSpPr>
            <a:xfrm>
              <a:off x="16089875" y="20736701"/>
              <a:ext cx="5213175" cy="6323450"/>
              <a:chOff x="19292443" y="27229392"/>
              <a:chExt cx="5213175" cy="6323450"/>
            </a:xfrm>
          </p:grpSpPr>
          <p:sp>
            <p:nvSpPr>
              <p:cNvPr id="259" name="Callout: Down Arrow 258">
                <a:extLst>
                  <a:ext uri="{FF2B5EF4-FFF2-40B4-BE49-F238E27FC236}">
                    <a16:creationId xmlns:a16="http://schemas.microsoft.com/office/drawing/2014/main" id="{782B5C6E-FD1F-473C-A3F0-E5416E438056}"/>
                  </a:ext>
                </a:extLst>
              </p:cNvPr>
              <p:cNvSpPr/>
              <p:nvPr/>
            </p:nvSpPr>
            <p:spPr>
              <a:xfrm>
                <a:off x="20571450" y="27955153"/>
                <a:ext cx="2647685" cy="993559"/>
              </a:xfrm>
              <a:prstGeom prst="downArrowCallout">
                <a:avLst>
                  <a:gd name="adj1" fmla="val 50000"/>
                  <a:gd name="adj2" fmla="val 25000"/>
                  <a:gd name="adj3" fmla="val 25000"/>
                  <a:gd name="adj4" fmla="val 64977"/>
                </a:avLst>
              </a:prstGeom>
              <a:noFill/>
              <a:ln w="5715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Count the error </a:t>
                </a:r>
              </a:p>
            </p:txBody>
          </p:sp>
          <p:sp>
            <p:nvSpPr>
              <p:cNvPr id="261" name="Rectangle 260">
                <a:extLst>
                  <a:ext uri="{FF2B5EF4-FFF2-40B4-BE49-F238E27FC236}">
                    <a16:creationId xmlns:a16="http://schemas.microsoft.com/office/drawing/2014/main" id="{9211C6AE-5B46-4111-BF47-8901D303C368}"/>
                  </a:ext>
                </a:extLst>
              </p:cNvPr>
              <p:cNvSpPr/>
              <p:nvPr/>
            </p:nvSpPr>
            <p:spPr>
              <a:xfrm>
                <a:off x="20571450" y="27229392"/>
                <a:ext cx="2647685" cy="720419"/>
              </a:xfrm>
              <a:prstGeom prst="rect">
                <a:avLst/>
              </a:prstGeom>
              <a:noFill/>
              <a:ln w="5715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 each position</a:t>
                </a:r>
                <a:r>
                  <a:rPr lang="ru-RU" sz="2400" dirty="0">
                    <a:solidFill>
                      <a:schemeClr val="tx1"/>
                    </a:solidFill>
                  </a:rPr>
                  <a:t>:</a:t>
                </a:r>
                <a:endParaRPr lang="en-US" sz="2400" dirty="0">
                  <a:solidFill>
                    <a:schemeClr val="tx1"/>
                  </a:solidFill>
                </a:endParaRPr>
              </a:p>
            </p:txBody>
          </p:sp>
          <p:sp>
            <p:nvSpPr>
              <p:cNvPr id="263" name="Arrow: Down 262">
                <a:extLst>
                  <a:ext uri="{FF2B5EF4-FFF2-40B4-BE49-F238E27FC236}">
                    <a16:creationId xmlns:a16="http://schemas.microsoft.com/office/drawing/2014/main" id="{3DD52191-CA9B-4BB5-B058-D0D252814B17}"/>
                  </a:ext>
                </a:extLst>
              </p:cNvPr>
              <p:cNvSpPr/>
              <p:nvPr/>
            </p:nvSpPr>
            <p:spPr>
              <a:xfrm rot="2754252">
                <a:off x="20636679" y="28682792"/>
                <a:ext cx="903366" cy="1647707"/>
              </a:xfrm>
              <a:prstGeom prst="downArrow">
                <a:avLst/>
              </a:prstGeom>
              <a:noFill/>
              <a:ln w="57150">
                <a:solidFill>
                  <a:srgbClr val="5CBDD0"/>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Prefix</a:t>
                </a:r>
              </a:p>
            </p:txBody>
          </p:sp>
          <p:sp>
            <p:nvSpPr>
              <p:cNvPr id="264" name="Arrow: Down 263">
                <a:extLst>
                  <a:ext uri="{FF2B5EF4-FFF2-40B4-BE49-F238E27FC236}">
                    <a16:creationId xmlns:a16="http://schemas.microsoft.com/office/drawing/2014/main" id="{CAB5539C-A2B4-4B8E-B9A9-15A1E01833BD}"/>
                  </a:ext>
                </a:extLst>
              </p:cNvPr>
              <p:cNvSpPr/>
              <p:nvPr/>
            </p:nvSpPr>
            <p:spPr>
              <a:xfrm rot="18845748" flipH="1">
                <a:off x="22267359" y="28667552"/>
                <a:ext cx="903366" cy="1647707"/>
              </a:xfrm>
              <a:prstGeom prst="downArrow">
                <a:avLst/>
              </a:prstGeom>
              <a:noFill/>
              <a:ln w="57150">
                <a:solidFill>
                  <a:srgbClr val="5CBDD0"/>
                </a:solidFill>
              </a:ln>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solidFill>
                      <a:schemeClr val="tx1"/>
                    </a:solidFill>
                  </a:rPr>
                  <a:t>Suffix</a:t>
                </a:r>
              </a:p>
            </p:txBody>
          </p:sp>
          <mc:AlternateContent xmlns:mc="http://schemas.openxmlformats.org/markup-compatibility/2006" xmlns:a14="http://schemas.microsoft.com/office/drawing/2010/main">
            <mc:Choice Requires="a14">
              <p:sp>
                <p:nvSpPr>
                  <p:cNvPr id="265" name="Rectangle 264">
                    <a:extLst>
                      <a:ext uri="{FF2B5EF4-FFF2-40B4-BE49-F238E27FC236}">
                        <a16:creationId xmlns:a16="http://schemas.microsoft.com/office/drawing/2014/main" id="{881AA223-3131-4215-8068-7820E77E9150}"/>
                      </a:ext>
                    </a:extLst>
                  </p:cNvPr>
                  <p:cNvSpPr/>
                  <p:nvPr/>
                </p:nvSpPr>
                <p:spPr>
                  <a:xfrm>
                    <a:off x="19292443" y="30205680"/>
                    <a:ext cx="2514600" cy="1105059"/>
                  </a:xfrm>
                  <a:prstGeom prst="rect">
                    <a:avLst/>
                  </a:prstGeom>
                  <a:noFill/>
                  <a:ln w="57150">
                    <a:solidFill>
                      <a:srgbClr val="44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l-GR" sz="2400" i="1" smtClean="0">
                              <a:solidFill>
                                <a:schemeClr val="tx1"/>
                              </a:solidFill>
                              <a:latin typeface="Cambria Math" panose="02040503050406030204" pitchFamily="18" charset="0"/>
                            </a:rPr>
                            <m:t>ε</m:t>
                          </m:r>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𝑝𝑝𝑚</m:t>
                              </m:r>
                            </m:num>
                            <m:den>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10</m:t>
                                  </m:r>
                                </m:e>
                                <m:sup>
                                  <m:r>
                                    <a:rPr lang="en-US" sz="2400" b="0" i="1" smtClean="0">
                                      <a:solidFill>
                                        <a:schemeClr val="tx1"/>
                                      </a:solidFill>
                                      <a:latin typeface="Cambria Math" panose="02040503050406030204" pitchFamily="18" charset="0"/>
                                    </a:rPr>
                                    <m:t>6</m:t>
                                  </m:r>
                                </m:sup>
                              </m:sSup>
                            </m:den>
                          </m:f>
                        </m:oMath>
                      </m:oMathPara>
                    </a14:m>
                    <a:endParaRPr lang="en-US" sz="2400" dirty="0">
                      <a:solidFill>
                        <a:schemeClr val="tx1"/>
                      </a:solidFill>
                    </a:endParaRPr>
                  </a:p>
                </p:txBody>
              </p:sp>
            </mc:Choice>
            <mc:Fallback xmlns="">
              <p:sp>
                <p:nvSpPr>
                  <p:cNvPr id="242" name="Rectangle 241">
                    <a:extLst>
                      <a:ext uri="{FF2B5EF4-FFF2-40B4-BE49-F238E27FC236}">
                        <a16:creationId xmlns:a16="http://schemas.microsoft.com/office/drawing/2014/main" id="{B648784A-D540-4AE0-A8A1-754CFCDC758F}"/>
                      </a:ext>
                    </a:extLst>
                  </p:cNvPr>
                  <p:cNvSpPr>
                    <a:spLocks noRot="1" noChangeAspect="1" noMove="1" noResize="1" noEditPoints="1" noAdjustHandles="1" noChangeArrowheads="1" noChangeShapeType="1" noTextEdit="1"/>
                  </p:cNvSpPr>
                  <p:nvPr/>
                </p:nvSpPr>
                <p:spPr>
                  <a:xfrm>
                    <a:off x="19292443" y="30205680"/>
                    <a:ext cx="2514600" cy="1105059"/>
                  </a:xfrm>
                  <a:prstGeom prst="rect">
                    <a:avLst/>
                  </a:prstGeom>
                  <a:blipFill>
                    <a:blip r:embed="rId40"/>
                    <a:stretch>
                      <a:fillRect/>
                    </a:stretch>
                  </a:blipFill>
                  <a:ln w="57150">
                    <a:solidFill>
                      <a:srgbClr val="4472C4"/>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Rectangle 266">
                    <a:extLst>
                      <a:ext uri="{FF2B5EF4-FFF2-40B4-BE49-F238E27FC236}">
                        <a16:creationId xmlns:a16="http://schemas.microsoft.com/office/drawing/2014/main" id="{C534EF79-1CE4-4A1D-BBA3-3ECC41957980}"/>
                      </a:ext>
                    </a:extLst>
                  </p:cNvPr>
                  <p:cNvSpPr/>
                  <p:nvPr/>
                </p:nvSpPr>
                <p:spPr>
                  <a:xfrm>
                    <a:off x="21988829" y="30205680"/>
                    <a:ext cx="2516789" cy="1105059"/>
                  </a:xfrm>
                  <a:prstGeom prst="rect">
                    <a:avLst/>
                  </a:prstGeom>
                  <a:noFill/>
                  <a:ln w="57150">
                    <a:solidFill>
                      <a:srgbClr val="4472C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l-GR" sz="2400" i="1" smtClean="0">
                              <a:solidFill>
                                <a:schemeClr val="tx1"/>
                              </a:solidFill>
                              <a:latin typeface="Cambria Math" panose="02040503050406030204" pitchFamily="18" charset="0"/>
                            </a:rPr>
                            <m:t>ε</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𝑝𝑝𝑚</m:t>
                              </m:r>
                            </m:num>
                            <m:den>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10</m:t>
                                  </m:r>
                                </m:e>
                                <m:sup>
                                  <m:r>
                                    <a:rPr lang="en-US" sz="2400" b="0" i="1" smtClean="0">
                                      <a:solidFill>
                                        <a:schemeClr val="tx1"/>
                                      </a:solidFill>
                                      <a:latin typeface="Cambria Math" panose="02040503050406030204" pitchFamily="18" charset="0"/>
                                    </a:rPr>
                                    <m:t>6</m:t>
                                  </m:r>
                                </m:sup>
                              </m:sSup>
                            </m:den>
                          </m:f>
                        </m:oMath>
                      </m:oMathPara>
                    </a14:m>
                    <a:endParaRPr lang="en-US" sz="2400" dirty="0">
                      <a:solidFill>
                        <a:schemeClr val="tx1"/>
                      </a:solidFill>
                    </a:endParaRPr>
                  </a:p>
                </p:txBody>
              </p:sp>
            </mc:Choice>
            <mc:Fallback xmlns="">
              <p:sp>
                <p:nvSpPr>
                  <p:cNvPr id="243" name="Rectangle 242">
                    <a:extLst>
                      <a:ext uri="{FF2B5EF4-FFF2-40B4-BE49-F238E27FC236}">
                        <a16:creationId xmlns:a16="http://schemas.microsoft.com/office/drawing/2014/main" id="{E78C9EBE-1CF3-439E-9F1E-39D15877261F}"/>
                      </a:ext>
                    </a:extLst>
                  </p:cNvPr>
                  <p:cNvSpPr>
                    <a:spLocks noRot="1" noChangeAspect="1" noMove="1" noResize="1" noEditPoints="1" noAdjustHandles="1" noChangeArrowheads="1" noChangeShapeType="1" noTextEdit="1"/>
                  </p:cNvSpPr>
                  <p:nvPr/>
                </p:nvSpPr>
                <p:spPr>
                  <a:xfrm>
                    <a:off x="21988829" y="30205680"/>
                    <a:ext cx="2516789" cy="1105059"/>
                  </a:xfrm>
                  <a:prstGeom prst="rect">
                    <a:avLst/>
                  </a:prstGeom>
                  <a:blipFill>
                    <a:blip r:embed="rId41"/>
                    <a:stretch>
                      <a:fillRect/>
                    </a:stretch>
                  </a:blipFill>
                  <a:ln w="57150">
                    <a:solidFill>
                      <a:srgbClr val="4472C4"/>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9" name="Rectangle 268">
                    <a:extLst>
                      <a:ext uri="{FF2B5EF4-FFF2-40B4-BE49-F238E27FC236}">
                        <a16:creationId xmlns:a16="http://schemas.microsoft.com/office/drawing/2014/main" id="{F5CC3245-CA6B-4DCB-ACCD-452B1EDFDE08}"/>
                      </a:ext>
                    </a:extLst>
                  </p:cNvPr>
                  <p:cNvSpPr/>
                  <p:nvPr/>
                </p:nvSpPr>
                <p:spPr>
                  <a:xfrm>
                    <a:off x="20182380" y="32095914"/>
                    <a:ext cx="3442644" cy="1456928"/>
                  </a:xfrm>
                  <a:prstGeom prst="rect">
                    <a:avLst/>
                  </a:prstGeom>
                  <a:noFill/>
                  <a:ln w="5715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Find a PTM or a sub with </a:t>
                    </a:r>
                    <a:endParaRPr lang="ru-RU" sz="2400" dirty="0">
                      <a:solidFill>
                        <a:schemeClr val="tx1"/>
                      </a:solidFill>
                    </a:endParaRPr>
                  </a:p>
                  <a:p>
                    <a:pPr algn="ctr"/>
                    <a:r>
                      <a:rPr lang="en-US" sz="2400" dirty="0">
                        <a:solidFill>
                          <a:schemeClr val="tx1"/>
                        </a:solidFill>
                      </a:rPr>
                      <a:t>∆m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m:t>
                        </m:r>
                        <m:r>
                          <m:rPr>
                            <m:nor/>
                          </m:rPr>
                          <a:rPr lang="en-US" sz="2400" dirty="0">
                            <a:solidFill>
                              <a:schemeClr val="tx1"/>
                            </a:solidFill>
                          </a:rPr>
                          <m:t>∆</m:t>
                        </m:r>
                      </m:oMath>
                    </a14:m>
                    <a:r>
                      <a:rPr lang="en-US" sz="2400" dirty="0">
                        <a:solidFill>
                          <a:schemeClr val="tx1"/>
                        </a:solidFill>
                      </a:rPr>
                      <a:t>M – </a:t>
                    </a:r>
                    <a:r>
                      <a:rPr lang="el-GR" sz="2400" dirty="0">
                        <a:solidFill>
                          <a:schemeClr val="tx1"/>
                        </a:solidFill>
                      </a:rPr>
                      <a:t>ε</a:t>
                    </a:r>
                    <a:r>
                      <a:rPr lang="en-US" sz="2400" dirty="0">
                        <a:solidFill>
                          <a:schemeClr val="tx1"/>
                        </a:solidFill>
                      </a:rPr>
                      <a:t>; </a:t>
                    </a:r>
                    <a14:m>
                      <m:oMath xmlns:m="http://schemas.openxmlformats.org/officeDocument/2006/math">
                        <m:r>
                          <m:rPr>
                            <m:nor/>
                          </m:rPr>
                          <a:rPr lang="en-US" sz="2400" dirty="0">
                            <a:solidFill>
                              <a:schemeClr val="tx1"/>
                            </a:solidFill>
                          </a:rPr>
                          <m:t>∆</m:t>
                        </m:r>
                      </m:oMath>
                    </a14:m>
                    <a:r>
                      <a:rPr lang="en-US" sz="2400" dirty="0">
                        <a:solidFill>
                          <a:schemeClr val="tx1"/>
                        </a:solidFill>
                      </a:rPr>
                      <a:t>M + </a:t>
                    </a:r>
                    <a:r>
                      <a:rPr lang="el-GR" sz="2400" dirty="0">
                        <a:solidFill>
                          <a:schemeClr val="tx1"/>
                        </a:solidFill>
                      </a:rPr>
                      <a:t>ε</a:t>
                    </a:r>
                    <a:r>
                      <a:rPr lang="en-US" sz="2400" dirty="0">
                        <a:solidFill>
                          <a:schemeClr val="tx1"/>
                        </a:solidFill>
                      </a:rPr>
                      <a:t>)</a:t>
                    </a:r>
                  </a:p>
                </p:txBody>
              </p:sp>
            </mc:Choice>
            <mc:Fallback xmlns="">
              <p:sp>
                <p:nvSpPr>
                  <p:cNvPr id="245" name="Rectangle 244">
                    <a:extLst>
                      <a:ext uri="{FF2B5EF4-FFF2-40B4-BE49-F238E27FC236}">
                        <a16:creationId xmlns:a16="http://schemas.microsoft.com/office/drawing/2014/main" id="{26AC9A6A-01AB-490C-92F3-E2F83357ADA3}"/>
                      </a:ext>
                    </a:extLst>
                  </p:cNvPr>
                  <p:cNvSpPr>
                    <a:spLocks noRot="1" noChangeAspect="1" noMove="1" noResize="1" noEditPoints="1" noAdjustHandles="1" noChangeArrowheads="1" noChangeShapeType="1" noTextEdit="1"/>
                  </p:cNvSpPr>
                  <p:nvPr/>
                </p:nvSpPr>
                <p:spPr>
                  <a:xfrm>
                    <a:off x="20182380" y="32095914"/>
                    <a:ext cx="3442644" cy="1456928"/>
                  </a:xfrm>
                  <a:prstGeom prst="rect">
                    <a:avLst/>
                  </a:prstGeom>
                  <a:blipFill>
                    <a:blip r:embed="rId42"/>
                    <a:stretch>
                      <a:fillRect/>
                    </a:stretch>
                  </a:blipFill>
                  <a:ln w="57150">
                    <a:solidFill>
                      <a:srgbClr val="D03839"/>
                    </a:solidFill>
                  </a:ln>
                </p:spPr>
                <p:txBody>
                  <a:bodyPr/>
                  <a:lstStyle/>
                  <a:p>
                    <a:r>
                      <a:rPr lang="en-US">
                        <a:noFill/>
                      </a:rPr>
                      <a:t> </a:t>
                    </a:r>
                  </a:p>
                </p:txBody>
              </p:sp>
            </mc:Fallback>
          </mc:AlternateContent>
        </p:grpSp>
        <p:sp>
          <p:nvSpPr>
            <p:cNvPr id="257" name="Arrow: Down 256">
              <a:extLst>
                <a:ext uri="{FF2B5EF4-FFF2-40B4-BE49-F238E27FC236}">
                  <a16:creationId xmlns:a16="http://schemas.microsoft.com/office/drawing/2014/main" id="{662A878A-2865-46B1-88F6-63DB13A4AF6F}"/>
                </a:ext>
              </a:extLst>
            </p:cNvPr>
            <p:cNvSpPr/>
            <p:nvPr/>
          </p:nvSpPr>
          <p:spPr>
            <a:xfrm>
              <a:off x="17267027" y="24882314"/>
              <a:ext cx="582371" cy="639464"/>
            </a:xfrm>
            <a:prstGeom prst="downArrow">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Arrow: Down 257">
              <a:extLst>
                <a:ext uri="{FF2B5EF4-FFF2-40B4-BE49-F238E27FC236}">
                  <a16:creationId xmlns:a16="http://schemas.microsoft.com/office/drawing/2014/main" id="{A3CCCFD7-6E6B-4DAC-A2D5-1153D8735843}"/>
                </a:ext>
              </a:extLst>
            </p:cNvPr>
            <p:cNvSpPr/>
            <p:nvPr/>
          </p:nvSpPr>
          <p:spPr>
            <a:xfrm>
              <a:off x="19492274" y="24885455"/>
              <a:ext cx="582371" cy="639464"/>
            </a:xfrm>
            <a:prstGeom prst="downArrow">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1" name="Straight Connector 270">
            <a:extLst>
              <a:ext uri="{FF2B5EF4-FFF2-40B4-BE49-F238E27FC236}">
                <a16:creationId xmlns:a16="http://schemas.microsoft.com/office/drawing/2014/main" id="{1F7C924C-11E7-4EC2-8219-E7785F3C78E0}"/>
              </a:ext>
            </a:extLst>
          </p:cNvPr>
          <p:cNvCxnSpPr>
            <a:cxnSpLocks/>
          </p:cNvCxnSpPr>
          <p:nvPr/>
        </p:nvCxnSpPr>
        <p:spPr>
          <a:xfrm>
            <a:off x="8096723" y="21362900"/>
            <a:ext cx="0" cy="10793500"/>
          </a:xfrm>
          <a:prstGeom prst="line">
            <a:avLst/>
          </a:prstGeom>
          <a:ln>
            <a:solidFill>
              <a:srgbClr val="D03839"/>
            </a:solidFill>
          </a:ln>
        </p:spPr>
        <p:style>
          <a:lnRef idx="1">
            <a:schemeClr val="accent1"/>
          </a:lnRef>
          <a:fillRef idx="0">
            <a:schemeClr val="accent1"/>
          </a:fillRef>
          <a:effectRef idx="0">
            <a:schemeClr val="accent1"/>
          </a:effectRef>
          <a:fontRef idx="minor">
            <a:schemeClr val="tx1"/>
          </a:fontRef>
        </p:style>
      </p:cxnSp>
      <p:sp>
        <p:nvSpPr>
          <p:cNvPr id="272" name="TextBox 271">
            <a:extLst>
              <a:ext uri="{FF2B5EF4-FFF2-40B4-BE49-F238E27FC236}">
                <a16:creationId xmlns:a16="http://schemas.microsoft.com/office/drawing/2014/main" id="{AEA780BB-DB52-4230-A1DC-6F2C56850AFA}"/>
              </a:ext>
            </a:extLst>
          </p:cNvPr>
          <p:cNvSpPr txBox="1"/>
          <p:nvPr/>
        </p:nvSpPr>
        <p:spPr>
          <a:xfrm>
            <a:off x="8459199" y="20665821"/>
            <a:ext cx="4879214" cy="646331"/>
          </a:xfrm>
          <a:prstGeom prst="rect">
            <a:avLst/>
          </a:prstGeom>
          <a:noFill/>
        </p:spPr>
        <p:txBody>
          <a:bodyPr wrap="square" rtlCol="0">
            <a:spAutoFit/>
          </a:bodyPr>
          <a:lstStyle/>
          <a:p>
            <a:r>
              <a:rPr lang="en-US" sz="3600" dirty="0"/>
              <a:t>The software tool</a:t>
            </a:r>
          </a:p>
        </p:txBody>
      </p:sp>
      <p:sp>
        <p:nvSpPr>
          <p:cNvPr id="37" name="TextBox 36">
            <a:extLst>
              <a:ext uri="{FF2B5EF4-FFF2-40B4-BE49-F238E27FC236}">
                <a16:creationId xmlns:a16="http://schemas.microsoft.com/office/drawing/2014/main" id="{27507CF9-9706-4292-B24D-4BBEE67E481C}"/>
              </a:ext>
            </a:extLst>
          </p:cNvPr>
          <p:cNvSpPr txBox="1"/>
          <p:nvPr/>
        </p:nvSpPr>
        <p:spPr>
          <a:xfrm>
            <a:off x="8492976" y="21544994"/>
            <a:ext cx="20494455" cy="830997"/>
          </a:xfrm>
          <a:prstGeom prst="rect">
            <a:avLst/>
          </a:prstGeom>
          <a:noFill/>
        </p:spPr>
        <p:txBody>
          <a:bodyPr wrap="square" rtlCol="0">
            <a:spAutoFit/>
          </a:bodyPr>
          <a:lstStyle/>
          <a:p>
            <a:r>
              <a:rPr lang="en-US" sz="2400" dirty="0"/>
              <a:t>The proposed algorithm was implemented in a software tool </a:t>
            </a:r>
            <a:r>
              <a:rPr lang="en-US" sz="2400" dirty="0" err="1"/>
              <a:t>MutationDetector</a:t>
            </a:r>
            <a:r>
              <a:rPr lang="en-US" sz="2400" dirty="0"/>
              <a:t>, in the Java programming language using the Swing library.  </a:t>
            </a:r>
            <a:r>
              <a:rPr lang="en-US" sz="2400" dirty="0" err="1"/>
              <a:t>MutationDetector</a:t>
            </a:r>
            <a:r>
              <a:rPr lang="en-US" sz="2400" dirty="0"/>
              <a:t> takes as input a file containing a mass spectrum acquired from a putative variant peptide, and the respective wild-type sequence. </a:t>
            </a:r>
          </a:p>
        </p:txBody>
      </p:sp>
      <p:grpSp>
        <p:nvGrpSpPr>
          <p:cNvPr id="40" name="Group 39">
            <a:extLst>
              <a:ext uri="{FF2B5EF4-FFF2-40B4-BE49-F238E27FC236}">
                <a16:creationId xmlns:a16="http://schemas.microsoft.com/office/drawing/2014/main" id="{348D3438-804F-447B-BB12-4C0C08E51680}"/>
              </a:ext>
            </a:extLst>
          </p:cNvPr>
          <p:cNvGrpSpPr/>
          <p:nvPr/>
        </p:nvGrpSpPr>
        <p:grpSpPr>
          <a:xfrm>
            <a:off x="8521557" y="22592475"/>
            <a:ext cx="6082649" cy="5823187"/>
            <a:chOff x="9054951" y="23317200"/>
            <a:chExt cx="6082649" cy="5823187"/>
          </a:xfrm>
        </p:grpSpPr>
        <p:sp>
          <p:nvSpPr>
            <p:cNvPr id="273" name="TextBox 272">
              <a:extLst>
                <a:ext uri="{FF2B5EF4-FFF2-40B4-BE49-F238E27FC236}">
                  <a16:creationId xmlns:a16="http://schemas.microsoft.com/office/drawing/2014/main" id="{4B48AC96-E136-457B-979A-E65D68E1E951}"/>
                </a:ext>
              </a:extLst>
            </p:cNvPr>
            <p:cNvSpPr txBox="1"/>
            <p:nvPr/>
          </p:nvSpPr>
          <p:spPr>
            <a:xfrm>
              <a:off x="9054951" y="25724067"/>
              <a:ext cx="5792119" cy="3416320"/>
            </a:xfrm>
            <a:prstGeom prst="rect">
              <a:avLst/>
            </a:prstGeom>
            <a:noFill/>
          </p:spPr>
          <p:txBody>
            <a:bodyPr wrap="square" rtlCol="0">
              <a:spAutoFit/>
            </a:bodyPr>
            <a:lstStyle/>
            <a:p>
              <a:r>
                <a:rPr lang="en-US" sz="2400" dirty="0"/>
                <a:t>When a user clicks on some of the peptides, the main frame appears. </a:t>
              </a:r>
            </a:p>
            <a:p>
              <a:r>
                <a:rPr lang="en-GB" sz="2400" dirty="0"/>
                <a:t>1</a:t>
              </a:r>
              <a:r>
                <a:rPr lang="en-US" sz="2400" dirty="0"/>
                <a:t> – the chosen amino acid sequence</a:t>
              </a:r>
            </a:p>
            <a:p>
              <a:r>
                <a:rPr lang="en-GB" sz="2400" dirty="0"/>
                <a:t>2 – scrollable panel with zoomed amino acids</a:t>
              </a:r>
            </a:p>
            <a:p>
              <a:r>
                <a:rPr lang="en-GB" sz="2400" dirty="0"/>
                <a:t>3.1 – button </a:t>
              </a:r>
              <a:r>
                <a:rPr lang="en-US" sz="2400" dirty="0"/>
                <a:t>“handle suffix”</a:t>
              </a:r>
            </a:p>
            <a:p>
              <a:r>
                <a:rPr lang="en-US" sz="2400" dirty="0"/>
                <a:t>3.2 – button “handle prefix”</a:t>
              </a:r>
            </a:p>
            <a:p>
              <a:r>
                <a:rPr lang="en-US" sz="2400" dirty="0"/>
                <a:t>These buttons allow to choose the prefix or the suffix, where the algorithm will search for PTMs and substitutions.</a:t>
              </a:r>
            </a:p>
          </p:txBody>
        </p:sp>
        <p:grpSp>
          <p:nvGrpSpPr>
            <p:cNvPr id="274" name="Group 273">
              <a:extLst>
                <a:ext uri="{FF2B5EF4-FFF2-40B4-BE49-F238E27FC236}">
                  <a16:creationId xmlns:a16="http://schemas.microsoft.com/office/drawing/2014/main" id="{7DA25687-79AB-4D86-8F73-E587A4916800}"/>
                </a:ext>
              </a:extLst>
            </p:cNvPr>
            <p:cNvGrpSpPr/>
            <p:nvPr/>
          </p:nvGrpSpPr>
          <p:grpSpPr>
            <a:xfrm>
              <a:off x="9092234" y="24082241"/>
              <a:ext cx="5459380" cy="1579641"/>
              <a:chOff x="9874796" y="27599749"/>
              <a:chExt cx="5459380" cy="1579641"/>
            </a:xfrm>
          </p:grpSpPr>
          <p:pic>
            <p:nvPicPr>
              <p:cNvPr id="275" name="Рисунок 24">
                <a:extLst>
                  <a:ext uri="{FF2B5EF4-FFF2-40B4-BE49-F238E27FC236}">
                    <a16:creationId xmlns:a16="http://schemas.microsoft.com/office/drawing/2014/main" id="{E5BBA30C-8542-4B59-8B32-70686D6AB02C}"/>
                  </a:ext>
                </a:extLst>
              </p:cNvPr>
              <p:cNvPicPr/>
              <p:nvPr/>
            </p:nvPicPr>
            <p:blipFill>
              <a:blip r:embed="rId43">
                <a:extLst>
                  <a:ext uri="{BEBA8EAE-BF5A-486C-A8C5-ECC9F3942E4B}">
                    <a14:imgProps xmlns:a14="http://schemas.microsoft.com/office/drawing/2010/main">
                      <a14:imgLayer r:embed="rId44">
                        <a14:imgEffect>
                          <a14:brightnessContrast bright="-24000" contrast="60000"/>
                        </a14:imgEffect>
                      </a14:imgLayer>
                    </a14:imgProps>
                  </a:ext>
                  <a:ext uri="{28A0092B-C50C-407E-A947-70E740481C1C}">
                    <a14:useLocalDpi xmlns:a14="http://schemas.microsoft.com/office/drawing/2010/main" val="0"/>
                  </a:ext>
                </a:extLst>
              </a:blip>
              <a:stretch>
                <a:fillRect/>
              </a:stretch>
            </p:blipFill>
            <p:spPr>
              <a:xfrm>
                <a:off x="9874796" y="27599749"/>
                <a:ext cx="5459380" cy="1579641"/>
              </a:xfrm>
              <a:prstGeom prst="rect">
                <a:avLst/>
              </a:prstGeom>
            </p:spPr>
          </p:pic>
          <p:sp>
            <p:nvSpPr>
              <p:cNvPr id="276" name="TextBox 275">
                <a:extLst>
                  <a:ext uri="{FF2B5EF4-FFF2-40B4-BE49-F238E27FC236}">
                    <a16:creationId xmlns:a16="http://schemas.microsoft.com/office/drawing/2014/main" id="{E45F8945-2F47-46FC-8298-A295232D7AFB}"/>
                  </a:ext>
                </a:extLst>
              </p:cNvPr>
              <p:cNvSpPr txBox="1"/>
              <p:nvPr/>
            </p:nvSpPr>
            <p:spPr>
              <a:xfrm>
                <a:off x="10376706" y="27677724"/>
                <a:ext cx="303564" cy="461665"/>
              </a:xfrm>
              <a:prstGeom prst="rect">
                <a:avLst/>
              </a:prstGeom>
              <a:noFill/>
            </p:spPr>
            <p:txBody>
              <a:bodyPr wrap="square" rtlCol="0">
                <a:spAutoFit/>
              </a:bodyPr>
              <a:lstStyle/>
              <a:p>
                <a:r>
                  <a:rPr lang="en-GB" sz="2400" dirty="0"/>
                  <a:t>1</a:t>
                </a:r>
                <a:endParaRPr lang="en-US" sz="2400" dirty="0"/>
              </a:p>
            </p:txBody>
          </p:sp>
          <p:sp>
            <p:nvSpPr>
              <p:cNvPr id="277" name="TextBox 276">
                <a:extLst>
                  <a:ext uri="{FF2B5EF4-FFF2-40B4-BE49-F238E27FC236}">
                    <a16:creationId xmlns:a16="http://schemas.microsoft.com/office/drawing/2014/main" id="{14CA4F0E-C07D-41F7-9F83-B11DCC73A6C7}"/>
                  </a:ext>
                </a:extLst>
              </p:cNvPr>
              <p:cNvSpPr txBox="1"/>
              <p:nvPr/>
            </p:nvSpPr>
            <p:spPr>
              <a:xfrm>
                <a:off x="10984003" y="27933775"/>
                <a:ext cx="303564" cy="461665"/>
              </a:xfrm>
              <a:prstGeom prst="rect">
                <a:avLst/>
              </a:prstGeom>
              <a:noFill/>
            </p:spPr>
            <p:txBody>
              <a:bodyPr wrap="square" rtlCol="0">
                <a:spAutoFit/>
              </a:bodyPr>
              <a:lstStyle/>
              <a:p>
                <a:r>
                  <a:rPr lang="en-GB" sz="2400" dirty="0"/>
                  <a:t>2</a:t>
                </a:r>
                <a:endParaRPr lang="en-US" sz="2400" dirty="0"/>
              </a:p>
            </p:txBody>
          </p:sp>
          <p:sp>
            <p:nvSpPr>
              <p:cNvPr id="278" name="TextBox 277">
                <a:extLst>
                  <a:ext uri="{FF2B5EF4-FFF2-40B4-BE49-F238E27FC236}">
                    <a16:creationId xmlns:a16="http://schemas.microsoft.com/office/drawing/2014/main" id="{3B7DFFAE-BA03-4E44-9EB5-CCC8EACDA234}"/>
                  </a:ext>
                </a:extLst>
              </p:cNvPr>
              <p:cNvSpPr txBox="1"/>
              <p:nvPr/>
            </p:nvSpPr>
            <p:spPr>
              <a:xfrm>
                <a:off x="10113613" y="28596207"/>
                <a:ext cx="588006" cy="461665"/>
              </a:xfrm>
              <a:prstGeom prst="rect">
                <a:avLst/>
              </a:prstGeom>
              <a:noFill/>
            </p:spPr>
            <p:txBody>
              <a:bodyPr wrap="square" rtlCol="0">
                <a:spAutoFit/>
              </a:bodyPr>
              <a:lstStyle/>
              <a:p>
                <a:r>
                  <a:rPr lang="en-GB" sz="2400" dirty="0"/>
                  <a:t>3.1</a:t>
                </a:r>
                <a:endParaRPr lang="en-US" sz="2400" dirty="0"/>
              </a:p>
            </p:txBody>
          </p:sp>
          <p:sp>
            <p:nvSpPr>
              <p:cNvPr id="279" name="TextBox 278">
                <a:extLst>
                  <a:ext uri="{FF2B5EF4-FFF2-40B4-BE49-F238E27FC236}">
                    <a16:creationId xmlns:a16="http://schemas.microsoft.com/office/drawing/2014/main" id="{B1A82460-6C92-4F65-97AD-D0A2AD0E5C9B}"/>
                  </a:ext>
                </a:extLst>
              </p:cNvPr>
              <p:cNvSpPr txBox="1"/>
              <p:nvPr/>
            </p:nvSpPr>
            <p:spPr>
              <a:xfrm>
                <a:off x="14501156" y="28596207"/>
                <a:ext cx="636449" cy="461665"/>
              </a:xfrm>
              <a:prstGeom prst="rect">
                <a:avLst/>
              </a:prstGeom>
              <a:noFill/>
            </p:spPr>
            <p:txBody>
              <a:bodyPr wrap="square" rtlCol="0">
                <a:spAutoFit/>
              </a:bodyPr>
              <a:lstStyle/>
              <a:p>
                <a:r>
                  <a:rPr lang="en-GB" sz="2400" dirty="0"/>
                  <a:t>3.2</a:t>
                </a:r>
                <a:endParaRPr lang="en-US" sz="2400" dirty="0"/>
              </a:p>
            </p:txBody>
          </p:sp>
        </p:grpSp>
        <p:sp>
          <p:nvSpPr>
            <p:cNvPr id="39" name="TextBox 38">
              <a:extLst>
                <a:ext uri="{FF2B5EF4-FFF2-40B4-BE49-F238E27FC236}">
                  <a16:creationId xmlns:a16="http://schemas.microsoft.com/office/drawing/2014/main" id="{7F2B2769-08DB-468C-8418-E775DB89D847}"/>
                </a:ext>
              </a:extLst>
            </p:cNvPr>
            <p:cNvSpPr txBox="1"/>
            <p:nvPr/>
          </p:nvSpPr>
          <p:spPr>
            <a:xfrm>
              <a:off x="9092234" y="23317200"/>
              <a:ext cx="6045366" cy="523220"/>
            </a:xfrm>
            <a:prstGeom prst="rect">
              <a:avLst/>
            </a:prstGeom>
            <a:noFill/>
          </p:spPr>
          <p:txBody>
            <a:bodyPr wrap="square" rtlCol="0">
              <a:spAutoFit/>
            </a:bodyPr>
            <a:lstStyle/>
            <a:p>
              <a:r>
                <a:rPr lang="en-US" sz="2800" dirty="0"/>
                <a:t>1. Scrollable panel and sequence</a:t>
              </a:r>
            </a:p>
          </p:txBody>
        </p:sp>
      </p:grpSp>
      <p:grpSp>
        <p:nvGrpSpPr>
          <p:cNvPr id="280" name="Group 279">
            <a:extLst>
              <a:ext uri="{FF2B5EF4-FFF2-40B4-BE49-F238E27FC236}">
                <a16:creationId xmlns:a16="http://schemas.microsoft.com/office/drawing/2014/main" id="{F51306FF-B419-437C-BF78-856DE70081D6}"/>
              </a:ext>
            </a:extLst>
          </p:cNvPr>
          <p:cNvGrpSpPr/>
          <p:nvPr/>
        </p:nvGrpSpPr>
        <p:grpSpPr>
          <a:xfrm>
            <a:off x="8523265" y="28364956"/>
            <a:ext cx="5511327" cy="2241040"/>
            <a:chOff x="16041112" y="25078027"/>
            <a:chExt cx="5511327" cy="2241040"/>
          </a:xfrm>
        </p:grpSpPr>
        <p:sp>
          <p:nvSpPr>
            <p:cNvPr id="282" name="TextBox 281">
              <a:extLst>
                <a:ext uri="{FF2B5EF4-FFF2-40B4-BE49-F238E27FC236}">
                  <a16:creationId xmlns:a16="http://schemas.microsoft.com/office/drawing/2014/main" id="{D2401BF7-91CD-4BBB-B831-E89EED035B5D}"/>
                </a:ext>
              </a:extLst>
            </p:cNvPr>
            <p:cNvSpPr txBox="1"/>
            <p:nvPr/>
          </p:nvSpPr>
          <p:spPr>
            <a:xfrm>
              <a:off x="16041112" y="25078027"/>
              <a:ext cx="4974534" cy="523220"/>
            </a:xfrm>
            <a:prstGeom prst="rect">
              <a:avLst/>
            </a:prstGeom>
            <a:noFill/>
          </p:spPr>
          <p:txBody>
            <a:bodyPr wrap="square" rtlCol="0">
              <a:spAutoFit/>
            </a:bodyPr>
            <a:lstStyle/>
            <a:p>
              <a:r>
                <a:rPr lang="en-US" sz="2800" dirty="0"/>
                <a:t>2. Highlighted positions</a:t>
              </a:r>
            </a:p>
          </p:txBody>
        </p:sp>
        <p:pic>
          <p:nvPicPr>
            <p:cNvPr id="283" name="Рисунок 26">
              <a:extLst>
                <a:ext uri="{FF2B5EF4-FFF2-40B4-BE49-F238E27FC236}">
                  <a16:creationId xmlns:a16="http://schemas.microsoft.com/office/drawing/2014/main" id="{E279D20A-20F8-4F32-A13E-D562CA22B76E}"/>
                </a:ext>
              </a:extLst>
            </p:cNvPr>
            <p:cNvPicPr/>
            <p:nvPr/>
          </p:nvPicPr>
          <p:blipFill>
            <a:blip r:embed="rId45">
              <a:extLst>
                <a:ext uri="{BEBA8EAE-BF5A-486C-A8C5-ECC9F3942E4B}">
                  <a14:imgProps xmlns:a14="http://schemas.microsoft.com/office/drawing/2010/main">
                    <a14:imgLayer r:embed="rId46">
                      <a14:imgEffect>
                        <a14:brightnessContrast bright="-24000" contrast="53000"/>
                      </a14:imgEffect>
                    </a14:imgLayer>
                  </a14:imgProps>
                </a:ext>
                <a:ext uri="{28A0092B-C50C-407E-A947-70E740481C1C}">
                  <a14:useLocalDpi xmlns:a14="http://schemas.microsoft.com/office/drawing/2010/main" val="0"/>
                </a:ext>
              </a:extLst>
            </a:blip>
            <a:stretch>
              <a:fillRect/>
            </a:stretch>
          </p:blipFill>
          <p:spPr>
            <a:xfrm>
              <a:off x="16093471" y="25737155"/>
              <a:ext cx="5458968" cy="1581912"/>
            </a:xfrm>
            <a:prstGeom prst="rect">
              <a:avLst/>
            </a:prstGeom>
          </p:spPr>
        </p:pic>
      </p:grpSp>
      <p:sp>
        <p:nvSpPr>
          <p:cNvPr id="284" name="TextBox 283">
            <a:extLst>
              <a:ext uri="{FF2B5EF4-FFF2-40B4-BE49-F238E27FC236}">
                <a16:creationId xmlns:a16="http://schemas.microsoft.com/office/drawing/2014/main" id="{1AEEC0A0-B1B5-457D-9DBE-ABD4DA99B3FA}"/>
              </a:ext>
            </a:extLst>
          </p:cNvPr>
          <p:cNvSpPr txBox="1"/>
          <p:nvPr/>
        </p:nvSpPr>
        <p:spPr>
          <a:xfrm>
            <a:off x="8548324" y="30763884"/>
            <a:ext cx="5568621" cy="1938992"/>
          </a:xfrm>
          <a:prstGeom prst="rect">
            <a:avLst/>
          </a:prstGeom>
          <a:noFill/>
        </p:spPr>
        <p:txBody>
          <a:bodyPr wrap="square" rtlCol="0">
            <a:spAutoFit/>
          </a:bodyPr>
          <a:lstStyle/>
          <a:p>
            <a:r>
              <a:rPr lang="en-US" sz="2400" dirty="0"/>
              <a:t>After this operation some of the positions are highlighted. But not all of “A”s (and “Q”s) are highlighted with blue color, because the closer is the position to the beginning of the sequence, </a:t>
            </a:r>
          </a:p>
        </p:txBody>
      </p:sp>
      <p:sp>
        <p:nvSpPr>
          <p:cNvPr id="285" name="TextBox 284">
            <a:extLst>
              <a:ext uri="{FF2B5EF4-FFF2-40B4-BE49-F238E27FC236}">
                <a16:creationId xmlns:a16="http://schemas.microsoft.com/office/drawing/2014/main" id="{2C7994FB-92AB-4752-A026-FD3593E4A362}"/>
              </a:ext>
            </a:extLst>
          </p:cNvPr>
          <p:cNvSpPr txBox="1"/>
          <p:nvPr/>
        </p:nvSpPr>
        <p:spPr>
          <a:xfrm>
            <a:off x="14701452" y="22704229"/>
            <a:ext cx="6552307" cy="830997"/>
          </a:xfrm>
          <a:prstGeom prst="rect">
            <a:avLst/>
          </a:prstGeom>
          <a:noFill/>
        </p:spPr>
        <p:txBody>
          <a:bodyPr wrap="square" rtlCol="0">
            <a:spAutoFit/>
          </a:bodyPr>
          <a:lstStyle/>
          <a:p>
            <a:r>
              <a:rPr lang="en-US" sz="2400" dirty="0"/>
              <a:t>the smaller the error. So, in the beginning the error is not big enough.</a:t>
            </a:r>
          </a:p>
        </p:txBody>
      </p:sp>
      <p:grpSp>
        <p:nvGrpSpPr>
          <p:cNvPr id="286" name="Group 285">
            <a:extLst>
              <a:ext uri="{FF2B5EF4-FFF2-40B4-BE49-F238E27FC236}">
                <a16:creationId xmlns:a16="http://schemas.microsoft.com/office/drawing/2014/main" id="{47CFD15C-A6E9-4099-90B5-5F41A4A05D7F}"/>
              </a:ext>
            </a:extLst>
          </p:cNvPr>
          <p:cNvGrpSpPr/>
          <p:nvPr/>
        </p:nvGrpSpPr>
        <p:grpSpPr>
          <a:xfrm>
            <a:off x="14701452" y="23540120"/>
            <a:ext cx="6961003" cy="8889723"/>
            <a:chOff x="22032111" y="20076277"/>
            <a:chExt cx="6961003" cy="8889723"/>
          </a:xfrm>
        </p:grpSpPr>
        <p:grpSp>
          <p:nvGrpSpPr>
            <p:cNvPr id="287" name="Group 286">
              <a:extLst>
                <a:ext uri="{FF2B5EF4-FFF2-40B4-BE49-F238E27FC236}">
                  <a16:creationId xmlns:a16="http://schemas.microsoft.com/office/drawing/2014/main" id="{8DAB8361-2476-48D9-89F0-F56E39171C8E}"/>
                </a:ext>
              </a:extLst>
            </p:cNvPr>
            <p:cNvGrpSpPr/>
            <p:nvPr/>
          </p:nvGrpSpPr>
          <p:grpSpPr>
            <a:xfrm>
              <a:off x="22032111" y="20076277"/>
              <a:ext cx="6961003" cy="8889723"/>
              <a:chOff x="22032111" y="20076277"/>
              <a:chExt cx="6961003" cy="8889723"/>
            </a:xfrm>
          </p:grpSpPr>
          <p:pic>
            <p:nvPicPr>
              <p:cNvPr id="291" name="Рисунок 29">
                <a:extLst>
                  <a:ext uri="{FF2B5EF4-FFF2-40B4-BE49-F238E27FC236}">
                    <a16:creationId xmlns:a16="http://schemas.microsoft.com/office/drawing/2014/main" id="{2096893B-BF34-480B-A48F-E04F269FDFB4}"/>
                  </a:ext>
                </a:extLst>
              </p:cNvPr>
              <p:cNvPicPr/>
              <p:nvPr/>
            </p:nvPicPr>
            <p:blipFill rotWithShape="1">
              <a:blip r:embed="rId47" cstate="print">
                <a:extLst>
                  <a:ext uri="{BEBA8EAE-BF5A-486C-A8C5-ECC9F3942E4B}">
                    <a14:imgProps xmlns:a14="http://schemas.microsoft.com/office/drawing/2010/main">
                      <a14:imgLayer r:embed="rId48">
                        <a14:imgEffect>
                          <a14:brightnessContrast bright="-24000" contrast="54000"/>
                        </a14:imgEffect>
                      </a14:imgLayer>
                    </a14:imgProps>
                  </a:ext>
                  <a:ext uri="{28A0092B-C50C-407E-A947-70E740481C1C}">
                    <a14:useLocalDpi xmlns:a14="http://schemas.microsoft.com/office/drawing/2010/main" val="0"/>
                  </a:ext>
                </a:extLst>
              </a:blip>
              <a:srcRect b="18025"/>
              <a:stretch/>
            </p:blipFill>
            <p:spPr>
              <a:xfrm>
                <a:off x="22150336" y="20665930"/>
                <a:ext cx="6842778" cy="5373058"/>
              </a:xfrm>
              <a:prstGeom prst="rect">
                <a:avLst/>
              </a:prstGeom>
            </p:spPr>
          </p:pic>
          <p:sp>
            <p:nvSpPr>
              <p:cNvPr id="292" name="TextBox 291">
                <a:extLst>
                  <a:ext uri="{FF2B5EF4-FFF2-40B4-BE49-F238E27FC236}">
                    <a16:creationId xmlns:a16="http://schemas.microsoft.com/office/drawing/2014/main" id="{D471A0D8-7FFB-472D-9085-9969961832C8}"/>
                  </a:ext>
                </a:extLst>
              </p:cNvPr>
              <p:cNvSpPr txBox="1"/>
              <p:nvPr/>
            </p:nvSpPr>
            <p:spPr>
              <a:xfrm>
                <a:off x="22032111" y="20076277"/>
                <a:ext cx="5459380" cy="523220"/>
              </a:xfrm>
              <a:prstGeom prst="rect">
                <a:avLst/>
              </a:prstGeom>
              <a:noFill/>
            </p:spPr>
            <p:txBody>
              <a:bodyPr wrap="square" rtlCol="0">
                <a:spAutoFit/>
              </a:bodyPr>
              <a:lstStyle/>
              <a:p>
                <a:r>
                  <a:rPr lang="en-US" sz="2800" dirty="0"/>
                  <a:t>3. Information about substitutions</a:t>
                </a:r>
              </a:p>
            </p:txBody>
          </p:sp>
          <p:sp>
            <p:nvSpPr>
              <p:cNvPr id="293" name="TextBox 292">
                <a:extLst>
                  <a:ext uri="{FF2B5EF4-FFF2-40B4-BE49-F238E27FC236}">
                    <a16:creationId xmlns:a16="http://schemas.microsoft.com/office/drawing/2014/main" id="{D2E93578-1219-4114-8357-2273F77D902D}"/>
                  </a:ext>
                </a:extLst>
              </p:cNvPr>
              <p:cNvSpPr txBox="1"/>
              <p:nvPr/>
            </p:nvSpPr>
            <p:spPr>
              <a:xfrm>
                <a:off x="22150336" y="26288344"/>
                <a:ext cx="6842777" cy="2677656"/>
              </a:xfrm>
              <a:prstGeom prst="rect">
                <a:avLst/>
              </a:prstGeom>
              <a:noFill/>
            </p:spPr>
            <p:txBody>
              <a:bodyPr wrap="square" rtlCol="0">
                <a:spAutoFit/>
              </a:bodyPr>
              <a:lstStyle/>
              <a:p>
                <a:r>
                  <a:rPr lang="en-US" sz="2400" dirty="0">
                    <a:cs typeface="Times New Roman" panose="02020603050405020304" pitchFamily="18" charset="0"/>
                  </a:rPr>
                  <a:t>When a user clicks on some of the enabled buttons, the information about subs and PTMs appears.</a:t>
                </a:r>
              </a:p>
              <a:p>
                <a:r>
                  <a:rPr lang="en-US" sz="2400" dirty="0">
                    <a:cs typeface="Times New Roman" panose="02020603050405020304" pitchFamily="18" charset="0"/>
                  </a:rPr>
                  <a:t>1 – name of the amino acid under observation</a:t>
                </a:r>
              </a:p>
              <a:p>
                <a:r>
                  <a:rPr lang="en-US" sz="2400" dirty="0">
                    <a:cs typeface="Times New Roman" panose="02020603050405020304" pitchFamily="18" charset="0"/>
                  </a:rPr>
                  <a:t>2 – information about substitutions</a:t>
                </a:r>
              </a:p>
              <a:p>
                <a:r>
                  <a:rPr lang="en-US" sz="2400" dirty="0">
                    <a:cs typeface="Times New Roman" panose="02020603050405020304" pitchFamily="18" charset="0"/>
                  </a:rPr>
                  <a:t>3 – information about PTMs</a:t>
                </a:r>
                <a:endParaRPr lang="ru-RU" sz="2400" dirty="0">
                  <a:cs typeface="Times New Roman" panose="02020603050405020304" pitchFamily="18" charset="0"/>
                </a:endParaRPr>
              </a:p>
              <a:p>
                <a:r>
                  <a:rPr lang="en-US" sz="2400" dirty="0">
                    <a:cs typeface="Times New Roman" panose="02020603050405020304" pitchFamily="18" charset="0"/>
                  </a:rPr>
                  <a:t>Some of the codons are connected with colorful lines because they</a:t>
                </a:r>
                <a:r>
                  <a:rPr lang="ru-RU" sz="2400" dirty="0">
                    <a:cs typeface="Times New Roman" panose="02020603050405020304" pitchFamily="18" charset="0"/>
                  </a:rPr>
                  <a:t> </a:t>
                </a:r>
                <a:r>
                  <a:rPr lang="en-US" sz="2400" dirty="0">
                    <a:cs typeface="Times New Roman" panose="02020603050405020304" pitchFamily="18" charset="0"/>
                  </a:rPr>
                  <a:t>can get into each other by SNP. </a:t>
                </a:r>
              </a:p>
            </p:txBody>
          </p:sp>
        </p:grpSp>
        <p:sp>
          <p:nvSpPr>
            <p:cNvPr id="288" name="TextBox 287">
              <a:extLst>
                <a:ext uri="{FF2B5EF4-FFF2-40B4-BE49-F238E27FC236}">
                  <a16:creationId xmlns:a16="http://schemas.microsoft.com/office/drawing/2014/main" id="{8CA7D09B-1C8B-4A07-8340-C0FDBCBBE692}"/>
                </a:ext>
              </a:extLst>
            </p:cNvPr>
            <p:cNvSpPr txBox="1"/>
            <p:nvPr/>
          </p:nvSpPr>
          <p:spPr>
            <a:xfrm>
              <a:off x="22276790" y="23150570"/>
              <a:ext cx="512090" cy="461665"/>
            </a:xfrm>
            <a:prstGeom prst="rect">
              <a:avLst/>
            </a:prstGeom>
            <a:noFill/>
          </p:spPr>
          <p:txBody>
            <a:bodyPr wrap="square" rtlCol="0">
              <a:spAutoFit/>
            </a:bodyPr>
            <a:lstStyle/>
            <a:p>
              <a:r>
                <a:rPr lang="en-US" sz="2400" dirty="0"/>
                <a:t>2</a:t>
              </a:r>
            </a:p>
          </p:txBody>
        </p:sp>
        <p:sp>
          <p:nvSpPr>
            <p:cNvPr id="289" name="TextBox 288">
              <a:extLst>
                <a:ext uri="{FF2B5EF4-FFF2-40B4-BE49-F238E27FC236}">
                  <a16:creationId xmlns:a16="http://schemas.microsoft.com/office/drawing/2014/main" id="{A9493656-FA57-4AD3-8063-FD39B47A5534}"/>
                </a:ext>
              </a:extLst>
            </p:cNvPr>
            <p:cNvSpPr txBox="1"/>
            <p:nvPr/>
          </p:nvSpPr>
          <p:spPr>
            <a:xfrm>
              <a:off x="24018386" y="22190591"/>
              <a:ext cx="512090" cy="461665"/>
            </a:xfrm>
            <a:prstGeom prst="rect">
              <a:avLst/>
            </a:prstGeom>
            <a:noFill/>
          </p:spPr>
          <p:txBody>
            <a:bodyPr wrap="square" rtlCol="0">
              <a:spAutoFit/>
            </a:bodyPr>
            <a:lstStyle/>
            <a:p>
              <a:r>
                <a:rPr lang="en-US" sz="2400" dirty="0"/>
                <a:t>1</a:t>
              </a:r>
            </a:p>
          </p:txBody>
        </p:sp>
        <p:sp>
          <p:nvSpPr>
            <p:cNvPr id="290" name="TextBox 289">
              <a:extLst>
                <a:ext uri="{FF2B5EF4-FFF2-40B4-BE49-F238E27FC236}">
                  <a16:creationId xmlns:a16="http://schemas.microsoft.com/office/drawing/2014/main" id="{9EB2CD8B-D6D3-4C73-BADB-1D9BE122DA6E}"/>
                </a:ext>
              </a:extLst>
            </p:cNvPr>
            <p:cNvSpPr txBox="1"/>
            <p:nvPr/>
          </p:nvSpPr>
          <p:spPr>
            <a:xfrm>
              <a:off x="26029907" y="23150570"/>
              <a:ext cx="512090" cy="461665"/>
            </a:xfrm>
            <a:prstGeom prst="rect">
              <a:avLst/>
            </a:prstGeom>
            <a:noFill/>
          </p:spPr>
          <p:txBody>
            <a:bodyPr wrap="square" rtlCol="0">
              <a:spAutoFit/>
            </a:bodyPr>
            <a:lstStyle/>
            <a:p>
              <a:r>
                <a:rPr lang="en-US" sz="2400" dirty="0"/>
                <a:t>3</a:t>
              </a:r>
            </a:p>
          </p:txBody>
        </p:sp>
      </p:grpSp>
      <p:grpSp>
        <p:nvGrpSpPr>
          <p:cNvPr id="294" name="Группа 67">
            <a:extLst>
              <a:ext uri="{FF2B5EF4-FFF2-40B4-BE49-F238E27FC236}">
                <a16:creationId xmlns:a16="http://schemas.microsoft.com/office/drawing/2014/main" id="{B2316CA5-350F-4987-8FE5-5DA5871FCC38}"/>
              </a:ext>
            </a:extLst>
          </p:cNvPr>
          <p:cNvGrpSpPr/>
          <p:nvPr/>
        </p:nvGrpSpPr>
        <p:grpSpPr>
          <a:xfrm>
            <a:off x="22220904" y="24912206"/>
            <a:ext cx="4619144" cy="480434"/>
            <a:chOff x="1235816" y="2991222"/>
            <a:chExt cx="4619144" cy="480434"/>
          </a:xfrm>
        </p:grpSpPr>
        <p:sp>
          <p:nvSpPr>
            <p:cNvPr id="295" name="Прямоугольник 62">
              <a:extLst>
                <a:ext uri="{FF2B5EF4-FFF2-40B4-BE49-F238E27FC236}">
                  <a16:creationId xmlns:a16="http://schemas.microsoft.com/office/drawing/2014/main" id="{2D3102CF-B920-4B47-8567-A8F43C3A72FB}"/>
                </a:ext>
              </a:extLst>
            </p:cNvPr>
            <p:cNvSpPr/>
            <p:nvPr/>
          </p:nvSpPr>
          <p:spPr>
            <a:xfrm>
              <a:off x="1235816" y="2991222"/>
              <a:ext cx="4619144" cy="437778"/>
            </a:xfrm>
            <a:prstGeom prst="rect">
              <a:avLst/>
            </a:prstGeom>
            <a:solidFill>
              <a:srgbClr val="E8D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V   Q   S   </a:t>
              </a:r>
              <a:r>
                <a:rPr lang="en-GB" sz="2400" dirty="0" err="1">
                  <a:solidFill>
                    <a:schemeClr val="tx1"/>
                  </a:solidFill>
                </a:rPr>
                <a:t>S</a:t>
              </a:r>
              <a:r>
                <a:rPr lang="en-GB" sz="2400" dirty="0">
                  <a:solidFill>
                    <a:schemeClr val="tx1"/>
                  </a:solidFill>
                </a:rPr>
                <a:t>   </a:t>
              </a:r>
              <a:r>
                <a:rPr lang="en-GB" sz="2400" dirty="0" err="1">
                  <a:solidFill>
                    <a:schemeClr val="tx1"/>
                  </a:solidFill>
                </a:rPr>
                <a:t>S</a:t>
              </a:r>
              <a:r>
                <a:rPr lang="en-GB" sz="2400" dirty="0">
                  <a:solidFill>
                    <a:schemeClr val="tx1"/>
                  </a:solidFill>
                </a:rPr>
                <a:t>   </a:t>
              </a:r>
              <a:r>
                <a:rPr lang="en-GB" sz="2400" dirty="0">
                  <a:solidFill>
                    <a:srgbClr val="00FFFF"/>
                  </a:solidFill>
                </a:rPr>
                <a:t>A</a:t>
              </a:r>
              <a:r>
                <a:rPr lang="en-GB" sz="2400" dirty="0"/>
                <a:t>   </a:t>
              </a:r>
              <a:r>
                <a:rPr lang="en-GB" sz="2400" dirty="0">
                  <a:solidFill>
                    <a:schemeClr val="tx1"/>
                  </a:solidFill>
                </a:rPr>
                <a:t>R</a:t>
              </a:r>
              <a:r>
                <a:rPr lang="en-GB" sz="2400" dirty="0"/>
                <a:t>   </a:t>
              </a:r>
              <a:r>
                <a:rPr lang="en-GB" sz="2400" dirty="0">
                  <a:solidFill>
                    <a:srgbClr val="0070C0"/>
                  </a:solidFill>
                </a:rPr>
                <a:t>C</a:t>
              </a:r>
              <a:r>
                <a:rPr lang="en-GB" sz="2400" dirty="0"/>
                <a:t>   </a:t>
              </a:r>
              <a:r>
                <a:rPr lang="en-GB" sz="2400" dirty="0">
                  <a:solidFill>
                    <a:schemeClr val="tx1"/>
                  </a:solidFill>
                </a:rPr>
                <a:t>V   N</a:t>
              </a:r>
              <a:r>
                <a:rPr lang="en-GB" sz="2400" dirty="0"/>
                <a:t>   </a:t>
              </a:r>
              <a:r>
                <a:rPr lang="en-GB" sz="2400" dirty="0">
                  <a:solidFill>
                    <a:srgbClr val="D03839"/>
                  </a:solidFill>
                </a:rPr>
                <a:t>G</a:t>
              </a:r>
              <a:r>
                <a:rPr lang="en-GB" sz="2400" dirty="0"/>
                <a:t>   </a:t>
              </a:r>
              <a:r>
                <a:rPr lang="en-GB" sz="2400" dirty="0">
                  <a:solidFill>
                    <a:schemeClr val="tx1"/>
                  </a:solidFill>
                </a:rPr>
                <a:t>N</a:t>
              </a:r>
              <a:endParaRPr lang="ru-RU" sz="2400" dirty="0">
                <a:solidFill>
                  <a:schemeClr val="tx1"/>
                </a:solidFill>
              </a:endParaRPr>
            </a:p>
          </p:txBody>
        </p:sp>
        <p:cxnSp>
          <p:nvCxnSpPr>
            <p:cNvPr id="296" name="Прямая соединительная линия 64">
              <a:extLst>
                <a:ext uri="{FF2B5EF4-FFF2-40B4-BE49-F238E27FC236}">
                  <a16:creationId xmlns:a16="http://schemas.microsoft.com/office/drawing/2014/main" id="{92BDF735-A7B2-48ED-B53A-2E5285B048E5}"/>
                </a:ext>
              </a:extLst>
            </p:cNvPr>
            <p:cNvCxnSpPr/>
            <p:nvPr/>
          </p:nvCxnSpPr>
          <p:spPr>
            <a:xfrm>
              <a:off x="3129179" y="3459536"/>
              <a:ext cx="32847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97" name="Прямая соединительная линия 65">
              <a:extLst>
                <a:ext uri="{FF2B5EF4-FFF2-40B4-BE49-F238E27FC236}">
                  <a16:creationId xmlns:a16="http://schemas.microsoft.com/office/drawing/2014/main" id="{C933A7DF-48DA-4C2A-991D-B33EBE66D355}"/>
                </a:ext>
              </a:extLst>
            </p:cNvPr>
            <p:cNvCxnSpPr/>
            <p:nvPr/>
          </p:nvCxnSpPr>
          <p:spPr>
            <a:xfrm>
              <a:off x="3877488" y="3471656"/>
              <a:ext cx="32847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98" name="Прямая соединительная линия 66">
              <a:extLst>
                <a:ext uri="{FF2B5EF4-FFF2-40B4-BE49-F238E27FC236}">
                  <a16:creationId xmlns:a16="http://schemas.microsoft.com/office/drawing/2014/main" id="{F647C13C-087B-4F1C-B132-42BC18D11295}"/>
                </a:ext>
              </a:extLst>
            </p:cNvPr>
            <p:cNvCxnSpPr/>
            <p:nvPr/>
          </p:nvCxnSpPr>
          <p:spPr>
            <a:xfrm>
              <a:off x="5036397" y="3471656"/>
              <a:ext cx="328473"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299" name="TextBox 298">
            <a:extLst>
              <a:ext uri="{FF2B5EF4-FFF2-40B4-BE49-F238E27FC236}">
                <a16:creationId xmlns:a16="http://schemas.microsoft.com/office/drawing/2014/main" id="{FDE0375E-772D-4380-B8F6-563197AB41D1}"/>
              </a:ext>
            </a:extLst>
          </p:cNvPr>
          <p:cNvSpPr txBox="1"/>
          <p:nvPr/>
        </p:nvSpPr>
        <p:spPr>
          <a:xfrm>
            <a:off x="22208138" y="22586634"/>
            <a:ext cx="1667444" cy="523220"/>
          </a:xfrm>
          <a:prstGeom prst="rect">
            <a:avLst/>
          </a:prstGeom>
          <a:noFill/>
        </p:spPr>
        <p:txBody>
          <a:bodyPr wrap="none" rtlCol="0">
            <a:spAutoFit/>
          </a:bodyPr>
          <a:lstStyle/>
          <a:p>
            <a:r>
              <a:rPr lang="en-GB" sz="2800" dirty="0"/>
              <a:t>4. Output </a:t>
            </a:r>
            <a:endParaRPr lang="en-US" sz="2800" dirty="0"/>
          </a:p>
        </p:txBody>
      </p:sp>
      <p:grpSp>
        <p:nvGrpSpPr>
          <p:cNvPr id="300" name="Group 299">
            <a:extLst>
              <a:ext uri="{FF2B5EF4-FFF2-40B4-BE49-F238E27FC236}">
                <a16:creationId xmlns:a16="http://schemas.microsoft.com/office/drawing/2014/main" id="{E997D3B1-B6B6-4CFE-988C-6AFA98302E05}"/>
              </a:ext>
            </a:extLst>
          </p:cNvPr>
          <p:cNvGrpSpPr/>
          <p:nvPr/>
        </p:nvGrpSpPr>
        <p:grpSpPr>
          <a:xfrm>
            <a:off x="22168456" y="25513608"/>
            <a:ext cx="2290980" cy="1276857"/>
            <a:chOff x="1106067" y="27813667"/>
            <a:chExt cx="2290980" cy="1276857"/>
          </a:xfrm>
        </p:grpSpPr>
        <p:grpSp>
          <p:nvGrpSpPr>
            <p:cNvPr id="301" name="Group 300">
              <a:extLst>
                <a:ext uri="{FF2B5EF4-FFF2-40B4-BE49-F238E27FC236}">
                  <a16:creationId xmlns:a16="http://schemas.microsoft.com/office/drawing/2014/main" id="{395D54C2-8FBE-4A60-90ED-881876D3B21E}"/>
                </a:ext>
              </a:extLst>
            </p:cNvPr>
            <p:cNvGrpSpPr/>
            <p:nvPr/>
          </p:nvGrpSpPr>
          <p:grpSpPr>
            <a:xfrm>
              <a:off x="1106067" y="28242082"/>
              <a:ext cx="1403726" cy="461665"/>
              <a:chOff x="1319427" y="25674731"/>
              <a:chExt cx="1403726" cy="461665"/>
            </a:xfrm>
          </p:grpSpPr>
          <p:sp>
            <p:nvSpPr>
              <p:cNvPr id="308" name="Rectangle 307">
                <a:extLst>
                  <a:ext uri="{FF2B5EF4-FFF2-40B4-BE49-F238E27FC236}">
                    <a16:creationId xmlns:a16="http://schemas.microsoft.com/office/drawing/2014/main" id="{27170EAC-ADF9-4BAD-966E-0EB24ED79AC6}"/>
                  </a:ext>
                </a:extLst>
              </p:cNvPr>
              <p:cNvSpPr/>
              <p:nvPr/>
            </p:nvSpPr>
            <p:spPr>
              <a:xfrm>
                <a:off x="1319427" y="25833587"/>
                <a:ext cx="476054" cy="220336"/>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TextBox 308">
                <a:extLst>
                  <a:ext uri="{FF2B5EF4-FFF2-40B4-BE49-F238E27FC236}">
                    <a16:creationId xmlns:a16="http://schemas.microsoft.com/office/drawing/2014/main" id="{B3C71B6C-C034-460C-B16F-645BD2A404C2}"/>
                  </a:ext>
                </a:extLst>
              </p:cNvPr>
              <p:cNvSpPr txBox="1"/>
              <p:nvPr/>
            </p:nvSpPr>
            <p:spPr>
              <a:xfrm>
                <a:off x="1774957" y="25674731"/>
                <a:ext cx="948196" cy="461665"/>
              </a:xfrm>
              <a:prstGeom prst="rect">
                <a:avLst/>
              </a:prstGeom>
              <a:noFill/>
            </p:spPr>
            <p:txBody>
              <a:bodyPr wrap="square" rtlCol="0">
                <a:spAutoFit/>
              </a:bodyPr>
              <a:lstStyle/>
              <a:p>
                <a:r>
                  <a:rPr lang="en-GB" sz="2400" dirty="0"/>
                  <a:t>- both</a:t>
                </a:r>
                <a:endParaRPr lang="en-US" sz="2400" dirty="0"/>
              </a:p>
            </p:txBody>
          </p:sp>
        </p:grpSp>
        <p:grpSp>
          <p:nvGrpSpPr>
            <p:cNvPr id="302" name="Group 301">
              <a:extLst>
                <a:ext uri="{FF2B5EF4-FFF2-40B4-BE49-F238E27FC236}">
                  <a16:creationId xmlns:a16="http://schemas.microsoft.com/office/drawing/2014/main" id="{AB06F770-840A-434B-90AD-E45373380A39}"/>
                </a:ext>
              </a:extLst>
            </p:cNvPr>
            <p:cNvGrpSpPr/>
            <p:nvPr/>
          </p:nvGrpSpPr>
          <p:grpSpPr>
            <a:xfrm>
              <a:off x="1106067" y="28628859"/>
              <a:ext cx="2290980" cy="461665"/>
              <a:chOff x="1319427" y="25674731"/>
              <a:chExt cx="2290980" cy="461665"/>
            </a:xfrm>
          </p:grpSpPr>
          <p:sp>
            <p:nvSpPr>
              <p:cNvPr id="306" name="Rectangle 305">
                <a:extLst>
                  <a:ext uri="{FF2B5EF4-FFF2-40B4-BE49-F238E27FC236}">
                    <a16:creationId xmlns:a16="http://schemas.microsoft.com/office/drawing/2014/main" id="{C455A2AD-EF44-449C-A360-49C096F6AFFB}"/>
                  </a:ext>
                </a:extLst>
              </p:cNvPr>
              <p:cNvSpPr/>
              <p:nvPr/>
            </p:nvSpPr>
            <p:spPr>
              <a:xfrm>
                <a:off x="1319427" y="25833587"/>
                <a:ext cx="476054" cy="2203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a:extLst>
                  <a:ext uri="{FF2B5EF4-FFF2-40B4-BE49-F238E27FC236}">
                    <a16:creationId xmlns:a16="http://schemas.microsoft.com/office/drawing/2014/main" id="{6613CC23-40FA-41FF-9811-B2A3C46D6F55}"/>
                  </a:ext>
                </a:extLst>
              </p:cNvPr>
              <p:cNvSpPr txBox="1"/>
              <p:nvPr/>
            </p:nvSpPr>
            <p:spPr>
              <a:xfrm>
                <a:off x="1774957" y="25674731"/>
                <a:ext cx="1835450" cy="461665"/>
              </a:xfrm>
              <a:prstGeom prst="rect">
                <a:avLst/>
              </a:prstGeom>
              <a:noFill/>
            </p:spPr>
            <p:txBody>
              <a:bodyPr wrap="square" rtlCol="0">
                <a:spAutoFit/>
              </a:bodyPr>
              <a:lstStyle/>
              <a:p>
                <a:r>
                  <a:rPr lang="en-GB" sz="2400" dirty="0"/>
                  <a:t>- substitution</a:t>
                </a:r>
                <a:endParaRPr lang="en-US" sz="2400" dirty="0"/>
              </a:p>
            </p:txBody>
          </p:sp>
        </p:grpSp>
        <p:grpSp>
          <p:nvGrpSpPr>
            <p:cNvPr id="303" name="Group 302">
              <a:extLst>
                <a:ext uri="{FF2B5EF4-FFF2-40B4-BE49-F238E27FC236}">
                  <a16:creationId xmlns:a16="http://schemas.microsoft.com/office/drawing/2014/main" id="{2B0F3B72-645D-4794-9F73-1EF61C9E8F0F}"/>
                </a:ext>
              </a:extLst>
            </p:cNvPr>
            <p:cNvGrpSpPr/>
            <p:nvPr/>
          </p:nvGrpSpPr>
          <p:grpSpPr>
            <a:xfrm>
              <a:off x="1106067" y="27813667"/>
              <a:ext cx="1403726" cy="461665"/>
              <a:chOff x="1319427" y="25674731"/>
              <a:chExt cx="1403726" cy="461665"/>
            </a:xfrm>
          </p:grpSpPr>
          <p:sp>
            <p:nvSpPr>
              <p:cNvPr id="304" name="Rectangle 303">
                <a:extLst>
                  <a:ext uri="{FF2B5EF4-FFF2-40B4-BE49-F238E27FC236}">
                    <a16:creationId xmlns:a16="http://schemas.microsoft.com/office/drawing/2014/main" id="{147BDA40-426C-4DCC-AF28-DEF0712CA463}"/>
                  </a:ext>
                </a:extLst>
              </p:cNvPr>
              <p:cNvSpPr/>
              <p:nvPr/>
            </p:nvSpPr>
            <p:spPr>
              <a:xfrm>
                <a:off x="1319427" y="25833587"/>
                <a:ext cx="476054" cy="220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5CEC557-03D2-461B-91E0-8BB7AFB94EAF}"/>
                  </a:ext>
                </a:extLst>
              </p:cNvPr>
              <p:cNvSpPr txBox="1"/>
              <p:nvPr/>
            </p:nvSpPr>
            <p:spPr>
              <a:xfrm>
                <a:off x="1774957" y="25674731"/>
                <a:ext cx="948196" cy="461665"/>
              </a:xfrm>
              <a:prstGeom prst="rect">
                <a:avLst/>
              </a:prstGeom>
              <a:noFill/>
            </p:spPr>
            <p:txBody>
              <a:bodyPr wrap="square" rtlCol="0">
                <a:spAutoFit/>
              </a:bodyPr>
              <a:lstStyle/>
              <a:p>
                <a:r>
                  <a:rPr lang="en-GB" sz="2400" dirty="0"/>
                  <a:t>- PTM</a:t>
                </a:r>
                <a:endParaRPr lang="en-US" sz="2400" dirty="0"/>
              </a:p>
            </p:txBody>
          </p:sp>
        </p:grpSp>
      </p:grpSp>
      <p:sp>
        <p:nvSpPr>
          <p:cNvPr id="329" name="TextBox 328">
            <a:extLst>
              <a:ext uri="{FF2B5EF4-FFF2-40B4-BE49-F238E27FC236}">
                <a16:creationId xmlns:a16="http://schemas.microsoft.com/office/drawing/2014/main" id="{648F6D30-CBCD-4E5D-B667-3370336F2217}"/>
              </a:ext>
            </a:extLst>
          </p:cNvPr>
          <p:cNvSpPr txBox="1"/>
          <p:nvPr/>
        </p:nvSpPr>
        <p:spPr>
          <a:xfrm>
            <a:off x="22204049" y="23236294"/>
            <a:ext cx="6850932" cy="1569660"/>
          </a:xfrm>
          <a:prstGeom prst="rect">
            <a:avLst/>
          </a:prstGeom>
          <a:noFill/>
        </p:spPr>
        <p:txBody>
          <a:bodyPr wrap="square" rtlCol="0">
            <a:spAutoFit/>
          </a:bodyPr>
          <a:lstStyle/>
          <a:p>
            <a:r>
              <a:rPr lang="en-GB" sz="2400" dirty="0"/>
              <a:t>The developed program gives the user the following output: </a:t>
            </a:r>
          </a:p>
          <a:p>
            <a:r>
              <a:rPr lang="en-GB" sz="2400" dirty="0"/>
              <a:t>the peptide with  highlighted positions and a .</a:t>
            </a:r>
            <a:r>
              <a:rPr lang="en-GB" sz="2400" dirty="0" err="1"/>
              <a:t>pepout</a:t>
            </a:r>
            <a:r>
              <a:rPr lang="en-GB" sz="2400" dirty="0"/>
              <a:t> file. </a:t>
            </a:r>
            <a:endParaRPr lang="en-US" sz="2400" dirty="0"/>
          </a:p>
        </p:txBody>
      </p:sp>
      <p:graphicFrame>
        <p:nvGraphicFramePr>
          <p:cNvPr id="330" name="Table 329">
            <a:extLst>
              <a:ext uri="{FF2B5EF4-FFF2-40B4-BE49-F238E27FC236}">
                <a16:creationId xmlns:a16="http://schemas.microsoft.com/office/drawing/2014/main" id="{C5B19E45-FF7E-4B84-822B-BB65E3709F6B}"/>
              </a:ext>
            </a:extLst>
          </p:cNvPr>
          <p:cNvGraphicFramePr>
            <a:graphicFrameLocks noGrp="1"/>
          </p:cNvGraphicFramePr>
          <p:nvPr>
            <p:extLst>
              <p:ext uri="{D42A27DB-BD31-4B8C-83A1-F6EECF244321}">
                <p14:modId xmlns:p14="http://schemas.microsoft.com/office/powerpoint/2010/main" val="3343253157"/>
              </p:ext>
            </p:extLst>
          </p:nvPr>
        </p:nvGraphicFramePr>
        <p:xfrm>
          <a:off x="22145699" y="27610435"/>
          <a:ext cx="6739104" cy="3383280"/>
        </p:xfrm>
        <a:graphic>
          <a:graphicData uri="http://schemas.openxmlformats.org/drawingml/2006/table">
            <a:tbl>
              <a:tblPr firstRow="1" bandRow="1">
                <a:tableStyleId>{21E4AEA4-8DFA-4A89-87EB-49C32662AFE0}</a:tableStyleId>
              </a:tblPr>
              <a:tblGrid>
                <a:gridCol w="2944942">
                  <a:extLst>
                    <a:ext uri="{9D8B030D-6E8A-4147-A177-3AD203B41FA5}">
                      <a16:colId xmlns:a16="http://schemas.microsoft.com/office/drawing/2014/main" val="264233963"/>
                    </a:ext>
                  </a:extLst>
                </a:gridCol>
                <a:gridCol w="3794162">
                  <a:extLst>
                    <a:ext uri="{9D8B030D-6E8A-4147-A177-3AD203B41FA5}">
                      <a16:colId xmlns:a16="http://schemas.microsoft.com/office/drawing/2014/main" val="538692673"/>
                    </a:ext>
                  </a:extLst>
                </a:gridCol>
              </a:tblGrid>
              <a:tr h="417660">
                <a:tc>
                  <a:txBody>
                    <a:bodyPr/>
                    <a:lstStyle/>
                    <a:p>
                      <a:r>
                        <a:rPr lang="en-GB" sz="2400" dirty="0"/>
                        <a:t>General</a:t>
                      </a:r>
                      <a:endParaRPr lang="en-US" sz="2400" dirty="0"/>
                    </a:p>
                  </a:txBody>
                  <a:tcPr/>
                </a:tc>
                <a:tc>
                  <a:txBody>
                    <a:bodyPr/>
                    <a:lstStyle/>
                    <a:p>
                      <a:r>
                        <a:rPr lang="en-GB" sz="2400" dirty="0"/>
                        <a:t>Example</a:t>
                      </a:r>
                      <a:endParaRPr lang="en-US" sz="2400" dirty="0"/>
                    </a:p>
                  </a:txBody>
                  <a:tcPr/>
                </a:tc>
                <a:extLst>
                  <a:ext uri="{0D108BD9-81ED-4DB2-BD59-A6C34878D82A}">
                    <a16:rowId xmlns:a16="http://schemas.microsoft.com/office/drawing/2014/main" val="3598076435"/>
                  </a:ext>
                </a:extLst>
              </a:tr>
              <a:tr h="417660">
                <a:tc>
                  <a:txBody>
                    <a:bodyPr/>
                    <a:lstStyle/>
                    <a:p>
                      <a:r>
                        <a:rPr lang="en-GB" sz="2400" dirty="0"/>
                        <a:t>&lt;peptide&gt;</a:t>
                      </a:r>
                      <a:endParaRPr lang="en-US" sz="2400" dirty="0"/>
                    </a:p>
                  </a:txBody>
                  <a:tcPr/>
                </a:tc>
                <a:tc>
                  <a:txBody>
                    <a:bodyPr/>
                    <a:lstStyle/>
                    <a:p>
                      <a:pPr marL="0" marR="0" lvl="0" indent="0" algn="l" defTabSz="2270638" rtl="0" eaLnBrk="1" fontAlgn="auto" latinLnBrk="0" hangingPunct="1">
                        <a:lnSpc>
                          <a:spcPct val="100000"/>
                        </a:lnSpc>
                        <a:spcBef>
                          <a:spcPts val="0"/>
                        </a:spcBef>
                        <a:spcAft>
                          <a:spcPts val="0"/>
                        </a:spcAft>
                        <a:buClrTx/>
                        <a:buSzTx/>
                        <a:buFontTx/>
                        <a:buNone/>
                        <a:tabLst/>
                        <a:defRPr/>
                      </a:pPr>
                      <a:r>
                        <a:rPr lang="en-US" sz="2400" dirty="0"/>
                        <a:t>YASSRSPH</a:t>
                      </a:r>
                      <a:r>
                        <a:rPr lang="en-US" sz="2400" dirty="0">
                          <a:solidFill>
                            <a:srgbClr val="3D12F6"/>
                          </a:solidFill>
                        </a:rPr>
                        <a:t>A</a:t>
                      </a:r>
                      <a:r>
                        <a:rPr lang="en-US" sz="2400" dirty="0"/>
                        <a:t>I</a:t>
                      </a:r>
                      <a:r>
                        <a:rPr lang="en-US" sz="2400" dirty="0">
                          <a:solidFill>
                            <a:srgbClr val="3D12F6"/>
                          </a:solidFill>
                        </a:rPr>
                        <a:t>Q</a:t>
                      </a:r>
                      <a:r>
                        <a:rPr lang="en-US" sz="2400" dirty="0"/>
                        <a:t>P</a:t>
                      </a:r>
                      <a:r>
                        <a:rPr lang="en-US" sz="2400" dirty="0">
                          <a:solidFill>
                            <a:srgbClr val="3D12F6"/>
                          </a:solidFill>
                        </a:rPr>
                        <a:t>QA</a:t>
                      </a:r>
                      <a:r>
                        <a:rPr lang="en-US" sz="2400" dirty="0">
                          <a:solidFill>
                            <a:schemeClr val="dk1"/>
                          </a:solidFill>
                        </a:rPr>
                        <a:t>P...</a:t>
                      </a:r>
                      <a:endParaRPr lang="en-US" sz="2400" dirty="0"/>
                    </a:p>
                  </a:txBody>
                  <a:tcPr/>
                </a:tc>
                <a:extLst>
                  <a:ext uri="{0D108BD9-81ED-4DB2-BD59-A6C34878D82A}">
                    <a16:rowId xmlns:a16="http://schemas.microsoft.com/office/drawing/2014/main" val="3115260852"/>
                  </a:ext>
                </a:extLst>
              </a:tr>
              <a:tr h="417660">
                <a:tc>
                  <a:txBody>
                    <a:bodyPr/>
                    <a:lstStyle/>
                    <a:p>
                      <a:r>
                        <a:rPr lang="en-GB" sz="2400" dirty="0"/>
                        <a:t>&lt;Prefix/Suffix&gt; Selected </a:t>
                      </a:r>
                      <a:endParaRPr lang="en-US" sz="2400" dirty="0"/>
                    </a:p>
                  </a:txBody>
                  <a:tcPr/>
                </a:tc>
                <a:tc>
                  <a:txBody>
                    <a:bodyPr/>
                    <a:lstStyle/>
                    <a:p>
                      <a:r>
                        <a:rPr lang="en-GB" sz="2400" dirty="0"/>
                        <a:t>Prefix selected</a:t>
                      </a:r>
                      <a:endParaRPr lang="en-US" sz="2400" dirty="0"/>
                    </a:p>
                  </a:txBody>
                  <a:tcPr/>
                </a:tc>
                <a:extLst>
                  <a:ext uri="{0D108BD9-81ED-4DB2-BD59-A6C34878D82A}">
                    <a16:rowId xmlns:a16="http://schemas.microsoft.com/office/drawing/2014/main" val="4165592763"/>
                  </a:ext>
                </a:extLst>
              </a:tr>
              <a:tr h="751787">
                <a:tc>
                  <a:txBody>
                    <a:bodyPr/>
                    <a:lstStyle/>
                    <a:p>
                      <a:r>
                        <a:rPr lang="en-GB" sz="2400" dirty="0"/>
                        <a:t>at position(s) &lt;numbers&gt;: &lt;sub/PTM&gt;</a:t>
                      </a:r>
                      <a:endParaRPr lang="en-US" sz="2400" dirty="0"/>
                    </a:p>
                  </a:txBody>
                  <a:tcPr/>
                </a:tc>
                <a:tc>
                  <a:txBody>
                    <a:bodyPr/>
                    <a:lstStyle/>
                    <a:p>
                      <a:r>
                        <a:rPr lang="en-GB" sz="2400" dirty="0"/>
                        <a:t>at positions 11, 17: </a:t>
                      </a:r>
                      <a:r>
                        <a:rPr lang="en-US" sz="2400" dirty="0"/>
                        <a:t>A&gt;&gt;V</a:t>
                      </a:r>
                    </a:p>
                  </a:txBody>
                  <a:tcPr/>
                </a:tc>
                <a:extLst>
                  <a:ext uri="{0D108BD9-81ED-4DB2-BD59-A6C34878D82A}">
                    <a16:rowId xmlns:a16="http://schemas.microsoft.com/office/drawing/2014/main" val="3892096206"/>
                  </a:ext>
                </a:extLst>
              </a:tr>
              <a:tr h="417660">
                <a:tc>
                  <a:txBody>
                    <a:bodyPr/>
                    <a:lstStyle/>
                    <a:p>
                      <a:r>
                        <a:rPr lang="en-GB" sz="2400" dirty="0"/>
                        <a:t>…</a:t>
                      </a:r>
                      <a:endParaRPr lang="en-US" sz="2400" dirty="0"/>
                    </a:p>
                  </a:txBody>
                  <a:tcPr/>
                </a:tc>
                <a:tc>
                  <a:txBody>
                    <a:bodyPr/>
                    <a:lstStyle/>
                    <a:p>
                      <a:r>
                        <a:rPr lang="en-US" sz="2400" dirty="0"/>
                        <a:t>at positions 13, 16: Q&gt;&gt;R</a:t>
                      </a:r>
                    </a:p>
                  </a:txBody>
                  <a:tcPr/>
                </a:tc>
                <a:extLst>
                  <a:ext uri="{0D108BD9-81ED-4DB2-BD59-A6C34878D82A}">
                    <a16:rowId xmlns:a16="http://schemas.microsoft.com/office/drawing/2014/main" val="3095769441"/>
                  </a:ext>
                </a:extLst>
              </a:tr>
            </a:tbl>
          </a:graphicData>
        </a:graphic>
      </p:graphicFrame>
      <p:sp>
        <p:nvSpPr>
          <p:cNvPr id="331" name="TextBox 330">
            <a:extLst>
              <a:ext uri="{FF2B5EF4-FFF2-40B4-BE49-F238E27FC236}">
                <a16:creationId xmlns:a16="http://schemas.microsoft.com/office/drawing/2014/main" id="{1DCF59CC-E2EB-496D-9C9E-B1A80E231FA7}"/>
              </a:ext>
            </a:extLst>
          </p:cNvPr>
          <p:cNvSpPr txBox="1"/>
          <p:nvPr/>
        </p:nvSpPr>
        <p:spPr>
          <a:xfrm>
            <a:off x="22064977" y="27043678"/>
            <a:ext cx="3185499" cy="461665"/>
          </a:xfrm>
          <a:prstGeom prst="rect">
            <a:avLst/>
          </a:prstGeom>
          <a:noFill/>
        </p:spPr>
        <p:txBody>
          <a:bodyPr wrap="square" rtlCol="0">
            <a:spAutoFit/>
          </a:bodyPr>
          <a:lstStyle/>
          <a:p>
            <a:r>
              <a:rPr lang="en-US" sz="2400" dirty="0"/>
              <a:t>Structure of .</a:t>
            </a:r>
            <a:r>
              <a:rPr lang="en-US" sz="2400" dirty="0" err="1"/>
              <a:t>pepout</a:t>
            </a:r>
            <a:r>
              <a:rPr lang="en-US" sz="2400" dirty="0"/>
              <a:t> file</a:t>
            </a:r>
          </a:p>
        </p:txBody>
      </p:sp>
    </p:spTree>
    <p:extLst>
      <p:ext uri="{BB962C8B-B14F-4D97-AF65-F5344CB8AC3E}">
        <p14:creationId xmlns:p14="http://schemas.microsoft.com/office/powerpoint/2010/main" val="222486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1291</TotalTime>
  <Words>1418</Words>
  <Application>Microsoft Office PowerPoint</Application>
  <PresentationFormat>Custom</PresentationFormat>
  <Paragraphs>165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Кирилл Бриллиантов</dc:creator>
  <cp:lastModifiedBy>Кирилл Бриллиантов</cp:lastModifiedBy>
  <cp:revision>99</cp:revision>
  <dcterms:created xsi:type="dcterms:W3CDTF">2019-01-27T13:47:06Z</dcterms:created>
  <dcterms:modified xsi:type="dcterms:W3CDTF">2019-02-24T14:46:39Z</dcterms:modified>
</cp:coreProperties>
</file>