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2F6"/>
    <a:srgbClr val="4472C4"/>
    <a:srgbClr val="5CBDD0"/>
    <a:srgbClr val="405125"/>
    <a:srgbClr val="94AA79"/>
    <a:srgbClr val="AE5960"/>
    <a:srgbClr val="F6DCA3"/>
    <a:srgbClr val="00FFFF"/>
    <a:srgbClr val="D03839"/>
    <a:srgbClr val="E8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7857-226D-4CCF-AA19-1158A5C8DCFA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13F1-CC16-4402-AB5C-67BB67981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613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8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5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22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9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65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13F1-CC16-4402-AB5C-67BB679816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C746-E125-4087-8B14-B9906FA9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9E32-8CC9-4D64-814A-2A148CB5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4395-FD4F-4AE5-B3C5-ACCED92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EBE3-9772-4EEB-B0D9-3AB82973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C5D7-30F7-446A-9430-101DE61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903-B673-4DCD-AFC8-B053CA8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1EBF6-A29E-4146-A993-33378D39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8DFF-6406-4452-B452-60863FD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7112-DD81-40E5-8D83-C22958D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7A6-9822-4659-92DC-01DAA4A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E08EE-906C-4B1A-8D87-A0D3B7D63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A5D6-99B7-4F51-A545-76CF6A61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A29D-D113-478E-936E-BE031CC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0FCC-FD06-4BF4-9CF6-B8B18F07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9CA2-656B-4155-BA1F-AF0950FE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1717-6A51-4904-9789-85C7DB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B9C-7D05-45C4-A6FE-91DD7812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C544-1D0D-4287-BB5C-4D49482F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D8CA-1BBE-4613-8CA8-3E1B227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4C3-866C-4059-8844-8280A2B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8F8-0107-4397-BDC3-50BC6E22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FF02-CB43-4ADA-A4CF-3000EC35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E482-A0FD-4C86-A637-C8F8F91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9B21-2D18-4CE6-9335-6C38CC39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E139-15A9-4C54-8220-AD84817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461-1A38-43E6-83AB-7C97EBF2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A9B2-6BA9-4917-826A-C65CC81F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A1AF-7163-45A8-9419-9C11AD22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835-7A77-4446-8C01-B097BC9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9B63-A57B-45C8-93FF-F7214E39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D6B2-AFCD-4843-B01F-5F17F4E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2C15-D834-4558-8551-E382E77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1B86-105B-4388-A773-CE8C666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AC5F-67C1-4D32-A125-D2E4D7A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A6C48-E809-4CD2-901E-1B8E39D73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3192-7FE5-4D59-9AB8-BB51F695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27AE-1BB3-4FBA-9D61-328A7843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C8FC3-08E8-40A2-A07C-10942B9C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A92E3-4039-4B35-8598-8AAF744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AD3-17BF-4D51-BC00-77898ED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EDBF9-E15E-49EE-B186-1CFA4A0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64C6-F37D-4489-9A0D-959BA038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45DA-45A6-4D44-980F-0B8DF23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0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3400-D6D0-44B2-B96E-F62E0F5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8E50-2E2F-4BBA-911E-B738B46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9FEA-24E5-439A-92BF-02406517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6350-DB90-4A2D-82CD-4920193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6723-204E-4EAA-9056-ECD8AE9F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0197-7B48-4C56-881B-F4803AFB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7AA4-6F3E-4059-9A8C-F36DEDE9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3814-6C5C-4FFF-881B-A3ABD432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7608-5013-4F9C-B919-B72E068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773-612F-4FF7-A87A-18518B7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6F823-A915-44B2-ADE0-25B4F9AC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7355-A5EA-43F9-BAC1-3F68643F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6918-6532-4C53-B398-E1675AC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0AB8-891C-4F64-B391-20B253E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63C6-03B1-4663-936E-C7193EE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730B-85BA-45E1-96F2-4F6E6809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7252-7B3B-4695-9E1F-BB6F71B3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7985-F814-4F09-9B7B-05F72420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A2FF-C43A-46C5-A579-F8196FA8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5360-8D80-4512-9E56-7681554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9" Type="http://schemas.microsoft.com/office/2007/relationships/hdphoto" Target="../media/hdphoto4.wdp"/><Relationship Id="rId3" Type="http://schemas.openxmlformats.org/officeDocument/2006/relationships/image" Target="../media/image1.jpeg"/><Relationship Id="rId34" Type="http://schemas.openxmlformats.org/officeDocument/2006/relationships/image" Target="../media/image8.jpeg"/><Relationship Id="rId42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7.emf"/><Relationship Id="rId33" Type="http://schemas.openxmlformats.org/officeDocument/2006/relationships/image" Target="../media/image17.png"/><Relationship Id="rId38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32" Type="http://schemas.openxmlformats.org/officeDocument/2006/relationships/image" Target="../media/image16.png"/><Relationship Id="rId37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2.png"/><Relationship Id="rId10" Type="http://schemas.openxmlformats.org/officeDocument/2006/relationships/image" Target="../media/image6.png"/><Relationship Id="rId31" Type="http://schemas.openxmlformats.org/officeDocument/2006/relationships/image" Target="../media/image15.png"/><Relationship Id="rId44" Type="http://schemas.microsoft.com/office/2007/relationships/hdphoto" Target="../media/hdphoto5.wdp"/><Relationship Id="rId4" Type="http://schemas.openxmlformats.org/officeDocument/2006/relationships/image" Target="../media/image2.jpg"/><Relationship Id="rId9" Type="http://schemas.microsoft.com/office/2007/relationships/hdphoto" Target="../media/hdphoto2.wdp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9.png"/><Relationship Id="rId4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37659D-CC9E-495D-B056-ECB666BF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481" y="652891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272CB-5BF2-4895-BD86-1E07E615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656431"/>
            <a:ext cx="1424464" cy="365406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AC4B8A-AFB7-4546-A9AA-E04F16FD96A4}"/>
              </a:ext>
            </a:extLst>
          </p:cNvPr>
          <p:cNvGrpSpPr/>
          <p:nvPr/>
        </p:nvGrpSpPr>
        <p:grpSpPr>
          <a:xfrm>
            <a:off x="5952268" y="587320"/>
            <a:ext cx="19149060" cy="3473243"/>
            <a:chOff x="5886929" y="110165"/>
            <a:chExt cx="19149060" cy="3473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2A917-E069-43B3-8786-12A7F8A2D952}"/>
                </a:ext>
              </a:extLst>
            </p:cNvPr>
            <p:cNvSpPr txBox="1"/>
            <p:nvPr/>
          </p:nvSpPr>
          <p:spPr>
            <a:xfrm>
              <a:off x="5886929" y="110165"/>
              <a:ext cx="18083340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7200" b="1" dirty="0" err="1">
                  <a:latin typeface="+mj-lt"/>
                </a:rPr>
                <a:t>MutationDetector</a:t>
              </a:r>
              <a:r>
                <a:rPr lang="en-GB" sz="7200" b="1" dirty="0"/>
                <a:t> ®</a:t>
              </a:r>
              <a:r>
                <a:rPr lang="en-GB" sz="7200" b="1" dirty="0">
                  <a:latin typeface="+mj-lt"/>
                </a:rPr>
                <a:t>. </a:t>
              </a:r>
            </a:p>
            <a:p>
              <a:r>
                <a:rPr lang="en-GB" sz="6600" b="1" dirty="0">
                  <a:latin typeface="+mj-lt"/>
                </a:rPr>
                <a:t>Software tool for detecting amino acid substitutions </a:t>
              </a:r>
              <a:endParaRPr lang="ru-RU" sz="66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C837D-80E7-413F-A934-BC661FE1708C}"/>
                </a:ext>
              </a:extLst>
            </p:cNvPr>
            <p:cNvSpPr txBox="1"/>
            <p:nvPr/>
          </p:nvSpPr>
          <p:spPr>
            <a:xfrm>
              <a:off x="5886929" y="2259969"/>
              <a:ext cx="1914906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4000" dirty="0">
                  <a:latin typeface="+mj-lt"/>
                </a:rPr>
                <a:t>Student: </a:t>
              </a:r>
              <a:r>
                <a:rPr lang="en-GB" sz="4000" dirty="0" err="1">
                  <a:latin typeface="+mj-lt"/>
                </a:rPr>
                <a:t>Brilliantov</a:t>
              </a:r>
              <a:r>
                <a:rPr lang="en-GB" sz="4000" dirty="0">
                  <a:latin typeface="+mj-lt"/>
                </a:rPr>
                <a:t> K., </a:t>
              </a:r>
              <a:r>
                <a:rPr lang="en-US" sz="4000" dirty="0">
                  <a:latin typeface="+mj-lt"/>
                </a:rPr>
                <a:t>St. Petersburg Academic Lyceum Physical Technical High School, Russia</a:t>
              </a:r>
            </a:p>
            <a:p>
              <a:r>
                <a:rPr lang="en-US" sz="4000" dirty="0">
                  <a:latin typeface="+mj-lt"/>
                </a:rPr>
                <a:t>Supervisor: </a:t>
              </a:r>
              <a:r>
                <a:rPr lang="en-US" sz="4000" dirty="0" err="1">
                  <a:latin typeface="+mj-lt"/>
                </a:rPr>
                <a:t>Vyatkina</a:t>
              </a:r>
              <a:r>
                <a:rPr lang="en-US" sz="4000" dirty="0">
                  <a:latin typeface="+mj-lt"/>
                </a:rPr>
                <a:t> K., St. Petersburg Academic University, Russia</a:t>
              </a:r>
              <a:endParaRPr lang="ru-RU" sz="40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007C7-629B-4877-916F-FE6248837367}"/>
              </a:ext>
            </a:extLst>
          </p:cNvPr>
          <p:cNvGrpSpPr/>
          <p:nvPr/>
        </p:nvGrpSpPr>
        <p:grpSpPr>
          <a:xfrm>
            <a:off x="737132" y="4634983"/>
            <a:ext cx="28800949" cy="14261638"/>
            <a:chOff x="737132" y="5178822"/>
            <a:chExt cx="28800949" cy="145216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2F2608-9C8F-4805-8D41-9264D8C927B7}"/>
                </a:ext>
              </a:extLst>
            </p:cNvPr>
            <p:cNvSpPr/>
            <p:nvPr/>
          </p:nvSpPr>
          <p:spPr>
            <a:xfrm>
              <a:off x="737132" y="5654297"/>
              <a:ext cx="28800949" cy="14046206"/>
            </a:xfrm>
            <a:prstGeom prst="roundRect">
              <a:avLst>
                <a:gd name="adj" fmla="val 7486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55C91-E87F-441E-9DC5-893EF2340070}"/>
                </a:ext>
              </a:extLst>
            </p:cNvPr>
            <p:cNvSpPr txBox="1"/>
            <p:nvPr/>
          </p:nvSpPr>
          <p:spPr>
            <a:xfrm>
              <a:off x="2971800" y="5178822"/>
              <a:ext cx="5740400" cy="1040183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Introduction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0377D68-C95C-4912-BF88-6F2591D80DC7}"/>
              </a:ext>
            </a:extLst>
          </p:cNvPr>
          <p:cNvGrpSpPr/>
          <p:nvPr/>
        </p:nvGrpSpPr>
        <p:grpSpPr>
          <a:xfrm>
            <a:off x="737132" y="19429350"/>
            <a:ext cx="28800949" cy="13449122"/>
            <a:chOff x="737132" y="5178823"/>
            <a:chExt cx="28800949" cy="14750398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E92AC885-B756-4ACB-8D10-5B63A3C13592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>
                <a:gd name="adj" fmla="val 7638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4700159-7A33-4FC8-9B4A-A0B1E0E16D15}"/>
                </a:ext>
              </a:extLst>
            </p:cNvPr>
            <p:cNvSpPr txBox="1"/>
            <p:nvPr/>
          </p:nvSpPr>
          <p:spPr>
            <a:xfrm>
              <a:off x="2971799" y="5178823"/>
              <a:ext cx="5740401" cy="1120397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Methodology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93A682-837C-45F6-A21C-743F77626915}"/>
              </a:ext>
            </a:extLst>
          </p:cNvPr>
          <p:cNvCxnSpPr>
            <a:cxnSpLocks/>
          </p:cNvCxnSpPr>
          <p:nvPr/>
        </p:nvCxnSpPr>
        <p:spPr>
          <a:xfrm>
            <a:off x="9397999" y="21215107"/>
            <a:ext cx="54448" cy="11010807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9AF5A3A-87E1-4E51-9AE5-395B99347988}"/>
              </a:ext>
            </a:extLst>
          </p:cNvPr>
          <p:cNvSpPr txBox="1"/>
          <p:nvPr/>
        </p:nvSpPr>
        <p:spPr>
          <a:xfrm>
            <a:off x="956627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Programming tools</a:t>
            </a:r>
            <a:endParaRPr lang="ru-R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1B5D-88CA-4EEB-8B2C-0FB6BD56F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42" y="20544713"/>
            <a:ext cx="952313" cy="1876711"/>
          </a:xfrm>
          <a:prstGeom prst="rect">
            <a:avLst/>
          </a:prstGeom>
        </p:spPr>
      </p:pic>
      <p:grpSp>
        <p:nvGrpSpPr>
          <p:cNvPr id="342" name="Группа 67">
            <a:extLst>
              <a:ext uri="{FF2B5EF4-FFF2-40B4-BE49-F238E27FC236}">
                <a16:creationId xmlns:a16="http://schemas.microsoft.com/office/drawing/2014/main" id="{87A88F12-6EF3-445D-A96F-4DE994DE19ED}"/>
              </a:ext>
            </a:extLst>
          </p:cNvPr>
          <p:cNvGrpSpPr/>
          <p:nvPr/>
        </p:nvGrpSpPr>
        <p:grpSpPr>
          <a:xfrm>
            <a:off x="4552424" y="27105279"/>
            <a:ext cx="4619144" cy="480434"/>
            <a:chOff x="1235816" y="2991222"/>
            <a:chExt cx="4619144" cy="480434"/>
          </a:xfrm>
        </p:grpSpPr>
        <p:sp>
          <p:nvSpPr>
            <p:cNvPr id="343" name="Прямоугольник 62">
              <a:extLst>
                <a:ext uri="{FF2B5EF4-FFF2-40B4-BE49-F238E27FC236}">
                  <a16:creationId xmlns:a16="http://schemas.microsoft.com/office/drawing/2014/main" id="{5D562AE6-D85D-4733-A7C0-D639DC593730}"/>
                </a:ext>
              </a:extLst>
            </p:cNvPr>
            <p:cNvSpPr/>
            <p:nvPr/>
          </p:nvSpPr>
          <p:spPr>
            <a:xfrm>
              <a:off x="1235816" y="2991222"/>
              <a:ext cx="4619144" cy="437778"/>
            </a:xfrm>
            <a:prstGeom prst="rect">
              <a:avLst/>
            </a:prstGeom>
            <a:solidFill>
              <a:srgbClr val="E8D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V   Q   S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>
                  <a:solidFill>
                    <a:srgbClr val="00FFFF"/>
                  </a:solidFill>
                </a:rPr>
                <a:t>A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R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0070C0"/>
                  </a:solidFill>
                </a:rPr>
                <a:t>C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V   N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D03839"/>
                  </a:solidFill>
                </a:rPr>
                <a:t>G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N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4" name="Прямая соединительная линия 64">
              <a:extLst>
                <a:ext uri="{FF2B5EF4-FFF2-40B4-BE49-F238E27FC236}">
                  <a16:creationId xmlns:a16="http://schemas.microsoft.com/office/drawing/2014/main" id="{63DC8BB7-0D37-4027-B54B-E165D9835CE5}"/>
                </a:ext>
              </a:extLst>
            </p:cNvPr>
            <p:cNvCxnSpPr/>
            <p:nvPr/>
          </p:nvCxnSpPr>
          <p:spPr>
            <a:xfrm>
              <a:off x="3129179" y="345953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Прямая соединительная линия 65">
              <a:extLst>
                <a:ext uri="{FF2B5EF4-FFF2-40B4-BE49-F238E27FC236}">
                  <a16:creationId xmlns:a16="http://schemas.microsoft.com/office/drawing/2014/main" id="{E98656C4-1343-4364-808E-08DDD466685A}"/>
                </a:ext>
              </a:extLst>
            </p:cNvPr>
            <p:cNvCxnSpPr/>
            <p:nvPr/>
          </p:nvCxnSpPr>
          <p:spPr>
            <a:xfrm>
              <a:off x="3877488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Прямая соединительная линия 66">
              <a:extLst>
                <a:ext uri="{FF2B5EF4-FFF2-40B4-BE49-F238E27FC236}">
                  <a16:creationId xmlns:a16="http://schemas.microsoft.com/office/drawing/2014/main" id="{6F8A956D-A77B-4F4A-8A27-08607391154C}"/>
                </a:ext>
              </a:extLst>
            </p:cNvPr>
            <p:cNvCxnSpPr/>
            <p:nvPr/>
          </p:nvCxnSpPr>
          <p:spPr>
            <a:xfrm>
              <a:off x="5036397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EDFD7DA3-582B-4103-A9DD-4CD1FD14F3EA}"/>
              </a:ext>
            </a:extLst>
          </p:cNvPr>
          <p:cNvSpPr txBox="1"/>
          <p:nvPr/>
        </p:nvSpPr>
        <p:spPr>
          <a:xfrm>
            <a:off x="9722506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Interface</a:t>
            </a:r>
            <a:endParaRPr lang="ru-RU" sz="3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834D65-A19C-4BF9-8685-6A9670098CBB}"/>
              </a:ext>
            </a:extLst>
          </p:cNvPr>
          <p:cNvGrpSpPr/>
          <p:nvPr/>
        </p:nvGrpSpPr>
        <p:grpSpPr>
          <a:xfrm>
            <a:off x="9710217" y="21174939"/>
            <a:ext cx="5812127" cy="3914063"/>
            <a:chOff x="9873227" y="24998047"/>
            <a:chExt cx="5539461" cy="354030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18C5EAD-1E04-45B1-B297-8F526DE43C76}"/>
                </a:ext>
              </a:extLst>
            </p:cNvPr>
            <p:cNvSpPr txBox="1"/>
            <p:nvPr/>
          </p:nvSpPr>
          <p:spPr>
            <a:xfrm>
              <a:off x="9873227" y="24998047"/>
              <a:ext cx="4025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Searching for peptides</a:t>
              </a:r>
            </a:p>
          </p:txBody>
        </p:sp>
        <p:pic>
          <p:nvPicPr>
            <p:cNvPr id="355" name="Рисунок 21">
              <a:extLst>
                <a:ext uri="{FF2B5EF4-FFF2-40B4-BE49-F238E27FC236}">
                  <a16:creationId xmlns:a16="http://schemas.microsoft.com/office/drawing/2014/main" id="{3799D8EE-9EA0-4125-A1F9-8FE1D72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2000" contrast="4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720" y="25492445"/>
              <a:ext cx="5458968" cy="3045909"/>
            </a:xfrm>
            <a:prstGeom prst="rect">
              <a:avLst/>
            </a:prstGeom>
          </p:spPr>
        </p:pic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D92AB09A-36C9-4AB6-8DA5-7AB3E15A3834}"/>
              </a:ext>
            </a:extLst>
          </p:cNvPr>
          <p:cNvSpPr txBox="1"/>
          <p:nvPr/>
        </p:nvSpPr>
        <p:spPr>
          <a:xfrm>
            <a:off x="9774891" y="26486236"/>
            <a:ext cx="49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Sequence and scrollable 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F8D5D1-6D0B-4455-98F9-1F634FF8EFD5}"/>
              </a:ext>
            </a:extLst>
          </p:cNvPr>
          <p:cNvGrpSpPr/>
          <p:nvPr/>
        </p:nvGrpSpPr>
        <p:grpSpPr>
          <a:xfrm>
            <a:off x="16065607" y="28590153"/>
            <a:ext cx="5511327" cy="2241040"/>
            <a:chOff x="16041112" y="25078027"/>
            <a:chExt cx="5511327" cy="2241040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86E784A-F043-454B-987E-0CAFB3F65A73}"/>
                </a:ext>
              </a:extLst>
            </p:cNvPr>
            <p:cNvSpPr txBox="1"/>
            <p:nvPr/>
          </p:nvSpPr>
          <p:spPr>
            <a:xfrm>
              <a:off x="16041112" y="25078027"/>
              <a:ext cx="4974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4. Highlighted positions</a:t>
              </a:r>
            </a:p>
          </p:txBody>
        </p:sp>
        <p:pic>
          <p:nvPicPr>
            <p:cNvPr id="363" name="Рисунок 26">
              <a:extLst>
                <a:ext uri="{FF2B5EF4-FFF2-40B4-BE49-F238E27FC236}">
                  <a16:creationId xmlns:a16="http://schemas.microsoft.com/office/drawing/2014/main" id="{332779BB-F798-4331-BBE2-C8BA7A0ADBD1}"/>
                </a:ext>
              </a:extLst>
            </p:cNvPr>
            <p:cNvPicPr/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4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471" y="25737155"/>
              <a:ext cx="5458968" cy="158191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207B7E-E31B-45EF-A8DB-CD0399633B4D}"/>
              </a:ext>
            </a:extLst>
          </p:cNvPr>
          <p:cNvGrpSpPr/>
          <p:nvPr/>
        </p:nvGrpSpPr>
        <p:grpSpPr>
          <a:xfrm>
            <a:off x="593463" y="33247859"/>
            <a:ext cx="17551496" cy="8968583"/>
            <a:chOff x="593463" y="31879065"/>
            <a:chExt cx="17551496" cy="10337377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21A83E7-54AB-4EBA-A12A-C0745FA17368}"/>
                </a:ext>
              </a:extLst>
            </p:cNvPr>
            <p:cNvGrpSpPr/>
            <p:nvPr/>
          </p:nvGrpSpPr>
          <p:grpSpPr>
            <a:xfrm>
              <a:off x="593463" y="31879065"/>
              <a:ext cx="17551496" cy="10337377"/>
              <a:chOff x="737132" y="4967292"/>
              <a:chExt cx="28800949" cy="14961929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7ECB2EDA-6654-41FB-8B92-F72807646A8F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384C662-5C48-4DA8-80D0-07DC9591369B}"/>
                  </a:ext>
                </a:extLst>
              </p:cNvPr>
              <p:cNvSpPr txBox="1"/>
              <p:nvPr/>
            </p:nvSpPr>
            <p:spPr>
              <a:xfrm>
                <a:off x="2971802" y="4967292"/>
                <a:ext cx="14949402" cy="1704221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Results and conclusions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pic>
          <p:nvPicPr>
            <p:cNvPr id="366" name="Рисунок 32">
              <a:extLst>
                <a:ext uri="{FF2B5EF4-FFF2-40B4-BE49-F238E27FC236}">
                  <a16:creationId xmlns:a16="http://schemas.microsoft.com/office/drawing/2014/main" id="{6960D36E-115C-4C5A-A79C-D6092B2B713B}"/>
                </a:ext>
              </a:extLst>
            </p:cNvPr>
            <p:cNvPicPr/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3000" contras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78" y="33900351"/>
              <a:ext cx="9456983" cy="52774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79FB7F0E-DDD3-49B7-8A57-41EE3A11B66F}"/>
                </a:ext>
              </a:extLst>
            </p:cNvPr>
            <p:cNvSpPr txBox="1"/>
            <p:nvPr/>
          </p:nvSpPr>
          <p:spPr>
            <a:xfrm>
              <a:off x="1059233" y="33118070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General view of an application</a:t>
              </a:r>
              <a:endParaRPr lang="ru-RU" sz="36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630B123-9F06-4B51-BD0C-7C29C9F9E6F5}"/>
                </a:ext>
              </a:extLst>
            </p:cNvPr>
            <p:cNvSpPr txBox="1"/>
            <p:nvPr/>
          </p:nvSpPr>
          <p:spPr>
            <a:xfrm>
              <a:off x="1073034" y="39231414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Additional functionality</a:t>
              </a:r>
              <a:endParaRPr lang="ru-RU" sz="3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D583C4-0592-4A0F-88D8-B313756FE40C}"/>
                </a:ext>
              </a:extLst>
            </p:cNvPr>
            <p:cNvSpPr txBox="1"/>
            <p:nvPr/>
          </p:nvSpPr>
          <p:spPr>
            <a:xfrm>
              <a:off x="1323834" y="40043115"/>
              <a:ext cx="6842472" cy="104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Tab help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Hot keys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Hints on substitutions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DBD37F5-EC48-4848-8183-20ABB9661B6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6067" y="33680247"/>
              <a:ext cx="0" cy="7992607"/>
            </a:xfrm>
            <a:prstGeom prst="line">
              <a:avLst/>
            </a:prstGeom>
            <a:ln>
              <a:solidFill>
                <a:srgbClr val="D038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E4C2F58-56BD-4F06-B8C1-78750B650C1C}"/>
                </a:ext>
              </a:extLst>
            </p:cNvPr>
            <p:cNvSpPr txBox="1"/>
            <p:nvPr/>
          </p:nvSpPr>
          <p:spPr>
            <a:xfrm>
              <a:off x="11068997" y="33122511"/>
              <a:ext cx="2177669" cy="557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Testing</a:t>
              </a:r>
              <a:endParaRPr lang="ru-RU" sz="36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7EE05855-E4DC-444C-B8EF-C4068274D8DE}"/>
                </a:ext>
              </a:extLst>
            </p:cNvPr>
            <p:cNvSpPr txBox="1"/>
            <p:nvPr/>
          </p:nvSpPr>
          <p:spPr>
            <a:xfrm>
              <a:off x="11065554" y="37869897"/>
              <a:ext cx="2606484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Conclusion</a:t>
              </a:r>
              <a:endParaRPr lang="ru-RU" sz="3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ECD786-E340-49C9-917A-5221CD059DCE}"/>
                </a:ext>
              </a:extLst>
            </p:cNvPr>
            <p:cNvSpPr txBox="1"/>
            <p:nvPr/>
          </p:nvSpPr>
          <p:spPr>
            <a:xfrm>
              <a:off x="11082621" y="33882628"/>
              <a:ext cx="6341268" cy="351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 test our software tool we took some peptides, which were analyzed earlier. </a:t>
              </a:r>
            </a:p>
            <a:p>
              <a:r>
                <a:rPr lang="en-US" sz="2400" dirty="0"/>
                <a:t>.pep file: YASSVRSPHP</a:t>
              </a:r>
              <a:r>
                <a:rPr lang="en-US" sz="2400" dirty="0">
                  <a:solidFill>
                    <a:srgbClr val="3D12F6"/>
                  </a:solidFill>
                </a:rPr>
                <a:t>A</a:t>
              </a:r>
              <a:r>
                <a:rPr lang="en-US" sz="2400" dirty="0"/>
                <a:t>I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PL</a:t>
              </a:r>
              <a:r>
                <a:rPr lang="en-US" sz="2400" dirty="0">
                  <a:solidFill>
                    <a:srgbClr val="3D12F6"/>
                  </a:solidFill>
                </a:rPr>
                <a:t>QA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rgbClr val="3D12F6"/>
                  </a:solidFill>
                </a:rPr>
                <a:t>A</a:t>
              </a:r>
              <a:r>
                <a:rPr lang="en-US" sz="2400" dirty="0"/>
                <a:t>VHV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G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EPLTASMLAAAPPQEQK      SMLA      prefix         4653.40152</a:t>
              </a:r>
            </a:p>
            <a:p>
              <a:r>
                <a:rPr lang="en-US" sz="2400" dirty="0"/>
                <a:t>Right result is </a:t>
              </a:r>
            </a:p>
            <a:p>
              <a:r>
                <a:rPr lang="en-US" sz="2400" dirty="0"/>
                <a:t>At positions 11, 17, 24: A&gt;&gt;V</a:t>
              </a:r>
            </a:p>
            <a:p>
              <a:r>
                <a:rPr lang="en-US" sz="2400" dirty="0"/>
                <a:t>At positions 13, 16, 22, 28, 30: Q&gt;&gt;R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50D750-B296-494B-A614-7AE219C68C70}"/>
              </a:ext>
            </a:extLst>
          </p:cNvPr>
          <p:cNvGrpSpPr/>
          <p:nvPr/>
        </p:nvGrpSpPr>
        <p:grpSpPr>
          <a:xfrm>
            <a:off x="19071340" y="33303546"/>
            <a:ext cx="10466741" cy="9079787"/>
            <a:chOff x="19071340" y="30422079"/>
            <a:chExt cx="10466741" cy="1201520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011907D-1315-4717-AA83-62C47238DAD0}"/>
                </a:ext>
              </a:extLst>
            </p:cNvPr>
            <p:cNvGrpSpPr/>
            <p:nvPr/>
          </p:nvGrpSpPr>
          <p:grpSpPr>
            <a:xfrm>
              <a:off x="19071340" y="30422079"/>
              <a:ext cx="10466741" cy="11794364"/>
              <a:chOff x="737132" y="5081147"/>
              <a:chExt cx="28800949" cy="14848074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BE104BAD-EA87-4343-94D7-1A20805BF739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4979B12-68CF-4A66-922F-724308FABED4}"/>
                  </a:ext>
                </a:extLst>
              </p:cNvPr>
              <p:cNvSpPr txBox="1"/>
              <p:nvPr/>
            </p:nvSpPr>
            <p:spPr>
              <a:xfrm>
                <a:off x="2971802" y="5081147"/>
                <a:ext cx="12234622" cy="1701819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References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0F5B8E-ECBB-49BF-919E-FAB62C03B136}"/>
                </a:ext>
              </a:extLst>
            </p:cNvPr>
            <p:cNvSpPr txBox="1"/>
            <p:nvPr/>
          </p:nvSpPr>
          <p:spPr>
            <a:xfrm>
              <a:off x="19538146" y="32051693"/>
              <a:ext cx="9583146" cy="103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B. Lewin. </a:t>
              </a:r>
              <a:r>
                <a:rPr lang="en-US" sz="2800" i="1" dirty="0"/>
                <a:t>Cells</a:t>
              </a:r>
              <a:r>
                <a:rPr lang="en-US" sz="2800" dirty="0"/>
                <a:t>. BINOM</a:t>
              </a:r>
              <a:r>
                <a:rPr lang="ru-RU" sz="2800" dirty="0"/>
                <a:t> </a:t>
              </a:r>
              <a:r>
                <a:rPr lang="en-US" sz="2800" dirty="0"/>
                <a:t>Russia, 2011. 951 </a:t>
              </a:r>
              <a:r>
                <a:rPr lang="ru-RU" sz="2800" dirty="0"/>
                <a:t>с</a:t>
              </a:r>
              <a:r>
                <a:rPr lang="en-US" sz="2800" dirty="0"/>
                <a:t>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S. </a:t>
              </a:r>
              <a:r>
                <a:rPr lang="en-US" sz="2800" dirty="0" err="1"/>
                <a:t>Nie</a:t>
              </a:r>
              <a:r>
                <a:rPr lang="en-US" sz="2800" dirty="0"/>
                <a:t>, H. Yin, Z. Tan, M. A. Anderson, M. T. Ruffin, D. M. Simeone, D. M. </a:t>
              </a:r>
              <a:r>
                <a:rPr lang="en-US" sz="2800" dirty="0" err="1"/>
                <a:t>Lubman</a:t>
              </a:r>
              <a:r>
                <a:rPr lang="en-US" sz="2800" dirty="0"/>
                <a:t>. </a:t>
              </a:r>
              <a:r>
                <a:rPr lang="en-US" sz="2800" i="1" dirty="0"/>
                <a:t>Quantitative Analysis of Single Amino Acid Variant Peptides Associated with Pancreatic Cancer in Serum by an Isobaric Labeling Quantitative Method</a:t>
              </a:r>
              <a:r>
                <a:rPr lang="en-US" sz="2800" dirty="0"/>
                <a:t>. J Proteome Res. 2014, 13(12):6058–6066.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K. </a:t>
              </a:r>
              <a:r>
                <a:rPr lang="en-US" sz="2800" dirty="0" err="1"/>
                <a:t>Vyatkina</a:t>
              </a:r>
              <a:r>
                <a:rPr lang="en-US" sz="2800" dirty="0"/>
                <a:t>, S. Wu, L. J. M. Dekker, M. M. </a:t>
              </a:r>
              <a:r>
                <a:rPr lang="en-US" sz="2800" dirty="0" err="1"/>
                <a:t>VanDuijn</a:t>
              </a:r>
              <a:r>
                <a:rPr lang="en-US" sz="2800" dirty="0"/>
                <a:t>, X. Liu, N. </a:t>
              </a:r>
              <a:r>
                <a:rPr lang="en-US" sz="2800" dirty="0" err="1"/>
                <a:t>Tolic</a:t>
              </a:r>
              <a:r>
                <a:rPr lang="en-US" sz="2800" dirty="0"/>
                <a:t>, M. </a:t>
              </a:r>
              <a:r>
                <a:rPr lang="en-US" sz="2800" dirty="0" err="1"/>
                <a:t>Dvorkin</a:t>
              </a:r>
              <a:r>
                <a:rPr lang="en-US" sz="2800" dirty="0"/>
                <a:t>, S. </a:t>
              </a:r>
              <a:r>
                <a:rPr lang="en-US" sz="2800" dirty="0" err="1"/>
                <a:t>Alexandrova</a:t>
              </a:r>
              <a:r>
                <a:rPr lang="en-US" sz="2800" dirty="0"/>
                <a:t>, T. M. </a:t>
              </a:r>
              <a:r>
                <a:rPr lang="en-US" sz="2800" dirty="0" err="1"/>
                <a:t>Luider</a:t>
              </a:r>
              <a:r>
                <a:rPr lang="en-US" sz="2800" dirty="0"/>
                <a:t>, L. </a:t>
              </a:r>
              <a:r>
                <a:rPr lang="en-US" sz="2800" dirty="0" err="1"/>
                <a:t>Pasa-Tolic</a:t>
              </a:r>
              <a:r>
                <a:rPr lang="en-US" sz="2800" dirty="0"/>
                <a:t>, P. A. </a:t>
              </a:r>
              <a:r>
                <a:rPr lang="en-US" sz="2800" dirty="0" err="1"/>
                <a:t>Pevzner</a:t>
              </a:r>
              <a:r>
                <a:rPr lang="en-US" sz="2800" dirty="0"/>
                <a:t>. </a:t>
              </a:r>
              <a:r>
                <a:rPr lang="en-US" sz="2800" i="1" dirty="0"/>
                <a:t>De Novo Sequencing of Peptides from Top-Down Tandem Mass Spectra</a:t>
              </a:r>
              <a:r>
                <a:rPr lang="en-US" sz="2800" dirty="0"/>
                <a:t>. J Proteome Res. 2015, 14(11):4450-4462.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 err="1"/>
                <a:t>Qisheng</a:t>
              </a:r>
              <a:r>
                <a:rPr lang="en-US" sz="2800" dirty="0"/>
                <a:t> Peng, </a:t>
              </a:r>
              <a:r>
                <a:rPr lang="en-US" sz="2800" dirty="0" err="1"/>
                <a:t>Zijian</a:t>
              </a:r>
              <a:r>
                <a:rPr lang="en-US" sz="2800" dirty="0"/>
                <a:t> Wang, </a:t>
              </a:r>
              <a:r>
                <a:rPr lang="en-US" sz="2800" dirty="0" err="1"/>
                <a:t>Donglin</a:t>
              </a:r>
              <a:r>
                <a:rPr lang="en-US" sz="2800" dirty="0"/>
                <a:t> Wu, </a:t>
              </a:r>
              <a:r>
                <a:rPr lang="en-US" sz="2800" dirty="0" err="1"/>
                <a:t>Xiaoou</a:t>
              </a:r>
              <a:r>
                <a:rPr lang="en-US" sz="2800" dirty="0"/>
                <a:t> Li, </a:t>
              </a:r>
              <a:r>
                <a:rPr lang="en-US" sz="2800" dirty="0" err="1"/>
                <a:t>Xiaofeng</a:t>
              </a:r>
              <a:r>
                <a:rPr lang="en-US" sz="2800" dirty="0"/>
                <a:t> Liu, </a:t>
              </a:r>
              <a:r>
                <a:rPr lang="en-US" sz="2800" dirty="0" err="1"/>
                <a:t>Wanchun</a:t>
              </a:r>
              <a:r>
                <a:rPr lang="en-US" sz="2800" dirty="0"/>
                <a:t> Sun, Ning Liu. </a:t>
              </a:r>
              <a:r>
                <a:rPr lang="en-US" sz="2800" i="1" dirty="0"/>
                <a:t>Identification of single amino acid substitutions (SAAS) in neuraminidase from influenza a virus (H1N1) via mass spectrometry analysis coupled with de novo peptide sequencing.</a:t>
              </a:r>
              <a:endParaRPr lang="en-US" sz="2800" dirty="0"/>
            </a:p>
            <a:p>
              <a:r>
                <a:rPr lang="en-US" sz="2800" dirty="0"/>
                <a:t>      </a:t>
              </a:r>
              <a:r>
                <a:rPr lang="ru-RU" sz="2800" dirty="0" err="1"/>
                <a:t>Rapid</a:t>
              </a:r>
              <a:r>
                <a:rPr lang="ru-RU" sz="2800" dirty="0"/>
                <a:t> </a:t>
              </a:r>
              <a:r>
                <a:rPr lang="ru-RU" sz="2800" dirty="0" err="1"/>
                <a:t>Commun</a:t>
              </a:r>
              <a:r>
                <a:rPr lang="ru-RU" sz="2800" dirty="0"/>
                <a:t>. </a:t>
              </a:r>
              <a:r>
                <a:rPr lang="ru-RU" sz="2800" dirty="0" err="1"/>
                <a:t>Mass</a:t>
              </a:r>
              <a:r>
                <a:rPr lang="ru-RU" sz="2800" dirty="0"/>
                <a:t> </a:t>
              </a:r>
              <a:r>
                <a:rPr lang="ru-RU" sz="2800" dirty="0" err="1"/>
                <a:t>Spectrom</a:t>
              </a:r>
              <a:r>
                <a:rPr lang="ru-RU" sz="2800" dirty="0"/>
                <a:t>. 2016</a:t>
              </a:r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2E9A123-FBA5-46B0-A824-8516EADB0E98}"/>
              </a:ext>
            </a:extLst>
          </p:cNvPr>
          <p:cNvSpPr txBox="1"/>
          <p:nvPr/>
        </p:nvSpPr>
        <p:spPr>
          <a:xfrm>
            <a:off x="944039" y="2652519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Output</a:t>
            </a:r>
            <a:endParaRPr lang="en-US" sz="36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B28343-C7DF-42D5-80E3-4C3B198D1007}"/>
              </a:ext>
            </a:extLst>
          </p:cNvPr>
          <p:cNvGrpSpPr/>
          <p:nvPr/>
        </p:nvGrpSpPr>
        <p:grpSpPr>
          <a:xfrm>
            <a:off x="4571773" y="27636715"/>
            <a:ext cx="2290980" cy="1276857"/>
            <a:chOff x="1106067" y="27813667"/>
            <a:chExt cx="2290980" cy="12768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985D4D-760D-4F8F-B824-EADC12BC1D34}"/>
                </a:ext>
              </a:extLst>
            </p:cNvPr>
            <p:cNvGrpSpPr/>
            <p:nvPr/>
          </p:nvGrpSpPr>
          <p:grpSpPr>
            <a:xfrm>
              <a:off x="1106067" y="28242082"/>
              <a:ext cx="1403726" cy="461665"/>
              <a:chOff x="1319427" y="25674731"/>
              <a:chExt cx="1403726" cy="46166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9F62D14-FAA0-43E1-939C-114E4B9E3FE1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91C93-E630-4B45-BD3C-57791D495584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both</a:t>
                </a:r>
                <a:endParaRPr lang="en-US" sz="2400" dirty="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E8F1E258-E648-435D-A3F0-ADB2D4532B1F}"/>
                </a:ext>
              </a:extLst>
            </p:cNvPr>
            <p:cNvGrpSpPr/>
            <p:nvPr/>
          </p:nvGrpSpPr>
          <p:grpSpPr>
            <a:xfrm>
              <a:off x="1106067" y="28628859"/>
              <a:ext cx="2290980" cy="461665"/>
              <a:chOff x="1319427" y="25674731"/>
              <a:chExt cx="2290980" cy="461665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6A81C8A-8DA7-4A8B-A94E-811F948CCB03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E826DC7-FEB2-4A64-A69C-E3C90D19B486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183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substitution</a:t>
                </a:r>
                <a:endParaRPr lang="en-US" sz="24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4812390-80A2-43DF-BCF4-6EAA9E7E000B}"/>
                </a:ext>
              </a:extLst>
            </p:cNvPr>
            <p:cNvGrpSpPr/>
            <p:nvPr/>
          </p:nvGrpSpPr>
          <p:grpSpPr>
            <a:xfrm>
              <a:off x="1106067" y="27813667"/>
              <a:ext cx="1403726" cy="461665"/>
              <a:chOff x="1319427" y="25674731"/>
              <a:chExt cx="1403726" cy="461665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F75EA32-3049-4946-A641-0477BB53612C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DE0D0A1-B445-4C99-AFE1-0E86E090883F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PTM</a:t>
                </a:r>
                <a:endParaRPr lang="en-US" sz="2400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96985D2-54E6-47A2-AE10-03B650510274}"/>
              </a:ext>
            </a:extLst>
          </p:cNvPr>
          <p:cNvSpPr txBox="1"/>
          <p:nvPr/>
        </p:nvSpPr>
        <p:spPr>
          <a:xfrm>
            <a:off x="944328" y="27070596"/>
            <a:ext cx="3323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developed program gives to user as an output: the peptide with  highlighted positions and a .</a:t>
            </a:r>
            <a:r>
              <a:rPr lang="en-GB" sz="2400" dirty="0" err="1"/>
              <a:t>pepout</a:t>
            </a:r>
            <a:r>
              <a:rPr lang="en-GB" sz="2400" dirty="0"/>
              <a:t> file. 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7CD2B-C8DE-461B-AA5D-75CCEAE2B511}"/>
              </a:ext>
            </a:extLst>
          </p:cNvPr>
          <p:cNvSpPr txBox="1"/>
          <p:nvPr/>
        </p:nvSpPr>
        <p:spPr>
          <a:xfrm>
            <a:off x="9770256" y="25104961"/>
            <a:ext cx="575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user can search through the program’s database with help of this dialog window to find peptide</a:t>
            </a:r>
            <a:r>
              <a:rPr lang="en-GB" sz="2400" dirty="0"/>
              <a:t>s which are interest him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8243C-27E9-4E55-9843-A5068A56E3D7}"/>
              </a:ext>
            </a:extLst>
          </p:cNvPr>
          <p:cNvSpPr txBox="1"/>
          <p:nvPr/>
        </p:nvSpPr>
        <p:spPr>
          <a:xfrm>
            <a:off x="9785172" y="28677738"/>
            <a:ext cx="5792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user clicks on some of the peptides, the main frame appears. </a:t>
            </a:r>
          </a:p>
          <a:p>
            <a:r>
              <a:rPr lang="en-GB" sz="2400" dirty="0"/>
              <a:t>1</a:t>
            </a:r>
            <a:r>
              <a:rPr lang="en-US" sz="2400" dirty="0"/>
              <a:t> – the chosen amino acid sequence</a:t>
            </a:r>
          </a:p>
          <a:p>
            <a:r>
              <a:rPr lang="en-GB" sz="2400" dirty="0"/>
              <a:t>2 – scrollable panel with zoomed amino acids</a:t>
            </a:r>
          </a:p>
          <a:p>
            <a:r>
              <a:rPr lang="en-GB" sz="2400" dirty="0"/>
              <a:t>3.1 – button </a:t>
            </a:r>
            <a:r>
              <a:rPr lang="en-US" sz="2400" dirty="0"/>
              <a:t>“handle suffix”</a:t>
            </a:r>
          </a:p>
          <a:p>
            <a:r>
              <a:rPr lang="en-US" sz="2400" dirty="0"/>
              <a:t>3.2 – button “handle prefix”</a:t>
            </a:r>
          </a:p>
          <a:p>
            <a:r>
              <a:rPr lang="en-US" sz="2400" dirty="0"/>
              <a:t>These buttons allows to choose the prefix or suffix, where the algorithm will search for PTMs and substitutions.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4C6ACA0-5539-4675-AF6A-62061D969F8D}"/>
              </a:ext>
            </a:extLst>
          </p:cNvPr>
          <p:cNvSpPr txBox="1"/>
          <p:nvPr/>
        </p:nvSpPr>
        <p:spPr>
          <a:xfrm>
            <a:off x="16090666" y="30989081"/>
            <a:ext cx="556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this operation some of the positions appears highlighted. But not all of “A”s (and “Q”s) appears highlighted with blue color, 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79B0DFA-052E-4788-A7C3-BE82E4E75933}"/>
              </a:ext>
            </a:extLst>
          </p:cNvPr>
          <p:cNvSpPr txBox="1"/>
          <p:nvPr/>
        </p:nvSpPr>
        <p:spPr>
          <a:xfrm>
            <a:off x="16065607" y="21182501"/>
            <a:ext cx="29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The algorithm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C6405EC-3D86-4538-A219-43EB35765B82}"/>
              </a:ext>
            </a:extLst>
          </p:cNvPr>
          <p:cNvSpPr txBox="1"/>
          <p:nvPr/>
        </p:nvSpPr>
        <p:spPr>
          <a:xfrm>
            <a:off x="961576" y="22497413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Input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E5988F76-91AF-46CE-BC95-8ACBA7911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2" y="652891"/>
            <a:ext cx="3259061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/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Proteins play an essential role in our lives, </a:t>
                </a:r>
                <a:r>
                  <a:rPr lang="en-US" sz="2400" dirty="0"/>
                  <a:t>because they are regulating sub-cellar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processes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r>
                  <a:rPr lang="en-GB" sz="2400" dirty="0"/>
                  <a:t>If any disruption occurs, a protein will cease acting properly and may cause severe diseases.</a:t>
                </a:r>
                <a:r>
                  <a:rPr lang="en-US" sz="2400" dirty="0"/>
                  <a:t> </a:t>
                </a:r>
                <a:r>
                  <a:rPr lang="en-GB" sz="2400" dirty="0"/>
                  <a:t>Many factors can result in such disruptions. We consider the most important of those – a s</a:t>
                </a:r>
                <a:r>
                  <a:rPr lang="en-US" sz="2400" dirty="0"/>
                  <a:t>ingle nucleotide polymorphism (SNP).  </a:t>
                </a:r>
                <a:r>
                  <a:rPr lang="en-GB" sz="2400" dirty="0"/>
                  <a:t>Having learned </a:t>
                </a:r>
                <a:r>
                  <a:rPr lang="en-US" sz="2400" dirty="0"/>
                  <a:t>to find positions in protein sequence where the substitution might occur, we would get a possibility to identify </a:t>
                </a:r>
                <a:r>
                  <a:rPr lang="en-GB" sz="2400" dirty="0"/>
                  <a:t>the</a:t>
                </a:r>
                <a:r>
                  <a:rPr lang="en-US" sz="2400" dirty="0"/>
                  <a:t> so-called variant proteins, which can be biomarkers for a variety of hard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diseases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blipFill>
                <a:blip r:embed="rId27"/>
                <a:stretch>
                  <a:fillRect l="-336" t="-1908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47B23F-7B56-4C33-8F97-80FABA7D46C5}"/>
              </a:ext>
            </a:extLst>
          </p:cNvPr>
          <p:cNvSpPr txBox="1"/>
          <p:nvPr/>
        </p:nvSpPr>
        <p:spPr>
          <a:xfrm>
            <a:off x="1071478" y="5762701"/>
            <a:ext cx="325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2295934-F46B-48F9-BE24-B544F81CDBB5}"/>
              </a:ext>
            </a:extLst>
          </p:cNvPr>
          <p:cNvSpPr txBox="1"/>
          <p:nvPr/>
        </p:nvSpPr>
        <p:spPr>
          <a:xfrm>
            <a:off x="1076675" y="7753153"/>
            <a:ext cx="758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</a:t>
            </a:r>
            <a:r>
              <a:rPr lang="en-US" sz="3600" dirty="0"/>
              <a:t>ingle nucleotide polymorphism</a:t>
            </a:r>
            <a:r>
              <a:rPr lang="ru-RU" sz="3600" dirty="0"/>
              <a:t> (</a:t>
            </a:r>
            <a:r>
              <a:rPr lang="en-GB" sz="3600" dirty="0"/>
              <a:t>SNP)</a:t>
            </a:r>
            <a:r>
              <a:rPr lang="en-US" sz="3600" dirty="0"/>
              <a:t> </a:t>
            </a:r>
            <a:endParaRPr lang="ru-RU" sz="3600" dirty="0"/>
          </a:p>
        </p:txBody>
      </p:sp>
      <p:graphicFrame>
        <p:nvGraphicFramePr>
          <p:cNvPr id="327" name="Таблица 1">
            <a:extLst>
              <a:ext uri="{FF2B5EF4-FFF2-40B4-BE49-F238E27FC236}">
                <a16:creationId xmlns:a16="http://schemas.microsoft.com/office/drawing/2014/main" id="{62F2F7B5-DE13-4ADE-9CE4-EDEEFFF8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67140"/>
              </p:ext>
            </p:extLst>
          </p:nvPr>
        </p:nvGraphicFramePr>
        <p:xfrm>
          <a:off x="4148884" y="8602428"/>
          <a:ext cx="7570794" cy="2586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7952">
                  <a:extLst>
                    <a:ext uri="{9D8B030D-6E8A-4147-A177-3AD203B41FA5}">
                      <a16:colId xmlns:a16="http://schemas.microsoft.com/office/drawing/2014/main" val="1718616828"/>
                    </a:ext>
                  </a:extLst>
                </a:gridCol>
                <a:gridCol w="2588511">
                  <a:extLst>
                    <a:ext uri="{9D8B030D-6E8A-4147-A177-3AD203B41FA5}">
                      <a16:colId xmlns:a16="http://schemas.microsoft.com/office/drawing/2014/main" val="4130545199"/>
                    </a:ext>
                  </a:extLst>
                </a:gridCol>
                <a:gridCol w="2874331">
                  <a:extLst>
                    <a:ext uri="{9D8B030D-6E8A-4147-A177-3AD203B41FA5}">
                      <a16:colId xmlns:a16="http://schemas.microsoft.com/office/drawing/2014/main" val="4150303046"/>
                    </a:ext>
                  </a:extLst>
                </a:gridCol>
              </a:tblGrid>
              <a:tr h="722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Wild type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Variant type</a:t>
                      </a:r>
                      <a:r>
                        <a:rPr lang="ru-RU" sz="2800" b="0" dirty="0">
                          <a:latin typeface="+mj-lt"/>
                        </a:rPr>
                        <a:t> (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ru-RU" sz="2800" b="0" dirty="0">
                          <a:latin typeface="+mj-lt"/>
                        </a:rPr>
                        <a:t>-</a:t>
                      </a:r>
                      <a:r>
                        <a:rPr lang="en-US" sz="2800" b="0" dirty="0">
                          <a:latin typeface="+mj-lt"/>
                        </a:rPr>
                        <a:t>&gt;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r>
                        <a:rPr lang="en-US" sz="2800" b="0" dirty="0">
                          <a:latin typeface="+mj-lt"/>
                        </a:rPr>
                        <a:t>)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83608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DNA strand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AAA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/>
                        <a:t>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80087"/>
                  </a:ext>
                </a:extLst>
              </a:tr>
              <a:tr h="52764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mRNA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UUU GGC UCA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GB" sz="2000" dirty="0"/>
                        <a:t>U GGC UCA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8929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Protein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Phe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Tyr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10793"/>
                  </a:ext>
                </a:extLst>
              </a:tr>
            </a:tbl>
          </a:graphicData>
        </a:graphic>
      </p:graphicFrame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513983A-F6A8-4D68-ADC8-9058A43A19D2}"/>
              </a:ext>
            </a:extLst>
          </p:cNvPr>
          <p:cNvCxnSpPr>
            <a:cxnSpLocks/>
          </p:cNvCxnSpPr>
          <p:nvPr/>
        </p:nvCxnSpPr>
        <p:spPr>
          <a:xfrm>
            <a:off x="11972886" y="8455766"/>
            <a:ext cx="9599" cy="3796508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/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variant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type</m:t>
                              </m:r>
                            </m:sub>
                          </m:s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wild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type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Tyr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Phe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TextBox 351">
            <a:extLst>
              <a:ext uri="{FF2B5EF4-FFF2-40B4-BE49-F238E27FC236}">
                <a16:creationId xmlns:a16="http://schemas.microsoft.com/office/drawing/2014/main" id="{551D6733-C172-4EEE-BBF1-549EB694D596}"/>
              </a:ext>
            </a:extLst>
          </p:cNvPr>
          <p:cNvSpPr txBox="1"/>
          <p:nvPr/>
        </p:nvSpPr>
        <p:spPr>
          <a:xfrm>
            <a:off x="12074384" y="7753153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Post translational modifications (PTMs)</a:t>
            </a:r>
            <a:endParaRPr lang="ru-RU" sz="36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A11F836-2908-4CC2-BA8C-FBD82D505B97}"/>
              </a:ext>
            </a:extLst>
          </p:cNvPr>
          <p:cNvSpPr txBox="1"/>
          <p:nvPr/>
        </p:nvSpPr>
        <p:spPr>
          <a:xfrm>
            <a:off x="1066621" y="8609315"/>
            <a:ext cx="3141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SNP is a substitution of nucleotide in a DNA strand. Since codons encode amino acid, SNP can lead to substitution of amino acid </a:t>
            </a:r>
            <a:endParaRPr lang="en-US" altLang="en-US" sz="2400" dirty="0"/>
          </a:p>
          <a:p>
            <a:r>
              <a:rPr lang="en-GB" altLang="en-US" sz="24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en-US" sz="2400" dirty="0"/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1238C-57D2-43D4-8FF0-7FC885D5C38D}"/>
              </a:ext>
            </a:extLst>
          </p:cNvPr>
          <p:cNvSpPr txBox="1"/>
          <p:nvPr/>
        </p:nvSpPr>
        <p:spPr>
          <a:xfrm>
            <a:off x="12114175" y="8536510"/>
            <a:ext cx="413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PTM is a change of </a:t>
            </a:r>
          </a:p>
          <a:p>
            <a:r>
              <a:rPr lang="en-GB" sz="2400" dirty="0"/>
              <a:t>amino acid’s </a:t>
            </a:r>
            <a:r>
              <a:rPr lang="en-US" sz="2400" dirty="0"/>
              <a:t>chemical composition through adherence of some </a:t>
            </a:r>
          </a:p>
          <a:p>
            <a:r>
              <a:rPr lang="en-US" sz="2400" dirty="0"/>
              <a:t>chemical radicals. </a:t>
            </a:r>
          </a:p>
          <a:p>
            <a:r>
              <a:rPr lang="en-US" sz="2400" dirty="0"/>
              <a:t>(ex.</a:t>
            </a:r>
            <a:r>
              <a:rPr lang="en-GB" sz="2400" dirty="0"/>
              <a:t> the mass of methionine increases by approximately 14Da upon methylation)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E464F-BFA0-4E6E-BA6F-F0BDAFD174E2}"/>
              </a:ext>
            </a:extLst>
          </p:cNvPr>
          <p:cNvGrpSpPr/>
          <p:nvPr/>
        </p:nvGrpSpPr>
        <p:grpSpPr>
          <a:xfrm>
            <a:off x="16045861" y="8317327"/>
            <a:ext cx="5871268" cy="2840953"/>
            <a:chOff x="16796153" y="8458284"/>
            <a:chExt cx="5871268" cy="2840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/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radical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/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Arrow: Right 421">
              <a:extLst>
                <a:ext uri="{FF2B5EF4-FFF2-40B4-BE49-F238E27FC236}">
                  <a16:creationId xmlns:a16="http://schemas.microsoft.com/office/drawing/2014/main" id="{2A1D0CAC-3E3F-4B98-9914-1A41EBCD5FD9}"/>
                </a:ext>
              </a:extLst>
            </p:cNvPr>
            <p:cNvSpPr/>
            <p:nvPr/>
          </p:nvSpPr>
          <p:spPr>
            <a:xfrm>
              <a:off x="19003832" y="9748854"/>
              <a:ext cx="621437" cy="452763"/>
            </a:xfrm>
            <a:prstGeom prst="rightArrow">
              <a:avLst/>
            </a:prstGeom>
            <a:solidFill>
              <a:srgbClr val="D03839"/>
            </a:solidFill>
            <a:ln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E75DB376-496A-4135-A7E0-FD045B94631D}"/>
                </a:ext>
              </a:extLst>
            </p:cNvPr>
            <p:cNvGrpSpPr/>
            <p:nvPr/>
          </p:nvGrpSpPr>
          <p:grpSpPr>
            <a:xfrm>
              <a:off x="19820965" y="8458284"/>
              <a:ext cx="2846456" cy="1643941"/>
              <a:chOff x="26380681" y="7085856"/>
              <a:chExt cx="2846456" cy="1643941"/>
            </a:xfrm>
          </p:grpSpPr>
          <p:cxnSp>
            <p:nvCxnSpPr>
              <p:cNvPr id="437" name="Прямая соединительная линия 38">
                <a:extLst>
                  <a:ext uri="{FF2B5EF4-FFF2-40B4-BE49-F238E27FC236}">
                    <a16:creationId xmlns:a16="http://schemas.microsoft.com/office/drawing/2014/main" id="{3665D65B-9BD9-4C93-9407-DA875E08B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9607" y="7591114"/>
                <a:ext cx="0" cy="64168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8" name="Группа 1">
                <a:extLst>
                  <a:ext uri="{FF2B5EF4-FFF2-40B4-BE49-F238E27FC236}">
                    <a16:creationId xmlns:a16="http://schemas.microsoft.com/office/drawing/2014/main" id="{D9EFD66C-463C-47BD-9A16-69FD12D6B1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26881267" y="7006827"/>
                <a:ext cx="1222384" cy="2223556"/>
                <a:chOff x="4332325" y="1533828"/>
                <a:chExt cx="669805" cy="1218397"/>
              </a:xfrm>
            </p:grpSpPr>
            <p:cxnSp>
              <p:nvCxnSpPr>
                <p:cNvPr id="440" name="Прямая соединительная линия 38">
                  <a:extLst>
                    <a:ext uri="{FF2B5EF4-FFF2-40B4-BE49-F238E27FC236}">
                      <a16:creationId xmlns:a16="http://schemas.microsoft.com/office/drawing/2014/main" id="{6203BD42-F25F-45E4-B5C0-5702AAF6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84461" y="2226603"/>
                  <a:ext cx="354452" cy="12463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Прямая соединительная линия 40">
                  <a:extLst>
                    <a:ext uri="{FF2B5EF4-FFF2-40B4-BE49-F238E27FC236}">
                      <a16:creationId xmlns:a16="http://schemas.microsoft.com/office/drawing/2014/main" id="{54AC11EF-540D-48F3-B464-3955F594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74607" y="1867694"/>
                  <a:ext cx="274045" cy="21395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Овал 41">
                  <a:extLst>
                    <a:ext uri="{FF2B5EF4-FFF2-40B4-BE49-F238E27FC236}">
                      <a16:creationId xmlns:a16="http://schemas.microsoft.com/office/drawing/2014/main" id="{059E1A96-A19A-4CA1-8064-A667E2A426B2}"/>
                    </a:ext>
                  </a:extLst>
                </p:cNvPr>
                <p:cNvSpPr/>
                <p:nvPr/>
              </p:nvSpPr>
              <p:spPr>
                <a:xfrm rot="5400000">
                  <a:off x="4624288" y="1928168"/>
                  <a:ext cx="388638" cy="367047"/>
                </a:xfrm>
                <a:prstGeom prst="ellipse">
                  <a:avLst/>
                </a:prstGeom>
                <a:solidFill>
                  <a:srgbClr val="E66C6C"/>
                </a:solidFill>
                <a:ln>
                  <a:solidFill>
                    <a:srgbClr val="E6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Gly</a:t>
                  </a:r>
                  <a:endParaRPr lang="ru-RU" dirty="0"/>
                </a:p>
              </p:txBody>
            </p:sp>
            <p:sp>
              <p:nvSpPr>
                <p:cNvPr id="443" name="Овал 42">
                  <a:extLst>
                    <a:ext uri="{FF2B5EF4-FFF2-40B4-BE49-F238E27FC236}">
                      <a16:creationId xmlns:a16="http://schemas.microsoft.com/office/drawing/2014/main" id="{4BD67E27-4326-4E2D-8C79-D8702DA34350}"/>
                    </a:ext>
                  </a:extLst>
                </p:cNvPr>
                <p:cNvSpPr/>
                <p:nvPr/>
              </p:nvSpPr>
              <p:spPr>
                <a:xfrm rot="5400000">
                  <a:off x="4321530" y="1544623"/>
                  <a:ext cx="388638" cy="367047"/>
                </a:xfrm>
                <a:prstGeom prst="ellipse">
                  <a:avLst/>
                </a:prstGeom>
                <a:solidFill>
                  <a:srgbClr val="5CBDD0"/>
                </a:solidFill>
                <a:ln>
                  <a:solidFill>
                    <a:srgbClr val="5CB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Ser</a:t>
                  </a:r>
                  <a:endParaRPr lang="ru-RU" dirty="0"/>
                </a:p>
              </p:txBody>
            </p:sp>
            <p:sp>
              <p:nvSpPr>
                <p:cNvPr id="444" name="Овал 39">
                  <a:extLst>
                    <a:ext uri="{FF2B5EF4-FFF2-40B4-BE49-F238E27FC236}">
                      <a16:creationId xmlns:a16="http://schemas.microsoft.com/office/drawing/2014/main" id="{8EA09D17-5D0F-4D4D-BDD0-22E707F6A443}"/>
                    </a:ext>
                  </a:extLst>
                </p:cNvPr>
                <p:cNvSpPr/>
                <p:nvPr/>
              </p:nvSpPr>
              <p:spPr>
                <a:xfrm rot="5400000">
                  <a:off x="4479660" y="2374382"/>
                  <a:ext cx="388638" cy="36704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Cys</a:t>
                  </a:r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/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A2CD8FE6-EF3C-4A96-AE95-8465132F8B7D}"/>
                </a:ext>
              </a:extLst>
            </p:cNvPr>
            <p:cNvGrpSpPr/>
            <p:nvPr/>
          </p:nvGrpSpPr>
          <p:grpSpPr>
            <a:xfrm>
              <a:off x="17769905" y="9741570"/>
              <a:ext cx="404276" cy="404276"/>
              <a:chOff x="23059602" y="8719430"/>
              <a:chExt cx="404276" cy="404276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14A6D3A0-1CA5-4E28-9FE4-B1885B8AB755}"/>
                  </a:ext>
                </a:extLst>
              </p:cNvPr>
              <p:cNvSpPr/>
              <p:nvPr/>
            </p:nvSpPr>
            <p:spPr>
              <a:xfrm>
                <a:off x="23248523" y="8719430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84D358D-7329-4FBB-9378-35EE31EBA807}"/>
                  </a:ext>
                </a:extLst>
              </p:cNvPr>
              <p:cNvSpPr/>
              <p:nvPr/>
            </p:nvSpPr>
            <p:spPr>
              <a:xfrm rot="5400000">
                <a:off x="23240852" y="8723347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4285255F-71B3-4046-B3B6-F128B8472723}"/>
                </a:ext>
              </a:extLst>
            </p:cNvPr>
            <p:cNvGrpSpPr/>
            <p:nvPr/>
          </p:nvGrpSpPr>
          <p:grpSpPr>
            <a:xfrm>
              <a:off x="20750780" y="9731900"/>
              <a:ext cx="404276" cy="404276"/>
              <a:chOff x="27317237" y="8707698"/>
              <a:chExt cx="404276" cy="404276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F09AF09B-9724-434D-896D-90B6B4EBEA2A}"/>
                  </a:ext>
                </a:extLst>
              </p:cNvPr>
              <p:cNvSpPr/>
              <p:nvPr/>
            </p:nvSpPr>
            <p:spPr>
              <a:xfrm>
                <a:off x="27506158" y="8707698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B58B566-7EB7-4C35-9465-5B5D38030C27}"/>
                  </a:ext>
                </a:extLst>
              </p:cNvPr>
              <p:cNvSpPr/>
              <p:nvPr/>
            </p:nvSpPr>
            <p:spPr>
              <a:xfrm rot="5400000">
                <a:off x="27498487" y="8711615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7" name="Группа 1">
              <a:extLst>
                <a:ext uri="{FF2B5EF4-FFF2-40B4-BE49-F238E27FC236}">
                  <a16:creationId xmlns:a16="http://schemas.microsoft.com/office/drawing/2014/main" id="{C7010B1A-D9B0-41A5-9899-C42FF9B4D8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17296739" y="8303002"/>
              <a:ext cx="1222384" cy="2223556"/>
              <a:chOff x="4332325" y="1533828"/>
              <a:chExt cx="669805" cy="1218397"/>
            </a:xfrm>
          </p:grpSpPr>
          <p:cxnSp>
            <p:nvCxnSpPr>
              <p:cNvPr id="428" name="Прямая соединительная линия 38">
                <a:extLst>
                  <a:ext uri="{FF2B5EF4-FFF2-40B4-BE49-F238E27FC236}">
                    <a16:creationId xmlns:a16="http://schemas.microsoft.com/office/drawing/2014/main" id="{23CFD261-BF26-4DD5-BBAF-CBD4C8AD01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84461" y="2226603"/>
                <a:ext cx="354452" cy="12463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Прямая соединительная линия 40">
                <a:extLst>
                  <a:ext uri="{FF2B5EF4-FFF2-40B4-BE49-F238E27FC236}">
                    <a16:creationId xmlns:a16="http://schemas.microsoft.com/office/drawing/2014/main" id="{5FFF3590-6AFA-4FAA-ACDE-29EFA7ECD0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74607" y="1867694"/>
                <a:ext cx="274045" cy="21395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0" name="Овал 41">
                <a:extLst>
                  <a:ext uri="{FF2B5EF4-FFF2-40B4-BE49-F238E27FC236}">
                    <a16:creationId xmlns:a16="http://schemas.microsoft.com/office/drawing/2014/main" id="{2CADFB3E-A907-4AD2-9A41-BAE1D6CB0DE6}"/>
                  </a:ext>
                </a:extLst>
              </p:cNvPr>
              <p:cNvSpPr/>
              <p:nvPr/>
            </p:nvSpPr>
            <p:spPr>
              <a:xfrm rot="5400000">
                <a:off x="4624288" y="192816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431" name="Овал 42">
                <a:extLst>
                  <a:ext uri="{FF2B5EF4-FFF2-40B4-BE49-F238E27FC236}">
                    <a16:creationId xmlns:a16="http://schemas.microsoft.com/office/drawing/2014/main" id="{2E5665B2-9292-4D3A-A120-21B6735C4CE9}"/>
                  </a:ext>
                </a:extLst>
              </p:cNvPr>
              <p:cNvSpPr/>
              <p:nvPr/>
            </p:nvSpPr>
            <p:spPr>
              <a:xfrm rot="5400000">
                <a:off x="4321530" y="1544623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432" name="Овал 39">
                <a:extLst>
                  <a:ext uri="{FF2B5EF4-FFF2-40B4-BE49-F238E27FC236}">
                    <a16:creationId xmlns:a16="http://schemas.microsoft.com/office/drawing/2014/main" id="{B3A81909-5583-4941-A40C-72293EB6C396}"/>
                  </a:ext>
                </a:extLst>
              </p:cNvPr>
              <p:cNvSpPr/>
              <p:nvPr/>
            </p:nvSpPr>
            <p:spPr>
              <a:xfrm rot="5400000">
                <a:off x="4479660" y="237438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</p:grpSp>
      </p:grp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1647724-84C1-4D09-BB02-BE437FB3C869}"/>
              </a:ext>
            </a:extLst>
          </p:cNvPr>
          <p:cNvCxnSpPr>
            <a:cxnSpLocks/>
          </p:cNvCxnSpPr>
          <p:nvPr/>
        </p:nvCxnSpPr>
        <p:spPr>
          <a:xfrm>
            <a:off x="21820931" y="8452572"/>
            <a:ext cx="30307" cy="401204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FC527B69-4C01-4C10-AE78-AABD97FC258F}"/>
              </a:ext>
            </a:extLst>
          </p:cNvPr>
          <p:cNvSpPr txBox="1"/>
          <p:nvPr/>
        </p:nvSpPr>
        <p:spPr>
          <a:xfrm>
            <a:off x="22032111" y="7753397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Possible modifications</a:t>
            </a:r>
            <a:endParaRPr lang="ru-RU" sz="3600" dirty="0"/>
          </a:p>
        </p:txBody>
      </p:sp>
      <p:grpSp>
        <p:nvGrpSpPr>
          <p:cNvPr id="478" name="Группа 1">
            <a:extLst>
              <a:ext uri="{FF2B5EF4-FFF2-40B4-BE49-F238E27FC236}">
                <a16:creationId xmlns:a16="http://schemas.microsoft.com/office/drawing/2014/main" id="{4A6CAA88-03B6-4B40-885A-C27434EB1887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4908080" y="8157395"/>
            <a:ext cx="1223682" cy="2128207"/>
            <a:chOff x="4331614" y="1533828"/>
            <a:chExt cx="670516" cy="1160821"/>
          </a:xfrm>
        </p:grpSpPr>
        <p:cxnSp>
          <p:nvCxnSpPr>
            <p:cNvPr id="479" name="Прямая соединительная линия 38">
              <a:extLst>
                <a:ext uri="{FF2B5EF4-FFF2-40B4-BE49-F238E27FC236}">
                  <a16:creationId xmlns:a16="http://schemas.microsoft.com/office/drawing/2014/main" id="{F56AFD07-E546-4AAA-8637-FB770474A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Прямая соединительная линия 40">
              <a:extLst>
                <a:ext uri="{FF2B5EF4-FFF2-40B4-BE49-F238E27FC236}">
                  <a16:creationId xmlns:a16="http://schemas.microsoft.com/office/drawing/2014/main" id="{C19FA165-175A-41BA-92F5-F675D8FC967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" name="Овал 41">
              <a:extLst>
                <a:ext uri="{FF2B5EF4-FFF2-40B4-BE49-F238E27FC236}">
                  <a16:creationId xmlns:a16="http://schemas.microsoft.com/office/drawing/2014/main" id="{A6D2BB6F-CB93-4DF6-A088-21FF1382C8DD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482" name="Овал 42">
              <a:extLst>
                <a:ext uri="{FF2B5EF4-FFF2-40B4-BE49-F238E27FC236}">
                  <a16:creationId xmlns:a16="http://schemas.microsoft.com/office/drawing/2014/main" id="{B9DD8E5E-9A26-43A1-8D85-7D2423384C21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83" name="Овал 39">
              <a:extLst>
                <a:ext uri="{FF2B5EF4-FFF2-40B4-BE49-F238E27FC236}">
                  <a16:creationId xmlns:a16="http://schemas.microsoft.com/office/drawing/2014/main" id="{C0FE5EB4-AA48-4C69-B041-A860474E14AE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884732F-D953-4BB0-9280-F03CFDAD7643}"/>
              </a:ext>
            </a:extLst>
          </p:cNvPr>
          <p:cNvSpPr/>
          <p:nvPr/>
        </p:nvSpPr>
        <p:spPr>
          <a:xfrm rot="3397100">
            <a:off x="23909248" y="9829783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Arrow: Down 488">
            <a:extLst>
              <a:ext uri="{FF2B5EF4-FFF2-40B4-BE49-F238E27FC236}">
                <a16:creationId xmlns:a16="http://schemas.microsoft.com/office/drawing/2014/main" id="{7C12A762-8F11-458B-BB25-6E0AF7F8C066}"/>
              </a:ext>
            </a:extLst>
          </p:cNvPr>
          <p:cNvSpPr/>
          <p:nvPr/>
        </p:nvSpPr>
        <p:spPr>
          <a:xfrm rot="18202900" flipH="1">
            <a:off x="26576127" y="9829782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Группа 1">
            <a:extLst>
              <a:ext uri="{FF2B5EF4-FFF2-40B4-BE49-F238E27FC236}">
                <a16:creationId xmlns:a16="http://schemas.microsoft.com/office/drawing/2014/main" id="{BCC16F8D-7CA9-47F8-9FF2-22BEDD78251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2854532" y="10077328"/>
            <a:ext cx="1223682" cy="2128207"/>
            <a:chOff x="4331614" y="1533828"/>
            <a:chExt cx="670516" cy="1160821"/>
          </a:xfrm>
        </p:grpSpPr>
        <p:cxnSp>
          <p:nvCxnSpPr>
            <p:cNvPr id="491" name="Прямая соединительная линия 38">
              <a:extLst>
                <a:ext uri="{FF2B5EF4-FFF2-40B4-BE49-F238E27FC236}">
                  <a16:creationId xmlns:a16="http://schemas.microsoft.com/office/drawing/2014/main" id="{A3862435-103B-4038-B9B8-29E8A4048D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Прямая соединительная линия 40">
              <a:extLst>
                <a:ext uri="{FF2B5EF4-FFF2-40B4-BE49-F238E27FC236}">
                  <a16:creationId xmlns:a16="http://schemas.microsoft.com/office/drawing/2014/main" id="{10EA4FA6-F709-4C4B-AEAB-0011F493A34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3" name="Овал 41">
              <a:extLst>
                <a:ext uri="{FF2B5EF4-FFF2-40B4-BE49-F238E27FC236}">
                  <a16:creationId xmlns:a16="http://schemas.microsoft.com/office/drawing/2014/main" id="{CF680831-2348-4B92-A70E-C60D21C2F9C8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494" name="Овал 42">
              <a:extLst>
                <a:ext uri="{FF2B5EF4-FFF2-40B4-BE49-F238E27FC236}">
                  <a16:creationId xmlns:a16="http://schemas.microsoft.com/office/drawing/2014/main" id="{775615F4-CACC-4256-8CAC-560B3D17BAD8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95" name="Овал 39">
              <a:extLst>
                <a:ext uri="{FF2B5EF4-FFF2-40B4-BE49-F238E27FC236}">
                  <a16:creationId xmlns:a16="http://schemas.microsoft.com/office/drawing/2014/main" id="{4C0003F0-5E6E-4ADE-A797-7BE51D402708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cxnSp>
        <p:nvCxnSpPr>
          <p:cNvPr id="504" name="Прямая соединительная линия 38">
            <a:extLst>
              <a:ext uri="{FF2B5EF4-FFF2-40B4-BE49-F238E27FC236}">
                <a16:creationId xmlns:a16="http://schemas.microsoft.com/office/drawing/2014/main" id="{C925C94E-0940-4E2B-8C42-D4506B9A75D2}"/>
              </a:ext>
            </a:extLst>
          </p:cNvPr>
          <p:cNvCxnSpPr>
            <a:cxnSpLocks/>
          </p:cNvCxnSpPr>
          <p:nvPr/>
        </p:nvCxnSpPr>
        <p:spPr>
          <a:xfrm>
            <a:off x="28340781" y="10977413"/>
            <a:ext cx="0" cy="6416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6" name="Группа 1">
            <a:extLst>
              <a:ext uri="{FF2B5EF4-FFF2-40B4-BE49-F238E27FC236}">
                <a16:creationId xmlns:a16="http://schemas.microsoft.com/office/drawing/2014/main" id="{94B9B3FC-43BB-419F-B436-C96B96AF421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6994260" y="10077328"/>
            <a:ext cx="1223682" cy="2128207"/>
            <a:chOff x="4331614" y="1533828"/>
            <a:chExt cx="670516" cy="1160821"/>
          </a:xfrm>
        </p:grpSpPr>
        <p:cxnSp>
          <p:nvCxnSpPr>
            <p:cNvPr id="497" name="Прямая соединительная линия 38">
              <a:extLst>
                <a:ext uri="{FF2B5EF4-FFF2-40B4-BE49-F238E27FC236}">
                  <a16:creationId xmlns:a16="http://schemas.microsoft.com/office/drawing/2014/main" id="{4C686701-66CD-4AF9-8E0B-CA0FA02AE5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Прямая соединительная линия 40">
              <a:extLst>
                <a:ext uri="{FF2B5EF4-FFF2-40B4-BE49-F238E27FC236}">
                  <a16:creationId xmlns:a16="http://schemas.microsoft.com/office/drawing/2014/main" id="{EEEF06F3-B1AD-4EA2-A73D-4066D928A3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9" name="Овал 41">
              <a:extLst>
                <a:ext uri="{FF2B5EF4-FFF2-40B4-BE49-F238E27FC236}">
                  <a16:creationId xmlns:a16="http://schemas.microsoft.com/office/drawing/2014/main" id="{8AD45FD2-B66B-44FB-803F-6C1E2C64BF31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500" name="Овал 42">
              <a:extLst>
                <a:ext uri="{FF2B5EF4-FFF2-40B4-BE49-F238E27FC236}">
                  <a16:creationId xmlns:a16="http://schemas.microsoft.com/office/drawing/2014/main" id="{1C13F699-AF56-46A5-91D1-C1E58423A167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01" name="Овал 39">
              <a:extLst>
                <a:ext uri="{FF2B5EF4-FFF2-40B4-BE49-F238E27FC236}">
                  <a16:creationId xmlns:a16="http://schemas.microsoft.com/office/drawing/2014/main" id="{CA943533-74B7-4BE5-88A8-0A0408A93065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5912DF4-E5EE-4586-AA80-B057A9E63163}"/>
              </a:ext>
            </a:extLst>
          </p:cNvPr>
          <p:cNvGrpSpPr/>
          <p:nvPr/>
        </p:nvGrpSpPr>
        <p:grpSpPr>
          <a:xfrm>
            <a:off x="3961465" y="14302810"/>
            <a:ext cx="3805044" cy="1940271"/>
            <a:chOff x="13886956" y="13108467"/>
            <a:chExt cx="3805044" cy="1940271"/>
          </a:xfrm>
        </p:grpSpPr>
        <p:pic>
          <p:nvPicPr>
            <p:cNvPr id="511" name="Picture 2" descr="ÐÐ°ÑÑÐ¸Ð½ÐºÐ¸ Ð¿Ð¾ Ð·Ð°Ð¿ÑÐ¾ÑÑ Ð¼Ð°ÑÑ ÑÐ¿ÐµÐºÑÑÐ¾Ð¼ÐµÑÑ">
              <a:extLst>
                <a:ext uri="{FF2B5EF4-FFF2-40B4-BE49-F238E27FC236}">
                  <a16:creationId xmlns:a16="http://schemas.microsoft.com/office/drawing/2014/main" id="{6A81AEF9-0E70-41D7-99F2-86D5C1BB3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28"/>
            <a:stretch/>
          </p:blipFill>
          <p:spPr bwMode="auto">
            <a:xfrm>
              <a:off x="14649717" y="13108467"/>
              <a:ext cx="2198412" cy="14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23322A89-08D4-4AAB-8361-3EFD8E02E421}"/>
                </a:ext>
              </a:extLst>
            </p:cNvPr>
            <p:cNvSpPr txBox="1"/>
            <p:nvPr/>
          </p:nvSpPr>
          <p:spPr>
            <a:xfrm>
              <a:off x="13886956" y="14587073"/>
              <a:ext cx="3805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Mass - spectrometer</a:t>
              </a:r>
              <a:endParaRPr lang="ru-RU" sz="2400" b="1" dirty="0"/>
            </a:p>
          </p:txBody>
        </p:sp>
      </p:grpSp>
      <p:sp>
        <p:nvSpPr>
          <p:cNvPr id="509" name="Стрелка: вправо 1">
            <a:extLst>
              <a:ext uri="{FF2B5EF4-FFF2-40B4-BE49-F238E27FC236}">
                <a16:creationId xmlns:a16="http://schemas.microsoft.com/office/drawing/2014/main" id="{6DA5BB69-5013-4C92-9915-D5BEF3A4FBC7}"/>
              </a:ext>
            </a:extLst>
          </p:cNvPr>
          <p:cNvSpPr/>
          <p:nvPr/>
        </p:nvSpPr>
        <p:spPr>
          <a:xfrm>
            <a:off x="3289331" y="14463014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4" name="Группа 36">
            <a:extLst>
              <a:ext uri="{FF2B5EF4-FFF2-40B4-BE49-F238E27FC236}">
                <a16:creationId xmlns:a16="http://schemas.microsoft.com/office/drawing/2014/main" id="{E159F57F-1CEC-4E15-91DA-6A55ACA0B661}"/>
              </a:ext>
            </a:extLst>
          </p:cNvPr>
          <p:cNvGrpSpPr>
            <a:grpSpLocks noChangeAspect="1"/>
          </p:cNvGrpSpPr>
          <p:nvPr/>
        </p:nvGrpSpPr>
        <p:grpSpPr>
          <a:xfrm>
            <a:off x="16065607" y="14110061"/>
            <a:ext cx="1120074" cy="1564007"/>
            <a:chOff x="1339800" y="2281561"/>
            <a:chExt cx="1455938" cy="2032987"/>
          </a:xfrm>
        </p:grpSpPr>
        <p:sp>
          <p:nvSpPr>
            <p:cNvPr id="516" name="Прямоугольник: один усеченный угол 37">
              <a:extLst>
                <a:ext uri="{FF2B5EF4-FFF2-40B4-BE49-F238E27FC236}">
                  <a16:creationId xmlns:a16="http://schemas.microsoft.com/office/drawing/2014/main" id="{F86D15C6-D468-498B-9E60-9FAB0E726FB7}"/>
                </a:ext>
              </a:extLst>
            </p:cNvPr>
            <p:cNvSpPr/>
            <p:nvPr/>
          </p:nvSpPr>
          <p:spPr>
            <a:xfrm>
              <a:off x="1339800" y="2281561"/>
              <a:ext cx="1455938" cy="2032987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7" name="Прямая соединительная линия 38">
              <a:extLst>
                <a:ext uri="{FF2B5EF4-FFF2-40B4-BE49-F238E27FC236}">
                  <a16:creationId xmlns:a16="http://schemas.microsoft.com/office/drawing/2014/main" id="{489A73EA-9B22-44F7-9FAF-F04E1FAA3838}"/>
                </a:ext>
              </a:extLst>
            </p:cNvPr>
            <p:cNvCxnSpPr/>
            <p:nvPr/>
          </p:nvCxnSpPr>
          <p:spPr>
            <a:xfrm>
              <a:off x="1448974" y="268105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Прямая соединительная линия 39">
              <a:extLst>
                <a:ext uri="{FF2B5EF4-FFF2-40B4-BE49-F238E27FC236}">
                  <a16:creationId xmlns:a16="http://schemas.microsoft.com/office/drawing/2014/main" id="{85A3A6EC-5DE0-48B9-9410-C6B3A2A3CF93}"/>
                </a:ext>
              </a:extLst>
            </p:cNvPr>
            <p:cNvCxnSpPr/>
            <p:nvPr/>
          </p:nvCxnSpPr>
          <p:spPr>
            <a:xfrm>
              <a:off x="1448974" y="283493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Прямая соединительная линия 40">
              <a:extLst>
                <a:ext uri="{FF2B5EF4-FFF2-40B4-BE49-F238E27FC236}">
                  <a16:creationId xmlns:a16="http://schemas.microsoft.com/office/drawing/2014/main" id="{0043FEFD-CDE0-426F-86A9-A91080BFB0BD}"/>
                </a:ext>
              </a:extLst>
            </p:cNvPr>
            <p:cNvCxnSpPr/>
            <p:nvPr/>
          </p:nvCxnSpPr>
          <p:spPr>
            <a:xfrm>
              <a:off x="1448974" y="2971059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Прямая соединительная линия 41">
              <a:extLst>
                <a:ext uri="{FF2B5EF4-FFF2-40B4-BE49-F238E27FC236}">
                  <a16:creationId xmlns:a16="http://schemas.microsoft.com/office/drawing/2014/main" id="{0FFB9C2F-6EFB-4334-A17F-62DC91DCD5E7}"/>
                </a:ext>
              </a:extLst>
            </p:cNvPr>
            <p:cNvCxnSpPr/>
            <p:nvPr/>
          </p:nvCxnSpPr>
          <p:spPr>
            <a:xfrm>
              <a:off x="1448976" y="3120500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Прямая соединительная линия 42">
              <a:extLst>
                <a:ext uri="{FF2B5EF4-FFF2-40B4-BE49-F238E27FC236}">
                  <a16:creationId xmlns:a16="http://schemas.microsoft.com/office/drawing/2014/main" id="{DAC5391A-CBD5-4678-97D1-7B071AA2C8CE}"/>
                </a:ext>
              </a:extLst>
            </p:cNvPr>
            <p:cNvCxnSpPr/>
            <p:nvPr/>
          </p:nvCxnSpPr>
          <p:spPr>
            <a:xfrm>
              <a:off x="1448976" y="3269943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Прямая соединительная линия 43">
              <a:extLst>
                <a:ext uri="{FF2B5EF4-FFF2-40B4-BE49-F238E27FC236}">
                  <a16:creationId xmlns:a16="http://schemas.microsoft.com/office/drawing/2014/main" id="{DBBF60F5-C178-4A34-AED8-AAE61AFD327F}"/>
                </a:ext>
              </a:extLst>
            </p:cNvPr>
            <p:cNvCxnSpPr/>
            <p:nvPr/>
          </p:nvCxnSpPr>
          <p:spPr>
            <a:xfrm>
              <a:off x="1445664" y="34253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Прямая соединительная линия 44">
              <a:extLst>
                <a:ext uri="{FF2B5EF4-FFF2-40B4-BE49-F238E27FC236}">
                  <a16:creationId xmlns:a16="http://schemas.microsoft.com/office/drawing/2014/main" id="{6FDDA574-A052-4A51-9BB4-1610884D6D5E}"/>
                </a:ext>
              </a:extLst>
            </p:cNvPr>
            <p:cNvCxnSpPr/>
            <p:nvPr/>
          </p:nvCxnSpPr>
          <p:spPr>
            <a:xfrm>
              <a:off x="1445664" y="35777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Прямая соединительная линия 45">
              <a:extLst>
                <a:ext uri="{FF2B5EF4-FFF2-40B4-BE49-F238E27FC236}">
                  <a16:creationId xmlns:a16="http://schemas.microsoft.com/office/drawing/2014/main" id="{F30E00F2-AFEF-4B5E-BD68-1202FFA752E5}"/>
                </a:ext>
              </a:extLst>
            </p:cNvPr>
            <p:cNvCxnSpPr/>
            <p:nvPr/>
          </p:nvCxnSpPr>
          <p:spPr>
            <a:xfrm>
              <a:off x="1445664" y="37301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0F6F445E-3BE7-4CCF-99BB-219F7EE12DC4}"/>
              </a:ext>
            </a:extLst>
          </p:cNvPr>
          <p:cNvSpPr txBox="1"/>
          <p:nvPr/>
        </p:nvSpPr>
        <p:spPr>
          <a:xfrm>
            <a:off x="15731246" y="15809975"/>
            <a:ext cx="187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File .pep</a:t>
            </a:r>
            <a:endParaRPr lang="ru-RU" sz="2400" b="1" dirty="0"/>
          </a:p>
        </p:txBody>
      </p:sp>
      <p:grpSp>
        <p:nvGrpSpPr>
          <p:cNvPr id="525" name="Группа 58">
            <a:extLst>
              <a:ext uri="{FF2B5EF4-FFF2-40B4-BE49-F238E27FC236}">
                <a16:creationId xmlns:a16="http://schemas.microsoft.com/office/drawing/2014/main" id="{D10850E1-4BE6-4066-A59E-C7370F6956A8}"/>
              </a:ext>
            </a:extLst>
          </p:cNvPr>
          <p:cNvGrpSpPr>
            <a:grpSpLocks noChangeAspect="1"/>
          </p:cNvGrpSpPr>
          <p:nvPr/>
        </p:nvGrpSpPr>
        <p:grpSpPr>
          <a:xfrm>
            <a:off x="18891400" y="14113652"/>
            <a:ext cx="2549306" cy="2157988"/>
            <a:chOff x="2433077" y="2562239"/>
            <a:chExt cx="2982898" cy="2525026"/>
          </a:xfrm>
        </p:grpSpPr>
        <p:sp>
          <p:nvSpPr>
            <p:cNvPr id="526" name="Прямоугольник 59">
              <a:extLst>
                <a:ext uri="{FF2B5EF4-FFF2-40B4-BE49-F238E27FC236}">
                  <a16:creationId xmlns:a16="http://schemas.microsoft.com/office/drawing/2014/main" id="{4C131B5A-1C6C-42B9-8DC8-1B6C36D65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077" y="2562239"/>
              <a:ext cx="2982898" cy="1865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60">
              <a:extLst>
                <a:ext uri="{FF2B5EF4-FFF2-40B4-BE49-F238E27FC236}">
                  <a16:creationId xmlns:a16="http://schemas.microsoft.com/office/drawing/2014/main" id="{DD2D8AF8-7F90-4CF3-8669-AB55735239A9}"/>
                </a:ext>
              </a:extLst>
            </p:cNvPr>
            <p:cNvSpPr/>
            <p:nvPr/>
          </p:nvSpPr>
          <p:spPr>
            <a:xfrm>
              <a:off x="2796466" y="2805344"/>
              <a:ext cx="1491449" cy="887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8" name="Прямая соединительная линия 61">
              <a:extLst>
                <a:ext uri="{FF2B5EF4-FFF2-40B4-BE49-F238E27FC236}">
                  <a16:creationId xmlns:a16="http://schemas.microsoft.com/office/drawing/2014/main" id="{3F53325C-C665-4DA8-A8B8-36802C0F4C8F}"/>
                </a:ext>
              </a:extLst>
            </p:cNvPr>
            <p:cNvCxnSpPr/>
            <p:nvPr/>
          </p:nvCxnSpPr>
          <p:spPr>
            <a:xfrm>
              <a:off x="4572000" y="2681056"/>
              <a:ext cx="0" cy="1455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Прямая соединительная линия 62">
              <a:extLst>
                <a:ext uri="{FF2B5EF4-FFF2-40B4-BE49-F238E27FC236}">
                  <a16:creationId xmlns:a16="http://schemas.microsoft.com/office/drawing/2014/main" id="{B871D317-AF0C-4456-A384-49BD48AB9269}"/>
                </a:ext>
              </a:extLst>
            </p:cNvPr>
            <p:cNvCxnSpPr/>
            <p:nvPr/>
          </p:nvCxnSpPr>
          <p:spPr>
            <a:xfrm>
              <a:off x="3542190" y="3187083"/>
              <a:ext cx="0" cy="710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0" name="Прямоугольник 63">
              <a:extLst>
                <a:ext uri="{FF2B5EF4-FFF2-40B4-BE49-F238E27FC236}">
                  <a16:creationId xmlns:a16="http://schemas.microsoft.com/office/drawing/2014/main" id="{E7E1CA08-3140-4044-B08D-48CD9F3AE833}"/>
                </a:ext>
              </a:extLst>
            </p:cNvPr>
            <p:cNvSpPr/>
            <p:nvPr/>
          </p:nvSpPr>
          <p:spPr>
            <a:xfrm>
              <a:off x="2521274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1" name="Прямоугольник 64">
              <a:extLst>
                <a:ext uri="{FF2B5EF4-FFF2-40B4-BE49-F238E27FC236}">
                  <a16:creationId xmlns:a16="http://schemas.microsoft.com/office/drawing/2014/main" id="{E054A6E5-5EEF-408B-A078-0C0B78119EC1}"/>
                </a:ext>
              </a:extLst>
            </p:cNvPr>
            <p:cNvSpPr/>
            <p:nvPr/>
          </p:nvSpPr>
          <p:spPr>
            <a:xfrm>
              <a:off x="2521274" y="343331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2" name="Прямоугольник 65">
              <a:extLst>
                <a:ext uri="{FF2B5EF4-FFF2-40B4-BE49-F238E27FC236}">
                  <a16:creationId xmlns:a16="http://schemas.microsoft.com/office/drawing/2014/main" id="{FC00E50A-34AD-46E6-9BB2-628B2FEF405B}"/>
                </a:ext>
              </a:extLst>
            </p:cNvPr>
            <p:cNvSpPr/>
            <p:nvPr/>
          </p:nvSpPr>
          <p:spPr>
            <a:xfrm>
              <a:off x="3058365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66">
              <a:extLst>
                <a:ext uri="{FF2B5EF4-FFF2-40B4-BE49-F238E27FC236}">
                  <a16:creationId xmlns:a16="http://schemas.microsoft.com/office/drawing/2014/main" id="{70282317-0887-4804-AAB5-8E20569BDFC3}"/>
                </a:ext>
              </a:extLst>
            </p:cNvPr>
            <p:cNvSpPr/>
            <p:nvPr/>
          </p:nvSpPr>
          <p:spPr>
            <a:xfrm>
              <a:off x="3058372" y="3429000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67">
              <a:extLst>
                <a:ext uri="{FF2B5EF4-FFF2-40B4-BE49-F238E27FC236}">
                  <a16:creationId xmlns:a16="http://schemas.microsoft.com/office/drawing/2014/main" id="{64F1C724-263C-4747-A678-DB8C3DCEB9DE}"/>
                </a:ext>
              </a:extLst>
            </p:cNvPr>
            <p:cNvSpPr/>
            <p:nvPr/>
          </p:nvSpPr>
          <p:spPr>
            <a:xfrm>
              <a:off x="3058365" y="355905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5" name="Прямая соединительная линия 68">
              <a:extLst>
                <a:ext uri="{FF2B5EF4-FFF2-40B4-BE49-F238E27FC236}">
                  <a16:creationId xmlns:a16="http://schemas.microsoft.com/office/drawing/2014/main" id="{C5C69594-79B6-4674-B542-2974E0A2E7BC}"/>
                </a:ext>
              </a:extLst>
            </p:cNvPr>
            <p:cNvCxnSpPr>
              <a:cxnSpLocks/>
              <a:stCxn id="530" idx="3"/>
              <a:endCxn id="533" idx="1"/>
            </p:cNvCxnSpPr>
            <p:nvPr/>
          </p:nvCxnSpPr>
          <p:spPr>
            <a:xfrm>
              <a:off x="2734323" y="3321361"/>
              <a:ext cx="324049" cy="1304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6" name="Прямая соединительная линия 69">
              <a:extLst>
                <a:ext uri="{FF2B5EF4-FFF2-40B4-BE49-F238E27FC236}">
                  <a16:creationId xmlns:a16="http://schemas.microsoft.com/office/drawing/2014/main" id="{24D43932-5015-4909-8276-2A88E6AE3737}"/>
                </a:ext>
              </a:extLst>
            </p:cNvPr>
            <p:cNvCxnSpPr>
              <a:cxnSpLocks/>
              <a:stCxn id="531" idx="3"/>
              <a:endCxn id="534" idx="1"/>
            </p:cNvCxnSpPr>
            <p:nvPr/>
          </p:nvCxnSpPr>
          <p:spPr>
            <a:xfrm>
              <a:off x="2734323" y="3456172"/>
              <a:ext cx="324042" cy="1257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Прямая соединительная линия 70">
              <a:extLst>
                <a:ext uri="{FF2B5EF4-FFF2-40B4-BE49-F238E27FC236}">
                  <a16:creationId xmlns:a16="http://schemas.microsoft.com/office/drawing/2014/main" id="{52B78224-653E-4C5D-87BC-BDB81D4FD75E}"/>
                </a:ext>
              </a:extLst>
            </p:cNvPr>
            <p:cNvCxnSpPr/>
            <p:nvPr/>
          </p:nvCxnSpPr>
          <p:spPr>
            <a:xfrm>
              <a:off x="3666478" y="3321360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Прямая соединительная линия 71">
              <a:extLst>
                <a:ext uri="{FF2B5EF4-FFF2-40B4-BE49-F238E27FC236}">
                  <a16:creationId xmlns:a16="http://schemas.microsoft.com/office/drawing/2014/main" id="{1A2A19BB-9D78-4F4D-A80C-E8F4A1689E14}"/>
                </a:ext>
              </a:extLst>
            </p:cNvPr>
            <p:cNvCxnSpPr/>
            <p:nvPr/>
          </p:nvCxnSpPr>
          <p:spPr>
            <a:xfrm>
              <a:off x="3666478" y="3404958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Прямая соединительная линия 72">
              <a:extLst>
                <a:ext uri="{FF2B5EF4-FFF2-40B4-BE49-F238E27FC236}">
                  <a16:creationId xmlns:a16="http://schemas.microsoft.com/office/drawing/2014/main" id="{3BE6938E-4CCF-46FB-A22D-D4794C39E812}"/>
                </a:ext>
              </a:extLst>
            </p:cNvPr>
            <p:cNvCxnSpPr/>
            <p:nvPr/>
          </p:nvCxnSpPr>
          <p:spPr>
            <a:xfrm>
              <a:off x="3666478" y="3495456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Прямоугольник 73">
              <a:extLst>
                <a:ext uri="{FF2B5EF4-FFF2-40B4-BE49-F238E27FC236}">
                  <a16:creationId xmlns:a16="http://schemas.microsoft.com/office/drawing/2014/main" id="{EB2864FF-3C9F-44E3-B230-D5EFB13BCC3D}"/>
                </a:ext>
              </a:extLst>
            </p:cNvPr>
            <p:cNvSpPr/>
            <p:nvPr/>
          </p:nvSpPr>
          <p:spPr>
            <a:xfrm>
              <a:off x="4727362" y="2891774"/>
              <a:ext cx="532656" cy="94103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826A3FD-F94B-49A2-A165-8B2DE950D3FE}"/>
                </a:ext>
              </a:extLst>
            </p:cNvPr>
            <p:cNvSpPr txBox="1"/>
            <p:nvPr/>
          </p:nvSpPr>
          <p:spPr>
            <a:xfrm>
              <a:off x="2828376" y="4547078"/>
              <a:ext cx="2001262" cy="5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Interface</a:t>
              </a:r>
              <a:endParaRPr lang="ru-RU" sz="2400" b="1" dirty="0"/>
            </a:p>
          </p:txBody>
        </p:sp>
      </p:grpSp>
      <p:sp>
        <p:nvSpPr>
          <p:cNvPr id="545" name="Стрелка: вправо 1">
            <a:extLst>
              <a:ext uri="{FF2B5EF4-FFF2-40B4-BE49-F238E27FC236}">
                <a16:creationId xmlns:a16="http://schemas.microsoft.com/office/drawing/2014/main" id="{4EA15AC8-2BCF-462C-A724-2CC6F66ECE70}"/>
              </a:ext>
            </a:extLst>
          </p:cNvPr>
          <p:cNvSpPr/>
          <p:nvPr/>
        </p:nvSpPr>
        <p:spPr>
          <a:xfrm>
            <a:off x="7252723" y="14456615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D027E50-860B-4DE4-A203-D1DA29586B4B}"/>
              </a:ext>
            </a:extLst>
          </p:cNvPr>
          <p:cNvGrpSpPr/>
          <p:nvPr/>
        </p:nvGrpSpPr>
        <p:grpSpPr>
          <a:xfrm>
            <a:off x="8556615" y="13768039"/>
            <a:ext cx="5740649" cy="2518328"/>
            <a:chOff x="8092027" y="13844255"/>
            <a:chExt cx="5740649" cy="2518328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718E148D-32FD-48B1-BA70-CDA7C531C5A2}"/>
                </a:ext>
              </a:extLst>
            </p:cNvPr>
            <p:cNvGrpSpPr/>
            <p:nvPr/>
          </p:nvGrpSpPr>
          <p:grpSpPr>
            <a:xfrm>
              <a:off x="8092027" y="13844255"/>
              <a:ext cx="4415394" cy="2518328"/>
              <a:chOff x="18854872" y="12415809"/>
              <a:chExt cx="4764337" cy="2514104"/>
            </a:xfrm>
          </p:grpSpPr>
          <p:pic>
            <p:nvPicPr>
              <p:cNvPr id="543" name="Picture 542">
                <a:extLst>
                  <a:ext uri="{FF2B5EF4-FFF2-40B4-BE49-F238E27FC236}">
                    <a16:creationId xmlns:a16="http://schemas.microsoft.com/office/drawing/2014/main" id="{BA0C0688-A746-4DBC-9877-453C4538B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4872" y="12415809"/>
                <a:ext cx="3361509" cy="2307703"/>
              </a:xfrm>
              <a:prstGeom prst="rect">
                <a:avLst/>
              </a:prstGeom>
            </p:spPr>
          </p:pic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384FC140-387D-41BD-BD94-7627FD2389D7}"/>
                  </a:ext>
                </a:extLst>
              </p:cNvPr>
              <p:cNvSpPr txBox="1"/>
              <p:nvPr/>
            </p:nvSpPr>
            <p:spPr>
              <a:xfrm>
                <a:off x="20468506" y="14469023"/>
                <a:ext cx="3150703" cy="46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/>
                  <a:t>Mass spectrum</a:t>
                </a:r>
              </a:p>
            </p:txBody>
          </p:sp>
        </p:grpSp>
        <p:grpSp>
          <p:nvGrpSpPr>
            <p:cNvPr id="555" name="Группа 21">
              <a:extLst>
                <a:ext uri="{FF2B5EF4-FFF2-40B4-BE49-F238E27FC236}">
                  <a16:creationId xmlns:a16="http://schemas.microsoft.com/office/drawing/2014/main" id="{9050C65D-C3AA-4727-92E5-FAA8476D4F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98366" y="13917959"/>
              <a:ext cx="2934310" cy="2178257"/>
              <a:chOff x="1290655" y="3107184"/>
              <a:chExt cx="3441143" cy="2515424"/>
            </a:xfrm>
          </p:grpSpPr>
          <p:cxnSp>
            <p:nvCxnSpPr>
              <p:cNvPr id="557" name="Прямая со стрелкой 22">
                <a:extLst>
                  <a:ext uri="{FF2B5EF4-FFF2-40B4-BE49-F238E27FC236}">
                    <a16:creationId xmlns:a16="http://schemas.microsoft.com/office/drawing/2014/main" id="{07F0AF29-1237-4DD4-88DE-DCB93B5F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045" y="3107184"/>
                <a:ext cx="0" cy="21128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Прямая со стрелкой 23">
                <a:extLst>
                  <a:ext uri="{FF2B5EF4-FFF2-40B4-BE49-F238E27FC236}">
                    <a16:creationId xmlns:a16="http://schemas.microsoft.com/office/drawing/2014/main" id="{BF190D90-A6AE-46C6-8ED2-D7CEFDEC2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45" y="5220070"/>
                <a:ext cx="29207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E9F361D3-ADE3-458A-B3F9-C2F48C63D12E}"/>
                  </a:ext>
                </a:extLst>
              </p:cNvPr>
              <p:cNvSpPr txBox="1"/>
              <p:nvPr/>
            </p:nvSpPr>
            <p:spPr>
              <a:xfrm>
                <a:off x="3005092" y="5215443"/>
                <a:ext cx="532661" cy="40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m</a:t>
                </a:r>
                <a:endParaRPr lang="ru-RU" sz="1400" dirty="0"/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15B1EF20-6486-45E9-958B-3559F1900DA9}"/>
                  </a:ext>
                </a:extLst>
              </p:cNvPr>
              <p:cNvSpPr txBox="1"/>
              <p:nvPr/>
            </p:nvSpPr>
            <p:spPr>
              <a:xfrm>
                <a:off x="1290655" y="3379721"/>
                <a:ext cx="529316" cy="15678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1400" dirty="0"/>
                  <a:t>quantity</a:t>
                </a:r>
                <a:endParaRPr lang="ru-RU" sz="1400" dirty="0"/>
              </a:p>
            </p:txBody>
          </p:sp>
          <p:cxnSp>
            <p:nvCxnSpPr>
              <p:cNvPr id="561" name="Прямая соединительная линия 26">
                <a:extLst>
                  <a:ext uri="{FF2B5EF4-FFF2-40B4-BE49-F238E27FC236}">
                    <a16:creationId xmlns:a16="http://schemas.microsoft.com/office/drawing/2014/main" id="{E1E2B9E5-ED80-4FC5-9DFC-86F15B2E3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662" y="4571511"/>
                <a:ext cx="0" cy="57753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Прямая соединительная линия 27">
                <a:extLst>
                  <a:ext uri="{FF2B5EF4-FFF2-40B4-BE49-F238E27FC236}">
                    <a16:creationId xmlns:a16="http://schemas.microsoft.com/office/drawing/2014/main" id="{92DE63BF-B0F9-4DCB-A5E5-4E4718BC7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594" y="4091330"/>
                <a:ext cx="0" cy="105772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Прямая соединительная линия 28">
                <a:extLst>
                  <a:ext uri="{FF2B5EF4-FFF2-40B4-BE49-F238E27FC236}">
                    <a16:creationId xmlns:a16="http://schemas.microsoft.com/office/drawing/2014/main" id="{2CB32636-A0A0-461F-A8BC-18F4AA0B0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169" y="3905465"/>
                <a:ext cx="0" cy="1243584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Прямая соединительная линия 29">
                <a:extLst>
                  <a:ext uri="{FF2B5EF4-FFF2-40B4-BE49-F238E27FC236}">
                    <a16:creationId xmlns:a16="http://schemas.microsoft.com/office/drawing/2014/main" id="{117DFEFE-A3B4-4596-B1BF-24193608D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111" y="4355031"/>
                <a:ext cx="0" cy="79401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Прямая соединительная линия 30">
                <a:extLst>
                  <a:ext uri="{FF2B5EF4-FFF2-40B4-BE49-F238E27FC236}">
                    <a16:creationId xmlns:a16="http://schemas.microsoft.com/office/drawing/2014/main" id="{2444BE5B-8486-44C9-8C81-80CAC8AC9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72" y="3658871"/>
                <a:ext cx="16956" cy="149017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Прямая соединительная линия 31">
                <a:extLst>
                  <a:ext uri="{FF2B5EF4-FFF2-40B4-BE49-F238E27FC236}">
                    <a16:creationId xmlns:a16="http://schemas.microsoft.com/office/drawing/2014/main" id="{C7947429-069E-4FED-974D-0638ECC55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3366" y="4758431"/>
                <a:ext cx="0" cy="390618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Прямая соединительная линия 32">
                <a:extLst>
                  <a:ext uri="{FF2B5EF4-FFF2-40B4-BE49-F238E27FC236}">
                    <a16:creationId xmlns:a16="http://schemas.microsoft.com/office/drawing/2014/main" id="{5CD34FE5-C03B-44AE-B842-9C258EFEA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287" y="4549806"/>
                <a:ext cx="0" cy="599243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Группа 1">
            <a:extLst>
              <a:ext uri="{FF2B5EF4-FFF2-40B4-BE49-F238E27FC236}">
                <a16:creationId xmlns:a16="http://schemas.microsoft.com/office/drawing/2014/main" id="{5A8169C0-08D3-468D-9C28-4493ABC4CE3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1613380" y="13858860"/>
            <a:ext cx="1223682" cy="2128207"/>
            <a:chOff x="4331614" y="1533828"/>
            <a:chExt cx="670516" cy="1160821"/>
          </a:xfrm>
        </p:grpSpPr>
        <p:cxnSp>
          <p:nvCxnSpPr>
            <p:cNvPr id="576" name="Прямая соединительная линия 38">
              <a:extLst>
                <a:ext uri="{FF2B5EF4-FFF2-40B4-BE49-F238E27FC236}">
                  <a16:creationId xmlns:a16="http://schemas.microsoft.com/office/drawing/2014/main" id="{D9FAD6C1-5930-41F8-A1E9-162E312D4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7" name="Прямая соединительная линия 40">
              <a:extLst>
                <a:ext uri="{FF2B5EF4-FFF2-40B4-BE49-F238E27FC236}">
                  <a16:creationId xmlns:a16="http://schemas.microsoft.com/office/drawing/2014/main" id="{36BE7251-6CD8-4D35-B4ED-BCE47C7B73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8" name="Овал 41">
              <a:extLst>
                <a:ext uri="{FF2B5EF4-FFF2-40B4-BE49-F238E27FC236}">
                  <a16:creationId xmlns:a16="http://schemas.microsoft.com/office/drawing/2014/main" id="{2478913A-2249-4D61-BCA4-CD076B5882AA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579" name="Овал 42">
              <a:extLst>
                <a:ext uri="{FF2B5EF4-FFF2-40B4-BE49-F238E27FC236}">
                  <a16:creationId xmlns:a16="http://schemas.microsoft.com/office/drawing/2014/main" id="{EF30FC1A-A86C-4DDC-AB2D-0B7CDED2364D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80" name="Овал 39">
              <a:extLst>
                <a:ext uri="{FF2B5EF4-FFF2-40B4-BE49-F238E27FC236}">
                  <a16:creationId xmlns:a16="http://schemas.microsoft.com/office/drawing/2014/main" id="{95F92437-6989-402F-812C-41EB1C629C0A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582" name="Стрелка: вправо 1">
            <a:extLst>
              <a:ext uri="{FF2B5EF4-FFF2-40B4-BE49-F238E27FC236}">
                <a16:creationId xmlns:a16="http://schemas.microsoft.com/office/drawing/2014/main" id="{E8252078-7044-490C-BD34-5A7ABB1557B6}"/>
              </a:ext>
            </a:extLst>
          </p:cNvPr>
          <p:cNvSpPr/>
          <p:nvPr/>
        </p:nvSpPr>
        <p:spPr>
          <a:xfrm>
            <a:off x="14463478" y="14427499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3" name="Стрелка: вправо 1">
            <a:extLst>
              <a:ext uri="{FF2B5EF4-FFF2-40B4-BE49-F238E27FC236}">
                <a16:creationId xmlns:a16="http://schemas.microsoft.com/office/drawing/2014/main" id="{108F983B-2EDC-450E-A0F8-DCBBB8A980C1}"/>
              </a:ext>
            </a:extLst>
          </p:cNvPr>
          <p:cNvSpPr/>
          <p:nvPr/>
        </p:nvSpPr>
        <p:spPr>
          <a:xfrm>
            <a:off x="17530943" y="14443302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2A6A0CBD-04E7-4B31-A291-D487B0ED2FF3}"/>
              </a:ext>
            </a:extLst>
          </p:cNvPr>
          <p:cNvSpPr txBox="1"/>
          <p:nvPr/>
        </p:nvSpPr>
        <p:spPr>
          <a:xfrm>
            <a:off x="1403953" y="15809975"/>
            <a:ext cx="1727120" cy="47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peptide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/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448F7D1-1DC5-49EE-B1C9-457B05BBB6C9}"/>
              </a:ext>
            </a:extLst>
          </p:cNvPr>
          <p:cNvSpPr txBox="1"/>
          <p:nvPr/>
        </p:nvSpPr>
        <p:spPr>
          <a:xfrm>
            <a:off x="22559404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Substitution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B5440010-7611-433D-A8A3-DE3DF295274E}"/>
              </a:ext>
            </a:extLst>
          </p:cNvPr>
          <p:cNvSpPr txBox="1"/>
          <p:nvPr/>
        </p:nvSpPr>
        <p:spPr>
          <a:xfrm>
            <a:off x="26737237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PTM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F126F909-9A09-463D-AA25-F219621D8453}"/>
              </a:ext>
            </a:extLst>
          </p:cNvPr>
          <p:cNvSpPr txBox="1"/>
          <p:nvPr/>
        </p:nvSpPr>
        <p:spPr>
          <a:xfrm>
            <a:off x="1071479" y="12549507"/>
            <a:ext cx="2392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statement</a:t>
            </a:r>
          </a:p>
          <a:p>
            <a:r>
              <a:rPr lang="en-US" sz="2400" dirty="0"/>
              <a:t>There are two different methods for analyzing such peptides. First is qualitive and second is quantitative. Our work was concentrated on qualitive analyze. Here is the scheme of such analyze</a:t>
            </a:r>
            <a:endParaRPr lang="ru-RU" sz="2400" dirty="0"/>
          </a:p>
        </p:txBody>
      </p:sp>
      <p:sp>
        <p:nvSpPr>
          <p:cNvPr id="584" name="Объект 2">
            <a:extLst>
              <a:ext uri="{FF2B5EF4-FFF2-40B4-BE49-F238E27FC236}">
                <a16:creationId xmlns:a16="http://schemas.microsoft.com/office/drawing/2014/main" id="{6BD85ED4-3172-4FA2-9B8C-C372C789A543}"/>
              </a:ext>
            </a:extLst>
          </p:cNvPr>
          <p:cNvSpPr txBox="1">
            <a:spLocks/>
          </p:cNvSpPr>
          <p:nvPr/>
        </p:nvSpPr>
        <p:spPr>
          <a:xfrm>
            <a:off x="22382188" y="15064173"/>
            <a:ext cx="7015024" cy="13377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To develop a software tool for analysing data, obtained from modified peptide</a:t>
            </a:r>
            <a:endParaRPr lang="ru-RU" b="1" dirty="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8B374C8E-2C36-4279-8C8A-D001F4734CD7}"/>
              </a:ext>
            </a:extLst>
          </p:cNvPr>
          <p:cNvSpPr txBox="1"/>
          <p:nvPr/>
        </p:nvSpPr>
        <p:spPr>
          <a:xfrm>
            <a:off x="22382188" y="16133136"/>
            <a:ext cx="7357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sub-tasks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read file</a:t>
            </a:r>
            <a:r>
              <a:rPr lang="ru-RU" sz="2400" dirty="0"/>
              <a:t> .</a:t>
            </a:r>
            <a:r>
              <a:rPr lang="en-GB" sz="2400" dirty="0"/>
              <a:t>pep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find positions in the peptide where a substitution or a PTM could occur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generate a result file</a:t>
            </a:r>
            <a:endParaRPr lang="ru-RU" sz="2400" dirty="0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CE8752EE-A314-4501-87C7-D1C42836D3A1}"/>
              </a:ext>
            </a:extLst>
          </p:cNvPr>
          <p:cNvSpPr txBox="1"/>
          <p:nvPr/>
        </p:nvSpPr>
        <p:spPr>
          <a:xfrm>
            <a:off x="22402269" y="14301490"/>
            <a:ext cx="219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Goal</a:t>
            </a:r>
            <a:endParaRPr lang="ru-RU" sz="3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62E37C-3B56-4929-AFC4-6B24B1C7CBE4}"/>
              </a:ext>
            </a:extLst>
          </p:cNvPr>
          <p:cNvSpPr txBox="1"/>
          <p:nvPr/>
        </p:nvSpPr>
        <p:spPr>
          <a:xfrm>
            <a:off x="944039" y="16190840"/>
            <a:ext cx="2926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dissolved peptide is being bombarded with charged particles, so ideally each molecule divides in two parts.</a:t>
            </a:r>
            <a:endParaRPr lang="en-US" sz="32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FFE5FC4D-524D-4969-9A35-9C89D1609EF1}"/>
              </a:ext>
            </a:extLst>
          </p:cNvPr>
          <p:cNvSpPr txBox="1"/>
          <p:nvPr/>
        </p:nvSpPr>
        <p:spPr>
          <a:xfrm>
            <a:off x="4062379" y="16218965"/>
            <a:ext cx="386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that, these fragments go through mass -  spectrometer and this device gives us the mass spectrum.</a:t>
            </a:r>
            <a:endParaRPr lang="en-US" sz="40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6B936C75-A596-45AD-8C7B-37A21339EA12}"/>
              </a:ext>
            </a:extLst>
          </p:cNvPr>
          <p:cNvSpPr txBox="1"/>
          <p:nvPr/>
        </p:nvSpPr>
        <p:spPr>
          <a:xfrm>
            <a:off x="8073637" y="16194024"/>
            <a:ext cx="687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 spectrum is a histogram, where X – axis is a mass of an ionized fragment, Y-axis is the ion current. Accordingly, this graph is a set of peaks. Based on this set we can establish amino acid’s sequence of the investigated peptide. The with usage of algorithm Twister, we can generate a file.</a:t>
            </a:r>
            <a:endParaRPr lang="en-US" sz="4800" dirty="0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9816F763-B7DD-4404-AA76-2F56FC704D1D}"/>
              </a:ext>
            </a:extLst>
          </p:cNvPr>
          <p:cNvSpPr txBox="1"/>
          <p:nvPr/>
        </p:nvSpPr>
        <p:spPr>
          <a:xfrm>
            <a:off x="15222731" y="16194024"/>
            <a:ext cx="3240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has an information about the investigated peptide: amino acid sequence, fragment which was not modified and mass difference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1A06569F-B979-4411-9B94-65F8A9523331}"/>
              </a:ext>
            </a:extLst>
          </p:cNvPr>
          <p:cNvSpPr txBox="1"/>
          <p:nvPr/>
        </p:nvSpPr>
        <p:spPr>
          <a:xfrm>
            <a:off x="18635513" y="16194024"/>
            <a:ext cx="3069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analyze it manually is uncomfortable. So, the idea about developing a software tool for analyzing such data arises.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A4A4C6-E6C7-4275-B62C-C71DB8650F28}"/>
              </a:ext>
            </a:extLst>
          </p:cNvPr>
          <p:cNvCxnSpPr/>
          <p:nvPr/>
        </p:nvCxnSpPr>
        <p:spPr>
          <a:xfrm>
            <a:off x="3932821" y="16168803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088AF8A-B425-491A-A8DA-A1978F500D1D}"/>
              </a:ext>
            </a:extLst>
          </p:cNvPr>
          <p:cNvCxnSpPr/>
          <p:nvPr/>
        </p:nvCxnSpPr>
        <p:spPr>
          <a:xfrm>
            <a:off x="7894778" y="1612392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AB9BB88-529F-404E-AEB1-9350CC932E15}"/>
              </a:ext>
            </a:extLst>
          </p:cNvPr>
          <p:cNvCxnSpPr/>
          <p:nvPr/>
        </p:nvCxnSpPr>
        <p:spPr>
          <a:xfrm>
            <a:off x="14943278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828FBCF-A9F6-49C1-9524-ADF356DD8BA1}"/>
              </a:ext>
            </a:extLst>
          </p:cNvPr>
          <p:cNvCxnSpPr/>
          <p:nvPr/>
        </p:nvCxnSpPr>
        <p:spPr>
          <a:xfrm>
            <a:off x="18430240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D25899-93ED-467C-A8B6-DD3B1D9A3DCF}"/>
              </a:ext>
            </a:extLst>
          </p:cNvPr>
          <p:cNvSpPr txBox="1"/>
          <p:nvPr/>
        </p:nvSpPr>
        <p:spPr>
          <a:xfrm>
            <a:off x="956627" y="21165407"/>
            <a:ext cx="777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developing this interface I used Java for a basic programming language. And an  additional library for creating graphical interfaces, named, Swing </a:t>
            </a:r>
            <a:endParaRPr lang="en-US" sz="2400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233315C-8D49-49A1-B849-45D2030428C7}"/>
              </a:ext>
            </a:extLst>
          </p:cNvPr>
          <p:cNvCxnSpPr>
            <a:cxnSpLocks/>
          </p:cNvCxnSpPr>
          <p:nvPr/>
        </p:nvCxnSpPr>
        <p:spPr>
          <a:xfrm flipH="1" flipV="1">
            <a:off x="1042509" y="22512720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52FE27B-6684-45D6-A2DD-92778157BB32}"/>
              </a:ext>
            </a:extLst>
          </p:cNvPr>
          <p:cNvCxnSpPr>
            <a:cxnSpLocks/>
          </p:cNvCxnSpPr>
          <p:nvPr/>
        </p:nvCxnSpPr>
        <p:spPr>
          <a:xfrm flipH="1" flipV="1">
            <a:off x="1030787" y="26500087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306428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2706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YASS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RSPH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A</a:t>
                          </a:r>
                          <a:r>
                            <a:rPr lang="en-US" sz="2400" dirty="0"/>
                            <a:t>I</a:t>
                          </a:r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Q</a:t>
                          </a:r>
                          <a:r>
                            <a:rPr lang="en-US" sz="2400" dirty="0"/>
                            <a:t>P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QA</a:t>
                          </a:r>
                          <a:r>
                            <a:rPr lang="en-US" sz="2400" dirty="0">
                              <a:solidFill>
                                <a:schemeClr val="dk1"/>
                              </a:solidFill>
                            </a:rPr>
                            <a:t>P...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751787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306428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77872" t="-107895" r="-567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D93345E-4D38-44A3-A253-46E20F3A3B25}"/>
              </a:ext>
            </a:extLst>
          </p:cNvPr>
          <p:cNvSpPr txBox="1"/>
          <p:nvPr/>
        </p:nvSpPr>
        <p:spPr>
          <a:xfrm>
            <a:off x="1325133" y="29316688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</a:t>
            </a:r>
            <a:r>
              <a:rPr lang="en-US" sz="2400" dirty="0" err="1"/>
              <a:t>pepout</a:t>
            </a:r>
            <a:r>
              <a:rPr lang="en-US" sz="2400" dirty="0"/>
              <a:t> file</a:t>
            </a:r>
          </a:p>
        </p:txBody>
      </p:sp>
      <p:graphicFrame>
        <p:nvGraphicFramePr>
          <p:cNvPr id="268" name="Table 267">
            <a:extLst>
              <a:ext uri="{FF2B5EF4-FFF2-40B4-BE49-F238E27FC236}">
                <a16:creationId xmlns:a16="http://schemas.microsoft.com/office/drawing/2014/main" id="{D9F682C4-3AFD-42A6-9B6F-5201C229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06273"/>
              </p:ext>
            </p:extLst>
          </p:nvPr>
        </p:nvGraphicFramePr>
        <p:xfrm>
          <a:off x="1494641" y="23487406"/>
          <a:ext cx="7518106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9605">
                  <a:extLst>
                    <a:ext uri="{9D8B030D-6E8A-4147-A177-3AD203B41FA5}">
                      <a16:colId xmlns:a16="http://schemas.microsoft.com/office/drawing/2014/main" val="264233963"/>
                    </a:ext>
                  </a:extLst>
                </a:gridCol>
                <a:gridCol w="2588501">
                  <a:extLst>
                    <a:ext uri="{9D8B030D-6E8A-4147-A177-3AD203B41FA5}">
                      <a16:colId xmlns:a16="http://schemas.microsoft.com/office/drawing/2014/main" val="538692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General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7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…LTASMLAA…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&lt;fragment which has not been modified&gt;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SMLA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&lt;Prefix/Suffix&gt;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9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&lt;experimental mass of this 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4653.40152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9441"/>
                  </a:ext>
                </a:extLst>
              </a:tr>
            </a:tbl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97880CAB-3D4D-4C77-B40B-C5120144948C}"/>
              </a:ext>
            </a:extLst>
          </p:cNvPr>
          <p:cNvSpPr txBox="1"/>
          <p:nvPr/>
        </p:nvSpPr>
        <p:spPr>
          <a:xfrm>
            <a:off x="1449364" y="23064171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.pep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610BD9-42D3-4C80-8365-429158D3C8BA}"/>
              </a:ext>
            </a:extLst>
          </p:cNvPr>
          <p:cNvSpPr/>
          <p:nvPr/>
        </p:nvSpPr>
        <p:spPr>
          <a:xfrm>
            <a:off x="21828401" y="14085990"/>
            <a:ext cx="7692432" cy="4807154"/>
          </a:xfrm>
          <a:prstGeom prst="roundRect">
            <a:avLst>
              <a:gd name="adj" fmla="val 20081"/>
            </a:avLst>
          </a:prstGeom>
          <a:noFill/>
          <a:ln w="101600">
            <a:solidFill>
              <a:srgbClr val="D03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86B9210-5C94-4E07-83A8-32B5A10AE6A1}"/>
              </a:ext>
            </a:extLst>
          </p:cNvPr>
          <p:cNvGrpSpPr/>
          <p:nvPr/>
        </p:nvGrpSpPr>
        <p:grpSpPr>
          <a:xfrm>
            <a:off x="9822455" y="27035912"/>
            <a:ext cx="5459380" cy="1579641"/>
            <a:chOff x="9874796" y="27599749"/>
            <a:chExt cx="5459380" cy="1579641"/>
          </a:xfrm>
        </p:grpSpPr>
        <p:pic>
          <p:nvPicPr>
            <p:cNvPr id="223" name="Рисунок 24">
              <a:extLst>
                <a:ext uri="{FF2B5EF4-FFF2-40B4-BE49-F238E27FC236}">
                  <a16:creationId xmlns:a16="http://schemas.microsoft.com/office/drawing/2014/main" id="{FBEC473C-251B-4931-8DE7-BE7F839C6122}"/>
                </a:ext>
              </a:extLst>
            </p:cNvPr>
            <p:cNvPicPr/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rightnessContrast bright="-2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796" y="27599749"/>
              <a:ext cx="5459380" cy="1579641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8D4C3C9-95D2-4F2E-A0EE-E424FB99492D}"/>
                </a:ext>
              </a:extLst>
            </p:cNvPr>
            <p:cNvSpPr txBox="1"/>
            <p:nvPr/>
          </p:nvSpPr>
          <p:spPr>
            <a:xfrm>
              <a:off x="10376706" y="27677724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  <a:endParaRPr lang="en-US" sz="2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D4F54-84F7-43ED-8DF2-63A84AC5EB93}"/>
                </a:ext>
              </a:extLst>
            </p:cNvPr>
            <p:cNvSpPr txBox="1"/>
            <p:nvPr/>
          </p:nvSpPr>
          <p:spPr>
            <a:xfrm>
              <a:off x="10984003" y="27933775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</a:t>
              </a:r>
              <a:endParaRPr lang="en-US" sz="2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E1471B1-C025-47D8-A7D3-A511FB47DD03}"/>
                </a:ext>
              </a:extLst>
            </p:cNvPr>
            <p:cNvSpPr txBox="1"/>
            <p:nvPr/>
          </p:nvSpPr>
          <p:spPr>
            <a:xfrm>
              <a:off x="10113613" y="28596207"/>
              <a:ext cx="588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3.1</a:t>
              </a:r>
              <a:endParaRPr lang="en-US" sz="24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BFAAFF8-6ED7-4A39-BFD4-AFE08BD1FDA2}"/>
                </a:ext>
              </a:extLst>
            </p:cNvPr>
            <p:cNvSpPr txBox="1"/>
            <p:nvPr/>
          </p:nvSpPr>
          <p:spPr>
            <a:xfrm>
              <a:off x="14501156" y="28596207"/>
              <a:ext cx="636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3.2</a:t>
              </a:r>
              <a:endParaRPr lang="en-US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1A8B7-B1E4-4D1C-A1F9-0C1B045810F4}"/>
              </a:ext>
            </a:extLst>
          </p:cNvPr>
          <p:cNvGrpSpPr/>
          <p:nvPr/>
        </p:nvGrpSpPr>
        <p:grpSpPr>
          <a:xfrm>
            <a:off x="16231835" y="21841629"/>
            <a:ext cx="5213175" cy="6323450"/>
            <a:chOff x="16089875" y="20736701"/>
            <a:chExt cx="5213175" cy="632345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DDD80E4-4002-41B6-BF48-9BFB87230BE7}"/>
                </a:ext>
              </a:extLst>
            </p:cNvPr>
            <p:cNvGrpSpPr/>
            <p:nvPr/>
          </p:nvGrpSpPr>
          <p:grpSpPr>
            <a:xfrm>
              <a:off x="16089875" y="20736701"/>
              <a:ext cx="5213175" cy="6323450"/>
              <a:chOff x="19292443" y="27229392"/>
              <a:chExt cx="5213175" cy="6323450"/>
            </a:xfrm>
          </p:grpSpPr>
          <p:sp>
            <p:nvSpPr>
              <p:cNvPr id="238" name="Callout: Down Arrow 237">
                <a:extLst>
                  <a:ext uri="{FF2B5EF4-FFF2-40B4-BE49-F238E27FC236}">
                    <a16:creationId xmlns:a16="http://schemas.microsoft.com/office/drawing/2014/main" id="{89263836-4803-476F-A469-CA015202B32D}"/>
                  </a:ext>
                </a:extLst>
              </p:cNvPr>
              <p:cNvSpPr/>
              <p:nvPr/>
            </p:nvSpPr>
            <p:spPr>
              <a:xfrm>
                <a:off x="20571450" y="27955153"/>
                <a:ext cx="2647685" cy="993559"/>
              </a:xfrm>
              <a:prstGeom prst="down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Count the error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58A1FDE-8369-4872-999F-671CBADE6A45}"/>
                  </a:ext>
                </a:extLst>
              </p:cNvPr>
              <p:cNvSpPr/>
              <p:nvPr/>
            </p:nvSpPr>
            <p:spPr>
              <a:xfrm>
                <a:off x="20571450" y="27229392"/>
                <a:ext cx="2647685" cy="720419"/>
              </a:xfrm>
              <a:prstGeom prst="rect">
                <a:avLst/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each position</a:t>
                </a:r>
                <a:r>
                  <a:rPr lang="ru-RU" sz="2400" dirty="0">
                    <a:solidFill>
                      <a:schemeClr val="tx1"/>
                    </a:solidFill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Arrow: Down 239">
                <a:extLst>
                  <a:ext uri="{FF2B5EF4-FFF2-40B4-BE49-F238E27FC236}">
                    <a16:creationId xmlns:a16="http://schemas.microsoft.com/office/drawing/2014/main" id="{082D4605-61D9-4F1E-8BD7-2E4C4F35A517}"/>
                  </a:ext>
                </a:extLst>
              </p:cNvPr>
              <p:cNvSpPr/>
              <p:nvPr/>
            </p:nvSpPr>
            <p:spPr>
              <a:xfrm rot="2754252">
                <a:off x="20636679" y="2868279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Prefix</a:t>
                </a:r>
              </a:p>
            </p:txBody>
          </p:sp>
          <p:sp>
            <p:nvSpPr>
              <p:cNvPr id="241" name="Arrow: Down 240">
                <a:extLst>
                  <a:ext uri="{FF2B5EF4-FFF2-40B4-BE49-F238E27FC236}">
                    <a16:creationId xmlns:a16="http://schemas.microsoft.com/office/drawing/2014/main" id="{DD31B55A-0AC3-4812-996D-16B176D2DB6B}"/>
                  </a:ext>
                </a:extLst>
              </p:cNvPr>
              <p:cNvSpPr/>
              <p:nvPr/>
            </p:nvSpPr>
            <p:spPr>
              <a:xfrm rot="18845748" flipH="1">
                <a:off x="22267359" y="2866755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Suffix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/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/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/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noFill/>
                  <a:ln w="57150">
                    <a:solidFill>
                      <a:srgbClr val="D0383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Find a PTM or a sub with </a:t>
                    </a:r>
                    <a:endParaRPr lang="ru-RU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∆m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–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;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+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57150">
                    <a:solidFill>
                      <a:srgbClr val="D0383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593E684-D631-4C56-89E2-AC45A22394D6}"/>
                </a:ext>
              </a:extLst>
            </p:cNvPr>
            <p:cNvSpPr/>
            <p:nvPr/>
          </p:nvSpPr>
          <p:spPr>
            <a:xfrm>
              <a:off x="17267027" y="24882314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C16D6009-2D51-41EC-8F45-603A56E0547F}"/>
                </a:ext>
              </a:extLst>
            </p:cNvPr>
            <p:cNvSpPr/>
            <p:nvPr/>
          </p:nvSpPr>
          <p:spPr>
            <a:xfrm>
              <a:off x="19492274" y="24885455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78688-EFCA-4E87-8831-36AE8A36C8CF}"/>
              </a:ext>
            </a:extLst>
          </p:cNvPr>
          <p:cNvGrpSpPr/>
          <p:nvPr/>
        </p:nvGrpSpPr>
        <p:grpSpPr>
          <a:xfrm>
            <a:off x="22046472" y="22562048"/>
            <a:ext cx="6961003" cy="8889723"/>
            <a:chOff x="22032111" y="20076277"/>
            <a:chExt cx="6961003" cy="88897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2319CD-E48E-4527-A55E-954DA65612CE}"/>
                </a:ext>
              </a:extLst>
            </p:cNvPr>
            <p:cNvGrpSpPr/>
            <p:nvPr/>
          </p:nvGrpSpPr>
          <p:grpSpPr>
            <a:xfrm>
              <a:off x="22032111" y="20076277"/>
              <a:ext cx="6961003" cy="8889723"/>
              <a:chOff x="22032111" y="20076277"/>
              <a:chExt cx="6961003" cy="8889723"/>
            </a:xfrm>
          </p:grpSpPr>
          <p:pic>
            <p:nvPicPr>
              <p:cNvPr id="364" name="Рисунок 29">
                <a:extLst>
                  <a:ext uri="{FF2B5EF4-FFF2-40B4-BE49-F238E27FC236}">
                    <a16:creationId xmlns:a16="http://schemas.microsoft.com/office/drawing/2014/main" id="{A7991FE6-EBB2-4527-BAEF-337202CFED8A}"/>
                  </a:ext>
                </a:extLst>
              </p:cNvPr>
              <p:cNvPicPr/>
              <p:nvPr/>
            </p:nvPicPr>
            <p:blipFill rotWithShape="1">
              <a:blip r:embed="rId43" cstate="print">
                <a:extLst>
                  <a:ext uri="{BEBA8EAE-BF5A-486C-A8C5-ECC9F3942E4B}">
                    <a14:imgProps xmlns:a14="http://schemas.microsoft.com/office/drawing/2010/main">
                      <a14:imgLayer r:embed="rId44">
                        <a14:imgEffect>
                          <a14:brightnessContrast bright="-24000" contrast="5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025"/>
              <a:stretch/>
            </p:blipFill>
            <p:spPr>
              <a:xfrm>
                <a:off x="22150336" y="20665930"/>
                <a:ext cx="6842778" cy="5373058"/>
              </a:xfrm>
              <a:prstGeom prst="rect">
                <a:avLst/>
              </a:prstGeom>
            </p:spPr>
          </p:pic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5E5E8C1-3165-4EAF-BE4B-0D0C9E92BC35}"/>
                  </a:ext>
                </a:extLst>
              </p:cNvPr>
              <p:cNvSpPr txBox="1"/>
              <p:nvPr/>
            </p:nvSpPr>
            <p:spPr>
              <a:xfrm>
                <a:off x="22032111" y="20076277"/>
                <a:ext cx="5459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6. Information about substitutions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E88E81-A5D2-44C2-95F8-C5D62346775F}"/>
                  </a:ext>
                </a:extLst>
              </p:cNvPr>
              <p:cNvSpPr txBox="1"/>
              <p:nvPr/>
            </p:nvSpPr>
            <p:spPr>
              <a:xfrm>
                <a:off x="22150336" y="26288344"/>
                <a:ext cx="68427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When a user clicks on some of the enabled buttons, the information about subs and PTMs appears.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1 – name of the amino acid under observation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2 – information about substitutions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3 – information about PTMs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of the codons are connected with colorful lines because they</a:t>
                </a:r>
                <a:r>
                  <a:rPr lang="ru-RU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can to get into each other by SNP. 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986A-CC47-4690-AB6E-2B306C88A11D}"/>
                </a:ext>
              </a:extLst>
            </p:cNvPr>
            <p:cNvSpPr txBox="1"/>
            <p:nvPr/>
          </p:nvSpPr>
          <p:spPr>
            <a:xfrm>
              <a:off x="22276790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4922840-025B-43B5-84DD-6D3EBE36B6C9}"/>
                </a:ext>
              </a:extLst>
            </p:cNvPr>
            <p:cNvSpPr txBox="1"/>
            <p:nvPr/>
          </p:nvSpPr>
          <p:spPr>
            <a:xfrm>
              <a:off x="24018386" y="22190591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15844CB-FEE3-45C7-94C6-352249648984}"/>
                </a:ext>
              </a:extLst>
            </p:cNvPr>
            <p:cNvSpPr txBox="1"/>
            <p:nvPr/>
          </p:nvSpPr>
          <p:spPr>
            <a:xfrm>
              <a:off x="26029907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20FE8F-CF49-4784-B75D-A67C9C544CA1}"/>
              </a:ext>
            </a:extLst>
          </p:cNvPr>
          <p:cNvSpPr txBox="1"/>
          <p:nvPr/>
        </p:nvSpPr>
        <p:spPr>
          <a:xfrm>
            <a:off x="22085777" y="21212806"/>
            <a:ext cx="655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closer is position to the beginning of sequence smaller the error. So, in the beginning the error is not big enough.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/>
              <p:nvPr/>
            </p:nvSpPr>
            <p:spPr>
              <a:xfrm>
                <a:off x="11082621" y="39149654"/>
                <a:ext cx="5578384" cy="23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developed interface deals with high-resolution data, the algorithm which gives such data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en-US" sz="2400" dirty="0"/>
                  <a:t>, so there is no a lot of applications that using such data. </a:t>
                </a:r>
              </a:p>
              <a:p>
                <a:r>
                  <a:rPr lang="en-US" sz="2400" dirty="0"/>
                  <a:t>Also, there is no a lot of </a:t>
                </a:r>
                <a:r>
                  <a:rPr lang="en-US" sz="2400" i="1" dirty="0"/>
                  <a:t>graphical</a:t>
                </a:r>
                <a:r>
                  <a:rPr lang="en-US" sz="2400" dirty="0"/>
                  <a:t> applications concerned with this subject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621" y="39149654"/>
                <a:ext cx="5578384" cy="2324098"/>
              </a:xfrm>
              <a:prstGeom prst="rect">
                <a:avLst/>
              </a:prstGeom>
              <a:blipFill>
                <a:blip r:embed="rId45"/>
                <a:stretch>
                  <a:fillRect l="-1639" t="-2100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231">
            <a:extLst>
              <a:ext uri="{FF2B5EF4-FFF2-40B4-BE49-F238E27FC236}">
                <a16:creationId xmlns:a16="http://schemas.microsoft.com/office/drawing/2014/main" id="{5B00E7C7-20FA-42AC-9CF8-FF651CEA6D71}"/>
              </a:ext>
            </a:extLst>
          </p:cNvPr>
          <p:cNvSpPr txBox="1"/>
          <p:nvPr/>
        </p:nvSpPr>
        <p:spPr>
          <a:xfrm>
            <a:off x="24617619" y="9834278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Peptide</a:t>
            </a:r>
          </a:p>
        </p:txBody>
      </p:sp>
    </p:spTree>
    <p:extLst>
      <p:ext uri="{BB962C8B-B14F-4D97-AF65-F5344CB8AC3E}">
        <p14:creationId xmlns:p14="http://schemas.microsoft.com/office/powerpoint/2010/main" val="22248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1282</Words>
  <Application>Microsoft Office PowerPoint</Application>
  <PresentationFormat>Custom</PresentationFormat>
  <Paragraphs>164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Бриллиантов</dc:creator>
  <cp:lastModifiedBy>Кирилл Бриллиантов</cp:lastModifiedBy>
  <cp:revision>85</cp:revision>
  <dcterms:created xsi:type="dcterms:W3CDTF">2019-01-27T13:47:06Z</dcterms:created>
  <dcterms:modified xsi:type="dcterms:W3CDTF">2019-02-01T21:44:32Z</dcterms:modified>
</cp:coreProperties>
</file>