
<file path=[Content_Types].xml><?xml version="1.0" encoding="utf-8"?>
<Types xmlns="http://schemas.openxmlformats.org/package/2006/content-types">
  <Default Extension="emf" ContentType="image/x-emf"/>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3"/>
  </p:notesMasterIdLst>
  <p:sldIdLst>
    <p:sldId id="256" r:id="rId2"/>
  </p:sldIdLst>
  <p:sldSz cx="30275213" cy="4280376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3839"/>
    <a:srgbClr val="E8D2C4"/>
    <a:srgbClr val="C00000"/>
    <a:srgbClr val="0070C0"/>
    <a:srgbClr val="00FFFF"/>
    <a:srgbClr val="C55A1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787"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37857-226D-4CCF-AA19-1158A5C8DCFA}" type="datetimeFigureOut">
              <a:rPr lang="ru-RU" smtClean="0"/>
              <a:t>30.01.2019</a:t>
            </a:fld>
            <a:endParaRPr lang="ru-RU"/>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013F1-CC16-4402-AB5C-67BB679816FE}" type="slidenum">
              <a:rPr lang="ru-RU" smtClean="0"/>
              <a:t>‹#›</a:t>
            </a:fld>
            <a:endParaRPr lang="ru-RU"/>
          </a:p>
        </p:txBody>
      </p:sp>
    </p:spTree>
    <p:extLst>
      <p:ext uri="{BB962C8B-B14F-4D97-AF65-F5344CB8AC3E}">
        <p14:creationId xmlns:p14="http://schemas.microsoft.com/office/powerpoint/2010/main" val="1396140818"/>
      </p:ext>
    </p:extLst>
  </p:cSld>
  <p:clrMap bg1="lt1" tx1="dk1" bg2="lt2" tx2="dk2" accent1="accent1" accent2="accent2" accent3="accent3" accent4="accent4" accent5="accent5" accent6="accent6" hlink="hlink" folHlink="folHlink"/>
  <p:notesStyle>
    <a:lvl1pPr marL="0" algn="l" defTabSz="3507740" rtl="0" eaLnBrk="1" latinLnBrk="0" hangingPunct="1">
      <a:defRPr sz="4603" kern="1200">
        <a:solidFill>
          <a:schemeClr val="tx1"/>
        </a:solidFill>
        <a:latin typeface="+mn-lt"/>
        <a:ea typeface="+mn-ea"/>
        <a:cs typeface="+mn-cs"/>
      </a:defRPr>
    </a:lvl1pPr>
    <a:lvl2pPr marL="1753870" algn="l" defTabSz="3507740" rtl="0" eaLnBrk="1" latinLnBrk="0" hangingPunct="1">
      <a:defRPr sz="4603" kern="1200">
        <a:solidFill>
          <a:schemeClr val="tx1"/>
        </a:solidFill>
        <a:latin typeface="+mn-lt"/>
        <a:ea typeface="+mn-ea"/>
        <a:cs typeface="+mn-cs"/>
      </a:defRPr>
    </a:lvl2pPr>
    <a:lvl3pPr marL="3507740" algn="l" defTabSz="3507740" rtl="0" eaLnBrk="1" latinLnBrk="0" hangingPunct="1">
      <a:defRPr sz="4603" kern="1200">
        <a:solidFill>
          <a:schemeClr val="tx1"/>
        </a:solidFill>
        <a:latin typeface="+mn-lt"/>
        <a:ea typeface="+mn-ea"/>
        <a:cs typeface="+mn-cs"/>
      </a:defRPr>
    </a:lvl3pPr>
    <a:lvl4pPr marL="5261613" algn="l" defTabSz="3507740" rtl="0" eaLnBrk="1" latinLnBrk="0" hangingPunct="1">
      <a:defRPr sz="4603" kern="1200">
        <a:solidFill>
          <a:schemeClr val="tx1"/>
        </a:solidFill>
        <a:latin typeface="+mn-lt"/>
        <a:ea typeface="+mn-ea"/>
        <a:cs typeface="+mn-cs"/>
      </a:defRPr>
    </a:lvl4pPr>
    <a:lvl5pPr marL="7015482" algn="l" defTabSz="3507740" rtl="0" eaLnBrk="1" latinLnBrk="0" hangingPunct="1">
      <a:defRPr sz="4603" kern="1200">
        <a:solidFill>
          <a:schemeClr val="tx1"/>
        </a:solidFill>
        <a:latin typeface="+mn-lt"/>
        <a:ea typeface="+mn-ea"/>
        <a:cs typeface="+mn-cs"/>
      </a:defRPr>
    </a:lvl5pPr>
    <a:lvl6pPr marL="8769352" algn="l" defTabSz="3507740" rtl="0" eaLnBrk="1" latinLnBrk="0" hangingPunct="1">
      <a:defRPr sz="4603" kern="1200">
        <a:solidFill>
          <a:schemeClr val="tx1"/>
        </a:solidFill>
        <a:latin typeface="+mn-lt"/>
        <a:ea typeface="+mn-ea"/>
        <a:cs typeface="+mn-cs"/>
      </a:defRPr>
    </a:lvl6pPr>
    <a:lvl7pPr marL="10523222" algn="l" defTabSz="3507740" rtl="0" eaLnBrk="1" latinLnBrk="0" hangingPunct="1">
      <a:defRPr sz="4603" kern="1200">
        <a:solidFill>
          <a:schemeClr val="tx1"/>
        </a:solidFill>
        <a:latin typeface="+mn-lt"/>
        <a:ea typeface="+mn-ea"/>
        <a:cs typeface="+mn-cs"/>
      </a:defRPr>
    </a:lvl7pPr>
    <a:lvl8pPr marL="12277092" algn="l" defTabSz="3507740" rtl="0" eaLnBrk="1" latinLnBrk="0" hangingPunct="1">
      <a:defRPr sz="4603" kern="1200">
        <a:solidFill>
          <a:schemeClr val="tx1"/>
        </a:solidFill>
        <a:latin typeface="+mn-lt"/>
        <a:ea typeface="+mn-ea"/>
        <a:cs typeface="+mn-cs"/>
      </a:defRPr>
    </a:lvl8pPr>
    <a:lvl9pPr marL="14030965" algn="l" defTabSz="350774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345013F1-CC16-4402-AB5C-67BB679816FE}" type="slidenum">
              <a:rPr lang="ru-RU" smtClean="0"/>
              <a:t>1</a:t>
            </a:fld>
            <a:endParaRPr lang="ru-RU"/>
          </a:p>
        </p:txBody>
      </p:sp>
    </p:spTree>
    <p:extLst>
      <p:ext uri="{BB962C8B-B14F-4D97-AF65-F5344CB8AC3E}">
        <p14:creationId xmlns:p14="http://schemas.microsoft.com/office/powerpoint/2010/main" val="1565726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C746-E125-4087-8B14-B9906FA9A304}"/>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endParaRPr lang="ru-RU"/>
          </a:p>
        </p:txBody>
      </p:sp>
      <p:sp>
        <p:nvSpPr>
          <p:cNvPr id="3" name="Subtitle 2">
            <a:extLst>
              <a:ext uri="{FF2B5EF4-FFF2-40B4-BE49-F238E27FC236}">
                <a16:creationId xmlns:a16="http://schemas.microsoft.com/office/drawing/2014/main" id="{7B289E32-8CC9-4D64-814A-2A148CB55FDE}"/>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07894395-FD4F-4AE5-B3C5-ACCED928E974}"/>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C378EBE3-9772-4EEB-B0D9-3AB8297382B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DAEC5D7-30F7-446A-9430-101DE6124D2A}"/>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360953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9903-B673-4DCD-AFC8-B053CA853614}"/>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981EBF6-A29E-4146-A993-33378D39E7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7AD8DFF-6406-4452-B452-60863FDA293A}"/>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DC057112-DD81-40E5-8D83-C22958D91AE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5CC3C7A6-9822-4659-92DC-01DAA4ADA3D1}"/>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26433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3E08EE-906C-4B1A-8D87-A0D3B7D63DE7}"/>
              </a:ext>
            </a:extLst>
          </p:cNvPr>
          <p:cNvSpPr>
            <a:spLocks noGrp="1"/>
          </p:cNvSpPr>
          <p:nvPr>
            <p:ph type="title" orient="vert"/>
          </p:nvPr>
        </p:nvSpPr>
        <p:spPr>
          <a:xfrm>
            <a:off x="21665699" y="2278904"/>
            <a:ext cx="6528093" cy="36274211"/>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165A5D6-99B7-4F51-A545-76CF6A61F7D4}"/>
              </a:ext>
            </a:extLst>
          </p:cNvPr>
          <p:cNvSpPr>
            <a:spLocks noGrp="1"/>
          </p:cNvSpPr>
          <p:nvPr>
            <p:ph type="body" orient="vert" idx="1"/>
          </p:nvPr>
        </p:nvSpPr>
        <p:spPr>
          <a:xfrm>
            <a:off x="2081421"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98A29D-D113-478E-936E-BE031CCD3005}"/>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C8AB0FCC-FD06-4BF4-9CF6-B8B18F07FB7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7C029CA2-656B-4155-BA1F-AF0950FEECA0}"/>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45873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717-6A51-4904-9789-85C7DBC56685}"/>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DA5D9B9C-7D05-45C4-A6FE-91DD781298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828C544-1D0D-4287-BB5C-4D49482F4B22}"/>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9808D8CA-1BBE-4613-8CA8-3E1B2274C3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E40F4C3-866C-4059-8844-8280A2BF0943}"/>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85244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F8F8-0107-4397-BDC3-50BC6E224DAF}"/>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3D3FF02-CB43-4ADA-A4CF-3000EC353D36}"/>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1DE482-A0FD-4C86-A637-C8F8F91A0DDE}"/>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549A9B21-2D18-4CE6-9335-6C38CC39FD4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23DE139-15A9-4C54-8220-AD84817583BA}"/>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68281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E461-1A38-43E6-83AB-7C97EBF2EE74}"/>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11ACA9B2-6BA9-4917-826A-C65CC81FBB6F}"/>
              </a:ext>
            </a:extLst>
          </p:cNvPr>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C69DA1AF-7163-45A8-9419-9C11AD22C4FF}"/>
              </a:ext>
            </a:extLst>
          </p:cNvPr>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202D9835-7A77-4446-8C01-B097BC9315F3}"/>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6" name="Footer Placeholder 5">
            <a:extLst>
              <a:ext uri="{FF2B5EF4-FFF2-40B4-BE49-F238E27FC236}">
                <a16:creationId xmlns:a16="http://schemas.microsoft.com/office/drawing/2014/main" id="{1B0D9B63-A57B-45C8-93FF-F7214E39A71C}"/>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A227D6B2-AFCD-4843-B01F-5F17F4E574CB}"/>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171711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2C15-D834-4558-8551-E382E774D5DC}"/>
              </a:ext>
            </a:extLst>
          </p:cNvPr>
          <p:cNvSpPr>
            <a:spLocks noGrp="1"/>
          </p:cNvSpPr>
          <p:nvPr>
            <p:ph type="title"/>
          </p:nvPr>
        </p:nvSpPr>
        <p:spPr>
          <a:xfrm>
            <a:off x="2085364" y="2278907"/>
            <a:ext cx="26112371" cy="8273416"/>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8521B86-105B-4388-A773-CE8C66654BCB}"/>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Edit Master text styles</a:t>
            </a:r>
          </a:p>
        </p:txBody>
      </p:sp>
      <p:sp>
        <p:nvSpPr>
          <p:cNvPr id="4" name="Content Placeholder 3">
            <a:extLst>
              <a:ext uri="{FF2B5EF4-FFF2-40B4-BE49-F238E27FC236}">
                <a16:creationId xmlns:a16="http://schemas.microsoft.com/office/drawing/2014/main" id="{F181AC5F-67C1-4D32-A125-D2E4D7A4034D}"/>
              </a:ext>
            </a:extLst>
          </p:cNvPr>
          <p:cNvSpPr>
            <a:spLocks noGrp="1"/>
          </p:cNvSpPr>
          <p:nvPr>
            <p:ph sz="half" idx="2"/>
          </p:nvPr>
        </p:nvSpPr>
        <p:spPr>
          <a:xfrm>
            <a:off x="2085365" y="15635264"/>
            <a:ext cx="12807833"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8A6A6C48-E809-4CD2-901E-1B8E39D73E4A}"/>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Edit Master text styles</a:t>
            </a:r>
          </a:p>
        </p:txBody>
      </p:sp>
      <p:sp>
        <p:nvSpPr>
          <p:cNvPr id="6" name="Content Placeholder 5">
            <a:extLst>
              <a:ext uri="{FF2B5EF4-FFF2-40B4-BE49-F238E27FC236}">
                <a16:creationId xmlns:a16="http://schemas.microsoft.com/office/drawing/2014/main" id="{49FB3192-7FE5-4D59-9AB8-BB51F6957A18}"/>
              </a:ext>
            </a:extLst>
          </p:cNvPr>
          <p:cNvSpPr>
            <a:spLocks noGrp="1"/>
          </p:cNvSpPr>
          <p:nvPr>
            <p:ph sz="quarter" idx="4"/>
          </p:nvPr>
        </p:nvSpPr>
        <p:spPr>
          <a:xfrm>
            <a:off x="15326827"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0AC127AE-1BB3-4FBA-9D61-328A7843C510}"/>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8" name="Footer Placeholder 7">
            <a:extLst>
              <a:ext uri="{FF2B5EF4-FFF2-40B4-BE49-F238E27FC236}">
                <a16:creationId xmlns:a16="http://schemas.microsoft.com/office/drawing/2014/main" id="{37FC8FC3-08E8-40A2-A07C-10942B9C5F88}"/>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F70A92E3-4039-4B35-8598-8AAF7440E437}"/>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337350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AD3-17BF-4D51-BC00-77898EDDA461}"/>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249EDBF9-E15E-49EE-B186-1CFA4A06BCDC}"/>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4" name="Footer Placeholder 3">
            <a:extLst>
              <a:ext uri="{FF2B5EF4-FFF2-40B4-BE49-F238E27FC236}">
                <a16:creationId xmlns:a16="http://schemas.microsoft.com/office/drawing/2014/main" id="{46A464C6-F37D-4489-9A0D-959BA0388E0D}"/>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649C45DA-45A6-4D44-980F-0B8DF2397DE7}"/>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55804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C3400-D6D0-44B2-B96E-F62E0F5995FB}"/>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3" name="Footer Placeholder 2">
            <a:extLst>
              <a:ext uri="{FF2B5EF4-FFF2-40B4-BE49-F238E27FC236}">
                <a16:creationId xmlns:a16="http://schemas.microsoft.com/office/drawing/2014/main" id="{6DDD8E50-2E2F-4BBA-911E-B738B46511ED}"/>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F1FB9FEA-24E5-439A-92BF-02406517F013}"/>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91538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6350-DB90-4A2D-82CD-4920193AFB10}"/>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773F6723-204E-4EAA-9056-ECD8AE9F3ABB}"/>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6E180197-7B48-4C56-881B-F4803AFB11C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Edit Master text styles</a:t>
            </a:r>
          </a:p>
        </p:txBody>
      </p:sp>
      <p:sp>
        <p:nvSpPr>
          <p:cNvPr id="5" name="Date Placeholder 4">
            <a:extLst>
              <a:ext uri="{FF2B5EF4-FFF2-40B4-BE49-F238E27FC236}">
                <a16:creationId xmlns:a16="http://schemas.microsoft.com/office/drawing/2014/main" id="{E7DA7AA4-6F3E-4059-9A8C-F36DEDE99986}"/>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6" name="Footer Placeholder 5">
            <a:extLst>
              <a:ext uri="{FF2B5EF4-FFF2-40B4-BE49-F238E27FC236}">
                <a16:creationId xmlns:a16="http://schemas.microsoft.com/office/drawing/2014/main" id="{9B963814-6C5C-4FFF-881B-A3ABD4328C0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E397608-5013-4F9C-B919-B72E06842314}"/>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42354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773-612F-4FF7-A87A-18518B76811B}"/>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7AF6F823-A915-44B2-ADE0-25B4F9ACB781}"/>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ru-RU"/>
          </a:p>
        </p:txBody>
      </p:sp>
      <p:sp>
        <p:nvSpPr>
          <p:cNvPr id="4" name="Text Placeholder 3">
            <a:extLst>
              <a:ext uri="{FF2B5EF4-FFF2-40B4-BE49-F238E27FC236}">
                <a16:creationId xmlns:a16="http://schemas.microsoft.com/office/drawing/2014/main" id="{33D17355-A5EA-43F9-BAC1-3F68643FE330}"/>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Edit Master text styles</a:t>
            </a:r>
          </a:p>
        </p:txBody>
      </p:sp>
      <p:sp>
        <p:nvSpPr>
          <p:cNvPr id="5" name="Date Placeholder 4">
            <a:extLst>
              <a:ext uri="{FF2B5EF4-FFF2-40B4-BE49-F238E27FC236}">
                <a16:creationId xmlns:a16="http://schemas.microsoft.com/office/drawing/2014/main" id="{26A26918-6532-4C53-B398-E1675AC4EBA6}"/>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6" name="Footer Placeholder 5">
            <a:extLst>
              <a:ext uri="{FF2B5EF4-FFF2-40B4-BE49-F238E27FC236}">
                <a16:creationId xmlns:a16="http://schemas.microsoft.com/office/drawing/2014/main" id="{91380AB8-891C-4F64-B391-20B253EAB081}"/>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EAF63C6-03B1-4663-936E-C7193EEE05D5}"/>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72722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8730B-85BA-45E1-96F2-4F6E68095EE4}"/>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45877252-7B3B-4695-9E1F-BB6F71B3F415}"/>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F577985-F814-4F09-9B7B-05F724205A95}"/>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7B3EA2FF-C43A-46C5-A579-F8196FA8B889}"/>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3155360-8D80-4512-9E56-768155410AD6}"/>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D87AA88D-A100-4BA1-9D5E-F51BC7DE5773}" type="slidenum">
              <a:rPr lang="ru-RU" smtClean="0"/>
              <a:t>‹#›</a:t>
            </a:fld>
            <a:endParaRPr lang="ru-RU"/>
          </a:p>
        </p:txBody>
      </p:sp>
    </p:spTree>
    <p:extLst>
      <p:ext uri="{BB962C8B-B14F-4D97-AF65-F5344CB8AC3E}">
        <p14:creationId xmlns:p14="http://schemas.microsoft.com/office/powerpoint/2010/main" val="3165067448"/>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ru-RU"/>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12.jpg"/><Relationship Id="rId26" Type="http://schemas.openxmlformats.org/officeDocument/2006/relationships/image" Target="../media/image20.emf"/><Relationship Id="rId3" Type="http://schemas.openxmlformats.org/officeDocument/2006/relationships/image" Target="../media/image1.jpeg"/><Relationship Id="rId21" Type="http://schemas.openxmlformats.org/officeDocument/2006/relationships/image" Target="../media/image15.jpeg"/><Relationship Id="rId7" Type="http://schemas.openxmlformats.org/officeDocument/2006/relationships/image" Target="../media/image5.png"/><Relationship Id="rId12" Type="http://schemas.openxmlformats.org/officeDocument/2006/relationships/image" Target="../media/image4.jpeg"/><Relationship Id="rId17" Type="http://schemas.openxmlformats.org/officeDocument/2006/relationships/image" Target="../media/image11.jpeg"/><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4.jpeg"/><Relationship Id="rId1" Type="http://schemas.openxmlformats.org/officeDocument/2006/relationships/slideLayout" Target="../slideLayouts/slideLayout1.xml"/><Relationship Id="rId11" Type="http://schemas.openxmlformats.org/officeDocument/2006/relationships/image" Target="../media/image9.png"/><Relationship Id="rId24" Type="http://schemas.openxmlformats.org/officeDocument/2006/relationships/image" Target="../media/image18.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7.png"/><Relationship Id="rId19" Type="http://schemas.openxmlformats.org/officeDocument/2006/relationships/image" Target="../media/image13.jpg"/><Relationship Id="rId4" Type="http://schemas.openxmlformats.org/officeDocument/2006/relationships/image" Target="../media/image2.jpg"/><Relationship Id="rId14" Type="http://schemas.openxmlformats.org/officeDocument/2006/relationships/image" Target="../media/image7.png"/><Relationship Id="rId22" Type="http://schemas.openxmlformats.org/officeDocument/2006/relationships/image" Target="../media/image16.png"/><Relationship Id="rId9"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E37659D-CC9E-495D-B056-ECB666BF5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80481" y="652891"/>
            <a:ext cx="3657600" cy="3657600"/>
          </a:xfrm>
          <a:prstGeom prst="rect">
            <a:avLst/>
          </a:prstGeom>
        </p:spPr>
      </p:pic>
      <p:pic>
        <p:nvPicPr>
          <p:cNvPr id="9" name="Picture 8">
            <a:extLst>
              <a:ext uri="{FF2B5EF4-FFF2-40B4-BE49-F238E27FC236}">
                <a16:creationId xmlns:a16="http://schemas.microsoft.com/office/drawing/2014/main" id="{07F272CB-5BF2-4895-BD86-1E07E615F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132" y="656431"/>
            <a:ext cx="1424464" cy="3654060"/>
          </a:xfrm>
          <a:prstGeom prst="rect">
            <a:avLst/>
          </a:prstGeom>
        </p:spPr>
      </p:pic>
      <p:grpSp>
        <p:nvGrpSpPr>
          <p:cNvPr id="136" name="Group 135">
            <a:extLst>
              <a:ext uri="{FF2B5EF4-FFF2-40B4-BE49-F238E27FC236}">
                <a16:creationId xmlns:a16="http://schemas.microsoft.com/office/drawing/2014/main" id="{77AC4B8A-AFB7-4546-A9AA-E04F16FD96A4}"/>
              </a:ext>
            </a:extLst>
          </p:cNvPr>
          <p:cNvGrpSpPr/>
          <p:nvPr/>
        </p:nvGrpSpPr>
        <p:grpSpPr>
          <a:xfrm>
            <a:off x="5952268" y="587320"/>
            <a:ext cx="19149060" cy="3473243"/>
            <a:chOff x="5886929" y="110165"/>
            <a:chExt cx="19149060" cy="3473243"/>
          </a:xfrm>
        </p:grpSpPr>
        <p:sp>
          <p:nvSpPr>
            <p:cNvPr id="10" name="TextBox 9">
              <a:extLst>
                <a:ext uri="{FF2B5EF4-FFF2-40B4-BE49-F238E27FC236}">
                  <a16:creationId xmlns:a16="http://schemas.microsoft.com/office/drawing/2014/main" id="{6F42A917-E069-43B3-8786-12A7F8A2D952}"/>
                </a:ext>
              </a:extLst>
            </p:cNvPr>
            <p:cNvSpPr txBox="1"/>
            <p:nvPr/>
          </p:nvSpPr>
          <p:spPr>
            <a:xfrm>
              <a:off x="5886929" y="110165"/>
              <a:ext cx="18083340" cy="2215991"/>
            </a:xfrm>
            <a:prstGeom prst="rect">
              <a:avLst/>
            </a:prstGeom>
            <a:noFill/>
          </p:spPr>
          <p:txBody>
            <a:bodyPr wrap="square" rtlCol="0" anchor="ctr">
              <a:spAutoFit/>
            </a:bodyPr>
            <a:lstStyle/>
            <a:p>
              <a:r>
                <a:rPr lang="en-GB" sz="7200" b="1" dirty="0" err="1">
                  <a:latin typeface="+mj-lt"/>
                </a:rPr>
                <a:t>MutationDetector</a:t>
              </a:r>
              <a:r>
                <a:rPr lang="en-GB" sz="7200" b="1" dirty="0"/>
                <a:t> ®</a:t>
              </a:r>
              <a:r>
                <a:rPr lang="en-GB" sz="7200" b="1" dirty="0">
                  <a:latin typeface="+mj-lt"/>
                </a:rPr>
                <a:t>. </a:t>
              </a:r>
            </a:p>
            <a:p>
              <a:r>
                <a:rPr lang="en-GB" sz="6600" b="1" dirty="0">
                  <a:latin typeface="+mj-lt"/>
                </a:rPr>
                <a:t>Software tool for detecting amino acid substitutions </a:t>
              </a:r>
              <a:endParaRPr lang="ru-RU" sz="6600" b="1" dirty="0">
                <a:latin typeface="+mj-lt"/>
              </a:endParaRPr>
            </a:p>
          </p:txBody>
        </p:sp>
        <p:sp>
          <p:nvSpPr>
            <p:cNvPr id="13" name="TextBox 12">
              <a:extLst>
                <a:ext uri="{FF2B5EF4-FFF2-40B4-BE49-F238E27FC236}">
                  <a16:creationId xmlns:a16="http://schemas.microsoft.com/office/drawing/2014/main" id="{E9AC837D-80E7-413F-A934-BC661FE1708C}"/>
                </a:ext>
              </a:extLst>
            </p:cNvPr>
            <p:cNvSpPr txBox="1"/>
            <p:nvPr/>
          </p:nvSpPr>
          <p:spPr>
            <a:xfrm>
              <a:off x="5886929" y="2259969"/>
              <a:ext cx="19149060" cy="1323439"/>
            </a:xfrm>
            <a:prstGeom prst="rect">
              <a:avLst/>
            </a:prstGeom>
            <a:noFill/>
          </p:spPr>
          <p:txBody>
            <a:bodyPr wrap="square" rtlCol="0" anchor="ctr">
              <a:spAutoFit/>
            </a:bodyPr>
            <a:lstStyle/>
            <a:p>
              <a:r>
                <a:rPr lang="en-GB" sz="4000" dirty="0">
                  <a:latin typeface="+mj-lt"/>
                </a:rPr>
                <a:t>Student: </a:t>
              </a:r>
              <a:r>
                <a:rPr lang="en-GB" sz="4000" dirty="0" err="1">
                  <a:latin typeface="+mj-lt"/>
                </a:rPr>
                <a:t>Brilliantov</a:t>
              </a:r>
              <a:r>
                <a:rPr lang="en-GB" sz="4000" dirty="0">
                  <a:latin typeface="+mj-lt"/>
                </a:rPr>
                <a:t> K., </a:t>
              </a:r>
              <a:r>
                <a:rPr lang="en-US" sz="4000" dirty="0">
                  <a:latin typeface="+mj-lt"/>
                </a:rPr>
                <a:t>St. Petersburg Academic Lyceum Physical Technical High School, Russia</a:t>
              </a:r>
            </a:p>
            <a:p>
              <a:r>
                <a:rPr lang="en-US" sz="4000" dirty="0">
                  <a:latin typeface="+mj-lt"/>
                </a:rPr>
                <a:t>Supervisor: </a:t>
              </a:r>
              <a:r>
                <a:rPr lang="en-US" sz="4000" dirty="0" err="1">
                  <a:latin typeface="+mj-lt"/>
                </a:rPr>
                <a:t>Vyatkina</a:t>
              </a:r>
              <a:r>
                <a:rPr lang="en-US" sz="4000" dirty="0">
                  <a:latin typeface="+mj-lt"/>
                </a:rPr>
                <a:t> K., St. Petersburg Academic University, Russia</a:t>
              </a:r>
              <a:endParaRPr lang="ru-RU" sz="4000" dirty="0">
                <a:latin typeface="+mj-lt"/>
              </a:endParaRPr>
            </a:p>
          </p:txBody>
        </p:sp>
      </p:grpSp>
      <p:grpSp>
        <p:nvGrpSpPr>
          <p:cNvPr id="18" name="Group 17">
            <a:extLst>
              <a:ext uri="{FF2B5EF4-FFF2-40B4-BE49-F238E27FC236}">
                <a16:creationId xmlns:a16="http://schemas.microsoft.com/office/drawing/2014/main" id="{3C1007C7-629B-4877-916F-FE6248837367}"/>
              </a:ext>
            </a:extLst>
          </p:cNvPr>
          <p:cNvGrpSpPr/>
          <p:nvPr/>
        </p:nvGrpSpPr>
        <p:grpSpPr>
          <a:xfrm>
            <a:off x="737132" y="4634983"/>
            <a:ext cx="28800949" cy="14486269"/>
            <a:chOff x="737132" y="5178822"/>
            <a:chExt cx="28800949" cy="14750408"/>
          </a:xfrm>
        </p:grpSpPr>
        <p:sp>
          <p:nvSpPr>
            <p:cNvPr id="16" name="Rectangle: Rounded Corners 15">
              <a:extLst>
                <a:ext uri="{FF2B5EF4-FFF2-40B4-BE49-F238E27FC236}">
                  <a16:creationId xmlns:a16="http://schemas.microsoft.com/office/drawing/2014/main" id="{122F2608-9C8F-4805-8D41-9264D8C927B7}"/>
                </a:ext>
              </a:extLst>
            </p:cNvPr>
            <p:cNvSpPr/>
            <p:nvPr/>
          </p:nvSpPr>
          <p:spPr>
            <a:xfrm>
              <a:off x="737132" y="5654297"/>
              <a:ext cx="28800949" cy="14274933"/>
            </a:xfrm>
            <a:prstGeom prst="roundRect">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TextBox 16">
              <a:extLst>
                <a:ext uri="{FF2B5EF4-FFF2-40B4-BE49-F238E27FC236}">
                  <a16:creationId xmlns:a16="http://schemas.microsoft.com/office/drawing/2014/main" id="{32D55C91-E87F-441E-9DC5-893EF2340070}"/>
                </a:ext>
              </a:extLst>
            </p:cNvPr>
            <p:cNvSpPr txBox="1"/>
            <p:nvPr/>
          </p:nvSpPr>
          <p:spPr>
            <a:xfrm>
              <a:off x="2971800" y="5178822"/>
              <a:ext cx="5740400" cy="1040183"/>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Introduction</a:t>
              </a:r>
              <a:endParaRPr lang="ru-RU" sz="5400" dirty="0">
                <a:effectLst>
                  <a:outerShdw blurRad="38100" dist="38100" dir="2700000" algn="tl">
                    <a:srgbClr val="000000">
                      <a:alpha val="43137"/>
                    </a:srgbClr>
                  </a:outerShdw>
                </a:effectLst>
                <a:latin typeface="+mj-lt"/>
              </a:endParaRPr>
            </a:p>
          </p:txBody>
        </p:sp>
      </p:grpSp>
      <p:grpSp>
        <p:nvGrpSpPr>
          <p:cNvPr id="56" name="Group 55">
            <a:extLst>
              <a:ext uri="{FF2B5EF4-FFF2-40B4-BE49-F238E27FC236}">
                <a16:creationId xmlns:a16="http://schemas.microsoft.com/office/drawing/2014/main" id="{92D97E09-B1F9-4D1A-A9B3-2C7859F198FD}"/>
              </a:ext>
            </a:extLst>
          </p:cNvPr>
          <p:cNvGrpSpPr/>
          <p:nvPr/>
        </p:nvGrpSpPr>
        <p:grpSpPr>
          <a:xfrm>
            <a:off x="1795481" y="6789794"/>
            <a:ext cx="6591062" cy="4102292"/>
            <a:chOff x="1261878" y="1887862"/>
            <a:chExt cx="6591062" cy="4102292"/>
          </a:xfrm>
        </p:grpSpPr>
        <p:grpSp>
          <p:nvGrpSpPr>
            <p:cNvPr id="57" name="Группа 2">
              <a:extLst>
                <a:ext uri="{FF2B5EF4-FFF2-40B4-BE49-F238E27FC236}">
                  <a16:creationId xmlns:a16="http://schemas.microsoft.com/office/drawing/2014/main" id="{8B00DC8E-2D40-4674-880A-8A7F5664723C}"/>
                </a:ext>
              </a:extLst>
            </p:cNvPr>
            <p:cNvGrpSpPr>
              <a:grpSpLocks noChangeAspect="1"/>
            </p:cNvGrpSpPr>
            <p:nvPr/>
          </p:nvGrpSpPr>
          <p:grpSpPr>
            <a:xfrm>
              <a:off x="1261878" y="1887862"/>
              <a:ext cx="6591062" cy="4102292"/>
              <a:chOff x="2732914" y="1034276"/>
              <a:chExt cx="5582758" cy="3474723"/>
            </a:xfrm>
          </p:grpSpPr>
          <p:sp>
            <p:nvSpPr>
              <p:cNvPr id="65" name="TextBox 64">
                <a:extLst>
                  <a:ext uri="{FF2B5EF4-FFF2-40B4-BE49-F238E27FC236}">
                    <a16:creationId xmlns:a16="http://schemas.microsoft.com/office/drawing/2014/main" id="{59BB6EFF-0493-45AA-BBFA-8B95E4A2D69D}"/>
                  </a:ext>
                </a:extLst>
              </p:cNvPr>
              <p:cNvSpPr txBox="1"/>
              <p:nvPr/>
            </p:nvSpPr>
            <p:spPr>
              <a:xfrm>
                <a:off x="6340568" y="4042503"/>
                <a:ext cx="1975104" cy="443178"/>
              </a:xfrm>
              <a:prstGeom prst="rect">
                <a:avLst/>
              </a:prstGeom>
              <a:noFill/>
            </p:spPr>
            <p:txBody>
              <a:bodyPr wrap="square" rtlCol="0">
                <a:spAutoFit/>
              </a:bodyPr>
              <a:lstStyle/>
              <a:p>
                <a:pPr algn="ctr"/>
                <a:r>
                  <a:rPr lang="en-GB" sz="2800" dirty="0"/>
                  <a:t>Amino acids</a:t>
                </a:r>
                <a:r>
                  <a:rPr lang="ru-RU" sz="2800" dirty="0"/>
                  <a:t> </a:t>
                </a:r>
              </a:p>
            </p:txBody>
          </p:sp>
          <p:grpSp>
            <p:nvGrpSpPr>
              <p:cNvPr id="66" name="Группа 4">
                <a:extLst>
                  <a:ext uri="{FF2B5EF4-FFF2-40B4-BE49-F238E27FC236}">
                    <a16:creationId xmlns:a16="http://schemas.microsoft.com/office/drawing/2014/main" id="{AF34A534-3C51-43F8-BC7C-AF40CAAB61AD}"/>
                  </a:ext>
                </a:extLst>
              </p:cNvPr>
              <p:cNvGrpSpPr/>
              <p:nvPr/>
            </p:nvGrpSpPr>
            <p:grpSpPr>
              <a:xfrm>
                <a:off x="4423346" y="1566216"/>
                <a:ext cx="1688493" cy="2942783"/>
                <a:chOff x="4484878" y="1588332"/>
                <a:chExt cx="1688493" cy="2942783"/>
              </a:xfrm>
            </p:grpSpPr>
            <p:sp>
              <p:nvSpPr>
                <p:cNvPr id="83" name="TextBox 82">
                  <a:extLst>
                    <a:ext uri="{FF2B5EF4-FFF2-40B4-BE49-F238E27FC236}">
                      <a16:creationId xmlns:a16="http://schemas.microsoft.com/office/drawing/2014/main" id="{87E808CE-5496-41C4-ACE7-140BF37AF5AA}"/>
                    </a:ext>
                  </a:extLst>
                </p:cNvPr>
                <p:cNvSpPr txBox="1"/>
                <p:nvPr/>
              </p:nvSpPr>
              <p:spPr>
                <a:xfrm>
                  <a:off x="4484878" y="4087937"/>
                  <a:ext cx="1688493" cy="443178"/>
                </a:xfrm>
                <a:prstGeom prst="rect">
                  <a:avLst/>
                </a:prstGeom>
                <a:noFill/>
              </p:spPr>
              <p:txBody>
                <a:bodyPr wrap="square" rtlCol="0">
                  <a:spAutoFit/>
                </a:bodyPr>
                <a:lstStyle/>
                <a:p>
                  <a:pPr algn="ctr"/>
                  <a:r>
                    <a:rPr lang="en-GB" sz="2800" dirty="0"/>
                    <a:t>Peptides</a:t>
                  </a:r>
                  <a:endParaRPr lang="ru-RU" sz="2800" dirty="0"/>
                </a:p>
              </p:txBody>
            </p:sp>
            <p:grpSp>
              <p:nvGrpSpPr>
                <p:cNvPr id="84" name="Группа 22">
                  <a:extLst>
                    <a:ext uri="{FF2B5EF4-FFF2-40B4-BE49-F238E27FC236}">
                      <a16:creationId xmlns:a16="http://schemas.microsoft.com/office/drawing/2014/main" id="{8A15DA19-171E-4750-8863-43901390FE35}"/>
                    </a:ext>
                  </a:extLst>
                </p:cNvPr>
                <p:cNvGrpSpPr/>
                <p:nvPr/>
              </p:nvGrpSpPr>
              <p:grpSpPr>
                <a:xfrm>
                  <a:off x="4605524" y="1588332"/>
                  <a:ext cx="1509721" cy="1724260"/>
                  <a:chOff x="4750531" y="1591051"/>
                  <a:chExt cx="1509721" cy="1724260"/>
                </a:xfrm>
              </p:grpSpPr>
              <p:cxnSp>
                <p:nvCxnSpPr>
                  <p:cNvPr id="85" name="Прямая соединительная линия 23">
                    <a:extLst>
                      <a:ext uri="{FF2B5EF4-FFF2-40B4-BE49-F238E27FC236}">
                        <a16:creationId xmlns:a16="http://schemas.microsoft.com/office/drawing/2014/main" id="{61C10197-7F68-4E03-9065-AF0710E65464}"/>
                      </a:ext>
                    </a:extLst>
                  </p:cNvPr>
                  <p:cNvCxnSpPr>
                    <a:cxnSpLocks/>
                  </p:cNvCxnSpPr>
                  <p:nvPr/>
                </p:nvCxnSpPr>
                <p:spPr>
                  <a:xfrm flipH="1">
                    <a:off x="5899780" y="2617319"/>
                    <a:ext cx="198120" cy="542544"/>
                  </a:xfrm>
                  <a:prstGeom prst="line">
                    <a:avLst/>
                  </a:prstGeom>
                  <a:ln w="57150"/>
                </p:spPr>
                <p:style>
                  <a:lnRef idx="1">
                    <a:schemeClr val="dk1"/>
                  </a:lnRef>
                  <a:fillRef idx="0">
                    <a:schemeClr val="dk1"/>
                  </a:fillRef>
                  <a:effectRef idx="0">
                    <a:schemeClr val="dk1"/>
                  </a:effectRef>
                  <a:fontRef idx="minor">
                    <a:schemeClr val="tx1"/>
                  </a:fontRef>
                </p:style>
              </p:cxnSp>
              <p:sp>
                <p:nvSpPr>
                  <p:cNvPr id="86" name="Овал 24">
                    <a:extLst>
                      <a:ext uri="{FF2B5EF4-FFF2-40B4-BE49-F238E27FC236}">
                        <a16:creationId xmlns:a16="http://schemas.microsoft.com/office/drawing/2014/main" id="{A0AB66CA-B5F0-43B0-851A-63C56EA4360A}"/>
                      </a:ext>
                    </a:extLst>
                  </p:cNvPr>
                  <p:cNvSpPr/>
                  <p:nvPr/>
                </p:nvSpPr>
                <p:spPr>
                  <a:xfrm>
                    <a:off x="5735188" y="3004415"/>
                    <a:ext cx="329184" cy="31089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7" name="Прямая соединительная линия 25">
                    <a:extLst>
                      <a:ext uri="{FF2B5EF4-FFF2-40B4-BE49-F238E27FC236}">
                        <a16:creationId xmlns:a16="http://schemas.microsoft.com/office/drawing/2014/main" id="{AF1BE68D-845E-438C-956A-4185E7CEF211}"/>
                      </a:ext>
                    </a:extLst>
                  </p:cNvPr>
                  <p:cNvCxnSpPr>
                    <a:cxnSpLocks/>
                  </p:cNvCxnSpPr>
                  <p:nvPr/>
                </p:nvCxnSpPr>
                <p:spPr>
                  <a:xfrm>
                    <a:off x="5773288" y="2144879"/>
                    <a:ext cx="320040" cy="472440"/>
                  </a:xfrm>
                  <a:prstGeom prst="line">
                    <a:avLst/>
                  </a:prstGeom>
                  <a:ln w="57150"/>
                </p:spPr>
                <p:style>
                  <a:lnRef idx="1">
                    <a:schemeClr val="dk1"/>
                  </a:lnRef>
                  <a:fillRef idx="0">
                    <a:schemeClr val="dk1"/>
                  </a:fillRef>
                  <a:effectRef idx="0">
                    <a:schemeClr val="dk1"/>
                  </a:effectRef>
                  <a:fontRef idx="minor">
                    <a:schemeClr val="tx1"/>
                  </a:fontRef>
                </p:style>
              </p:cxnSp>
              <p:sp>
                <p:nvSpPr>
                  <p:cNvPr id="88" name="Овал 26">
                    <a:extLst>
                      <a:ext uri="{FF2B5EF4-FFF2-40B4-BE49-F238E27FC236}">
                        <a16:creationId xmlns:a16="http://schemas.microsoft.com/office/drawing/2014/main" id="{B9F22AAA-4A73-424C-8B5D-D01F996188D0}"/>
                      </a:ext>
                    </a:extLst>
                  </p:cNvPr>
                  <p:cNvSpPr/>
                  <p:nvPr/>
                </p:nvSpPr>
                <p:spPr>
                  <a:xfrm>
                    <a:off x="5928736" y="2461871"/>
                    <a:ext cx="329184" cy="310896"/>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Овал 27">
                    <a:extLst>
                      <a:ext uri="{FF2B5EF4-FFF2-40B4-BE49-F238E27FC236}">
                        <a16:creationId xmlns:a16="http://schemas.microsoft.com/office/drawing/2014/main" id="{32F1B662-84BC-4C9B-AB2D-AB7E39D9EA84}"/>
                      </a:ext>
                    </a:extLst>
                  </p:cNvPr>
                  <p:cNvSpPr/>
                  <p:nvPr/>
                </p:nvSpPr>
                <p:spPr>
                  <a:xfrm>
                    <a:off x="5608696" y="2007719"/>
                    <a:ext cx="329184" cy="310896"/>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0" name="Группа 28">
                    <a:extLst>
                      <a:ext uri="{FF2B5EF4-FFF2-40B4-BE49-F238E27FC236}">
                        <a16:creationId xmlns:a16="http://schemas.microsoft.com/office/drawing/2014/main" id="{D01B9A88-455B-42CB-95F8-009A7C104820}"/>
                      </a:ext>
                    </a:extLst>
                  </p:cNvPr>
                  <p:cNvGrpSpPr/>
                  <p:nvPr/>
                </p:nvGrpSpPr>
                <p:grpSpPr>
                  <a:xfrm>
                    <a:off x="4750531" y="1591051"/>
                    <a:ext cx="687274" cy="1249340"/>
                    <a:chOff x="4750531" y="1591051"/>
                    <a:chExt cx="687274" cy="1249340"/>
                  </a:xfrm>
                </p:grpSpPr>
                <p:cxnSp>
                  <p:nvCxnSpPr>
                    <p:cNvPr id="96" name="Прямая соединительная линия 29">
                      <a:extLst>
                        <a:ext uri="{FF2B5EF4-FFF2-40B4-BE49-F238E27FC236}">
                          <a16:creationId xmlns:a16="http://schemas.microsoft.com/office/drawing/2014/main" id="{3FA4BC3F-E10B-4B2A-BDDF-50901EB137B2}"/>
                        </a:ext>
                      </a:extLst>
                    </p:cNvPr>
                    <p:cNvCxnSpPr/>
                    <p:nvPr/>
                  </p:nvCxnSpPr>
                  <p:spPr>
                    <a:xfrm flipH="1" flipV="1">
                      <a:off x="4865965" y="2165302"/>
                      <a:ext cx="328947" cy="539267"/>
                    </a:xfrm>
                    <a:prstGeom prst="line">
                      <a:avLst/>
                    </a:prstGeom>
                    <a:ln w="57150"/>
                  </p:spPr>
                  <p:style>
                    <a:lnRef idx="1">
                      <a:schemeClr val="dk1"/>
                    </a:lnRef>
                    <a:fillRef idx="0">
                      <a:schemeClr val="dk1"/>
                    </a:fillRef>
                    <a:effectRef idx="0">
                      <a:schemeClr val="dk1"/>
                    </a:effectRef>
                    <a:fontRef idx="minor">
                      <a:schemeClr val="tx1"/>
                    </a:fontRef>
                  </p:style>
                </p:cxnSp>
                <p:cxnSp>
                  <p:nvCxnSpPr>
                    <p:cNvPr id="97" name="Прямая соединительная линия 30">
                      <a:extLst>
                        <a:ext uri="{FF2B5EF4-FFF2-40B4-BE49-F238E27FC236}">
                          <a16:creationId xmlns:a16="http://schemas.microsoft.com/office/drawing/2014/main" id="{4E02F758-2F30-4D2A-AE73-74B1B505021C}"/>
                        </a:ext>
                      </a:extLst>
                    </p:cNvPr>
                    <p:cNvCxnSpPr/>
                    <p:nvPr/>
                  </p:nvCxnSpPr>
                  <p:spPr>
                    <a:xfrm flipH="1">
                      <a:off x="4894673" y="1749124"/>
                      <a:ext cx="370083" cy="426138"/>
                    </a:xfrm>
                    <a:prstGeom prst="line">
                      <a:avLst/>
                    </a:prstGeom>
                    <a:ln w="57150"/>
                  </p:spPr>
                  <p:style>
                    <a:lnRef idx="1">
                      <a:schemeClr val="dk1"/>
                    </a:lnRef>
                    <a:fillRef idx="0">
                      <a:schemeClr val="dk1"/>
                    </a:fillRef>
                    <a:effectRef idx="0">
                      <a:schemeClr val="dk1"/>
                    </a:effectRef>
                    <a:fontRef idx="minor">
                      <a:schemeClr val="tx1"/>
                    </a:fontRef>
                  </p:style>
                </p:cxnSp>
                <p:sp>
                  <p:nvSpPr>
                    <p:cNvPr id="98" name="Овал 31">
                      <a:extLst>
                        <a:ext uri="{FF2B5EF4-FFF2-40B4-BE49-F238E27FC236}">
                          <a16:creationId xmlns:a16="http://schemas.microsoft.com/office/drawing/2014/main" id="{5D2FA294-6736-453E-AE78-DA6B269E8108}"/>
                        </a:ext>
                      </a:extLst>
                    </p:cNvPr>
                    <p:cNvSpPr/>
                    <p:nvPr/>
                  </p:nvSpPr>
                  <p:spPr>
                    <a:xfrm>
                      <a:off x="5108621" y="1591051"/>
                      <a:ext cx="329184" cy="310896"/>
                    </a:xfrm>
                    <a:prstGeom prst="ellipse">
                      <a:avLst/>
                    </a:prstGeom>
                    <a:solidFill>
                      <a:srgbClr val="9665E5"/>
                    </a:solidFill>
                    <a:ln>
                      <a:solidFill>
                        <a:srgbClr val="966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ru-RU" dirty="0"/>
                    </a:p>
                  </p:txBody>
                </p:sp>
                <p:sp>
                  <p:nvSpPr>
                    <p:cNvPr id="99" name="Овал 32">
                      <a:extLst>
                        <a:ext uri="{FF2B5EF4-FFF2-40B4-BE49-F238E27FC236}">
                          <a16:creationId xmlns:a16="http://schemas.microsoft.com/office/drawing/2014/main" id="{6C4FC290-8BFB-40D9-893F-431CA6C3A688}"/>
                        </a:ext>
                      </a:extLst>
                    </p:cNvPr>
                    <p:cNvSpPr/>
                    <p:nvPr/>
                  </p:nvSpPr>
                  <p:spPr>
                    <a:xfrm>
                      <a:off x="4750531" y="2007719"/>
                      <a:ext cx="329184" cy="310896"/>
                    </a:xfrm>
                    <a:prstGeom prst="ellipse">
                      <a:avLst/>
                    </a:prstGeom>
                    <a:solidFill>
                      <a:srgbClr val="80F066"/>
                    </a:solidFill>
                    <a:ln>
                      <a:solidFill>
                        <a:srgbClr val="80F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endParaRPr lang="ru-RU" dirty="0"/>
                    </a:p>
                  </p:txBody>
                </p:sp>
                <p:sp>
                  <p:nvSpPr>
                    <p:cNvPr id="100" name="Овал 33">
                      <a:extLst>
                        <a:ext uri="{FF2B5EF4-FFF2-40B4-BE49-F238E27FC236}">
                          <a16:creationId xmlns:a16="http://schemas.microsoft.com/office/drawing/2014/main" id="{440EEB45-39ED-4515-8C5C-0D31477FE633}"/>
                        </a:ext>
                      </a:extLst>
                    </p:cNvPr>
                    <p:cNvSpPr/>
                    <p:nvPr/>
                  </p:nvSpPr>
                  <p:spPr>
                    <a:xfrm>
                      <a:off x="4990324" y="2529495"/>
                      <a:ext cx="329184" cy="310896"/>
                    </a:xfrm>
                    <a:prstGeom prst="ellipse">
                      <a:avLst/>
                    </a:prstGeom>
                    <a:solidFill>
                      <a:srgbClr val="ED09D7"/>
                    </a:solidFill>
                    <a:ln>
                      <a:solidFill>
                        <a:srgbClr val="ED09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ru-RU" dirty="0"/>
                    </a:p>
                  </p:txBody>
                </p:sp>
              </p:grpSp>
              <p:cxnSp>
                <p:nvCxnSpPr>
                  <p:cNvPr id="91" name="Прямая соединительная линия 48">
                    <a:extLst>
                      <a:ext uri="{FF2B5EF4-FFF2-40B4-BE49-F238E27FC236}">
                        <a16:creationId xmlns:a16="http://schemas.microsoft.com/office/drawing/2014/main" id="{7A2EE3AD-59E7-4CDD-A71F-8F2A7ADDB6A5}"/>
                      </a:ext>
                    </a:extLst>
                  </p:cNvPr>
                  <p:cNvCxnSpPr>
                    <a:cxnSpLocks/>
                  </p:cNvCxnSpPr>
                  <p:nvPr/>
                </p:nvCxnSpPr>
                <p:spPr>
                  <a:xfrm flipH="1">
                    <a:off x="5902112" y="2617319"/>
                    <a:ext cx="198120" cy="542544"/>
                  </a:xfrm>
                  <a:prstGeom prst="line">
                    <a:avLst/>
                  </a:prstGeom>
                  <a:ln w="57150"/>
                </p:spPr>
                <p:style>
                  <a:lnRef idx="1">
                    <a:schemeClr val="dk1"/>
                  </a:lnRef>
                  <a:fillRef idx="0">
                    <a:schemeClr val="dk1"/>
                  </a:fillRef>
                  <a:effectRef idx="0">
                    <a:schemeClr val="dk1"/>
                  </a:effectRef>
                  <a:fontRef idx="minor">
                    <a:schemeClr val="tx1"/>
                  </a:fontRef>
                </p:style>
              </p:cxnSp>
              <p:sp>
                <p:nvSpPr>
                  <p:cNvPr id="92" name="Овал 49">
                    <a:extLst>
                      <a:ext uri="{FF2B5EF4-FFF2-40B4-BE49-F238E27FC236}">
                        <a16:creationId xmlns:a16="http://schemas.microsoft.com/office/drawing/2014/main" id="{8B6FF7FF-DC6C-430A-B1E2-2698D7149E37}"/>
                      </a:ext>
                    </a:extLst>
                  </p:cNvPr>
                  <p:cNvSpPr/>
                  <p:nvPr/>
                </p:nvSpPr>
                <p:spPr>
                  <a:xfrm>
                    <a:off x="5737520" y="3004415"/>
                    <a:ext cx="329184" cy="31089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ru-RU" dirty="0"/>
                  </a:p>
                </p:txBody>
              </p:sp>
              <p:cxnSp>
                <p:nvCxnSpPr>
                  <p:cNvPr id="93" name="Прямая соединительная линия 50">
                    <a:extLst>
                      <a:ext uri="{FF2B5EF4-FFF2-40B4-BE49-F238E27FC236}">
                        <a16:creationId xmlns:a16="http://schemas.microsoft.com/office/drawing/2014/main" id="{973C6D42-BA8C-448B-B73E-521A9C8DD717}"/>
                      </a:ext>
                    </a:extLst>
                  </p:cNvPr>
                  <p:cNvCxnSpPr>
                    <a:cxnSpLocks/>
                  </p:cNvCxnSpPr>
                  <p:nvPr/>
                </p:nvCxnSpPr>
                <p:spPr>
                  <a:xfrm>
                    <a:off x="5775619" y="2144879"/>
                    <a:ext cx="320040" cy="472440"/>
                  </a:xfrm>
                  <a:prstGeom prst="line">
                    <a:avLst/>
                  </a:prstGeom>
                  <a:ln w="57150"/>
                </p:spPr>
                <p:style>
                  <a:lnRef idx="1">
                    <a:schemeClr val="dk1"/>
                  </a:lnRef>
                  <a:fillRef idx="0">
                    <a:schemeClr val="dk1"/>
                  </a:fillRef>
                  <a:effectRef idx="0">
                    <a:schemeClr val="dk1"/>
                  </a:effectRef>
                  <a:fontRef idx="minor">
                    <a:schemeClr val="tx1"/>
                  </a:fontRef>
                </p:style>
              </p:cxnSp>
              <p:sp>
                <p:nvSpPr>
                  <p:cNvPr id="94" name="Овал 51">
                    <a:extLst>
                      <a:ext uri="{FF2B5EF4-FFF2-40B4-BE49-F238E27FC236}">
                        <a16:creationId xmlns:a16="http://schemas.microsoft.com/office/drawing/2014/main" id="{E4F59941-4817-4B73-84B8-36EC769602F5}"/>
                      </a:ext>
                    </a:extLst>
                  </p:cNvPr>
                  <p:cNvSpPr/>
                  <p:nvPr/>
                </p:nvSpPr>
                <p:spPr>
                  <a:xfrm>
                    <a:off x="5931068" y="2461871"/>
                    <a:ext cx="329184" cy="310896"/>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ru-RU" dirty="0"/>
                  </a:p>
                </p:txBody>
              </p:sp>
              <p:sp>
                <p:nvSpPr>
                  <p:cNvPr id="95" name="Овал 52">
                    <a:extLst>
                      <a:ext uri="{FF2B5EF4-FFF2-40B4-BE49-F238E27FC236}">
                        <a16:creationId xmlns:a16="http://schemas.microsoft.com/office/drawing/2014/main" id="{81E7660B-92FC-474B-BBEE-3319F27F6254}"/>
                      </a:ext>
                    </a:extLst>
                  </p:cNvPr>
                  <p:cNvSpPr/>
                  <p:nvPr/>
                </p:nvSpPr>
                <p:spPr>
                  <a:xfrm>
                    <a:off x="5611028" y="2007719"/>
                    <a:ext cx="329184" cy="310896"/>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ru-RU" dirty="0"/>
                  </a:p>
                </p:txBody>
              </p:sp>
            </p:grpSp>
          </p:grpSp>
          <p:grpSp>
            <p:nvGrpSpPr>
              <p:cNvPr id="67" name="Группа 5">
                <a:extLst>
                  <a:ext uri="{FF2B5EF4-FFF2-40B4-BE49-F238E27FC236}">
                    <a16:creationId xmlns:a16="http://schemas.microsoft.com/office/drawing/2014/main" id="{B6912785-EBC5-48A9-82FE-7621BB2ACCD2}"/>
                  </a:ext>
                </a:extLst>
              </p:cNvPr>
              <p:cNvGrpSpPr/>
              <p:nvPr/>
            </p:nvGrpSpPr>
            <p:grpSpPr>
              <a:xfrm>
                <a:off x="2732914" y="1034276"/>
                <a:ext cx="1436984" cy="3448176"/>
                <a:chOff x="2321371" y="1091062"/>
                <a:chExt cx="1436984" cy="3448176"/>
              </a:xfrm>
            </p:grpSpPr>
            <p:sp>
              <p:nvSpPr>
                <p:cNvPr id="68" name="TextBox 67">
                  <a:extLst>
                    <a:ext uri="{FF2B5EF4-FFF2-40B4-BE49-F238E27FC236}">
                      <a16:creationId xmlns:a16="http://schemas.microsoft.com/office/drawing/2014/main" id="{3A574E4B-D723-4BD6-998F-A3F0721741C4}"/>
                    </a:ext>
                  </a:extLst>
                </p:cNvPr>
                <p:cNvSpPr txBox="1"/>
                <p:nvPr/>
              </p:nvSpPr>
              <p:spPr>
                <a:xfrm>
                  <a:off x="2321371" y="4096061"/>
                  <a:ext cx="1436984" cy="443177"/>
                </a:xfrm>
                <a:prstGeom prst="rect">
                  <a:avLst/>
                </a:prstGeom>
                <a:noFill/>
              </p:spPr>
              <p:txBody>
                <a:bodyPr wrap="square" rtlCol="0">
                  <a:spAutoFit/>
                </a:bodyPr>
                <a:lstStyle/>
                <a:p>
                  <a:pPr algn="ctr"/>
                  <a:r>
                    <a:rPr lang="en-GB" sz="2800" dirty="0"/>
                    <a:t>Proteins</a:t>
                  </a:r>
                  <a:endParaRPr lang="ru-RU" sz="2800" dirty="0"/>
                </a:p>
              </p:txBody>
            </p:sp>
            <p:grpSp>
              <p:nvGrpSpPr>
                <p:cNvPr id="69" name="Группа 7">
                  <a:extLst>
                    <a:ext uri="{FF2B5EF4-FFF2-40B4-BE49-F238E27FC236}">
                      <a16:creationId xmlns:a16="http://schemas.microsoft.com/office/drawing/2014/main" id="{F7109B41-4EE6-4A01-8495-815372266E7E}"/>
                    </a:ext>
                  </a:extLst>
                </p:cNvPr>
                <p:cNvGrpSpPr/>
                <p:nvPr/>
              </p:nvGrpSpPr>
              <p:grpSpPr>
                <a:xfrm>
                  <a:off x="2434244" y="1091062"/>
                  <a:ext cx="1249846" cy="2618062"/>
                  <a:chOff x="2601120" y="1111483"/>
                  <a:chExt cx="1249846" cy="2618062"/>
                </a:xfrm>
              </p:grpSpPr>
              <p:cxnSp>
                <p:nvCxnSpPr>
                  <p:cNvPr id="70" name="Прямая соединительная линия 8">
                    <a:extLst>
                      <a:ext uri="{FF2B5EF4-FFF2-40B4-BE49-F238E27FC236}">
                        <a16:creationId xmlns:a16="http://schemas.microsoft.com/office/drawing/2014/main" id="{E48DD807-80A2-4037-8B47-ACCC494555EB}"/>
                      </a:ext>
                    </a:extLst>
                  </p:cNvPr>
                  <p:cNvCxnSpPr/>
                  <p:nvPr/>
                </p:nvCxnSpPr>
                <p:spPr>
                  <a:xfrm>
                    <a:off x="2965216" y="2166082"/>
                    <a:ext cx="429510" cy="472558"/>
                  </a:xfrm>
                  <a:prstGeom prst="line">
                    <a:avLst/>
                  </a:prstGeom>
                  <a:ln w="57150"/>
                </p:spPr>
                <p:style>
                  <a:lnRef idx="1">
                    <a:schemeClr val="dk1"/>
                  </a:lnRef>
                  <a:fillRef idx="0">
                    <a:schemeClr val="dk1"/>
                  </a:fillRef>
                  <a:effectRef idx="0">
                    <a:schemeClr val="dk1"/>
                  </a:effectRef>
                  <a:fontRef idx="minor">
                    <a:schemeClr val="tx1"/>
                  </a:fontRef>
                </p:style>
              </p:cxnSp>
              <p:grpSp>
                <p:nvGrpSpPr>
                  <p:cNvPr id="71" name="Группа 9">
                    <a:extLst>
                      <a:ext uri="{FF2B5EF4-FFF2-40B4-BE49-F238E27FC236}">
                        <a16:creationId xmlns:a16="http://schemas.microsoft.com/office/drawing/2014/main" id="{BC28E879-C617-41FB-B08E-07A45EFCF8E6}"/>
                      </a:ext>
                    </a:extLst>
                  </p:cNvPr>
                  <p:cNvGrpSpPr/>
                  <p:nvPr/>
                </p:nvGrpSpPr>
                <p:grpSpPr>
                  <a:xfrm>
                    <a:off x="3201742" y="2421953"/>
                    <a:ext cx="649224" cy="1307592"/>
                    <a:chOff x="5271516" y="2041949"/>
                    <a:chExt cx="649224" cy="1307592"/>
                  </a:xfrm>
                </p:grpSpPr>
                <p:cxnSp>
                  <p:nvCxnSpPr>
                    <p:cNvPr id="78" name="Прямая соединительная линия 16">
                      <a:extLst>
                        <a:ext uri="{FF2B5EF4-FFF2-40B4-BE49-F238E27FC236}">
                          <a16:creationId xmlns:a16="http://schemas.microsoft.com/office/drawing/2014/main" id="{F816A3F4-8F2E-4839-B816-29C8AB031A85}"/>
                        </a:ext>
                      </a:extLst>
                    </p:cNvPr>
                    <p:cNvCxnSpPr/>
                    <p:nvPr/>
                  </p:nvCxnSpPr>
                  <p:spPr>
                    <a:xfrm flipH="1">
                      <a:off x="5562600" y="2651549"/>
                      <a:ext cx="198120" cy="542544"/>
                    </a:xfrm>
                    <a:prstGeom prst="line">
                      <a:avLst/>
                    </a:prstGeom>
                    <a:ln w="57150"/>
                  </p:spPr>
                  <p:style>
                    <a:lnRef idx="1">
                      <a:schemeClr val="dk1"/>
                    </a:lnRef>
                    <a:fillRef idx="0">
                      <a:schemeClr val="dk1"/>
                    </a:fillRef>
                    <a:effectRef idx="0">
                      <a:schemeClr val="dk1"/>
                    </a:effectRef>
                    <a:fontRef idx="minor">
                      <a:schemeClr val="tx1"/>
                    </a:fontRef>
                  </p:style>
                </p:cxnSp>
                <p:sp>
                  <p:nvSpPr>
                    <p:cNvPr id="79" name="Овал 17">
                      <a:extLst>
                        <a:ext uri="{FF2B5EF4-FFF2-40B4-BE49-F238E27FC236}">
                          <a16:creationId xmlns:a16="http://schemas.microsoft.com/office/drawing/2014/main" id="{20496A43-B929-4866-9009-BB3E7C1CC1B1}"/>
                        </a:ext>
                      </a:extLst>
                    </p:cNvPr>
                    <p:cNvSpPr/>
                    <p:nvPr/>
                  </p:nvSpPr>
                  <p:spPr>
                    <a:xfrm>
                      <a:off x="5398008" y="3038645"/>
                      <a:ext cx="329184" cy="31089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ru-RU" dirty="0"/>
                    </a:p>
                  </p:txBody>
                </p:sp>
                <p:cxnSp>
                  <p:nvCxnSpPr>
                    <p:cNvPr id="80" name="Прямая соединительная линия 18">
                      <a:extLst>
                        <a:ext uri="{FF2B5EF4-FFF2-40B4-BE49-F238E27FC236}">
                          <a16:creationId xmlns:a16="http://schemas.microsoft.com/office/drawing/2014/main" id="{626016E0-F8CB-4A6A-889F-68DF7A19F710}"/>
                        </a:ext>
                      </a:extLst>
                    </p:cNvPr>
                    <p:cNvCxnSpPr/>
                    <p:nvPr/>
                  </p:nvCxnSpPr>
                  <p:spPr>
                    <a:xfrm>
                      <a:off x="5436108" y="2179109"/>
                      <a:ext cx="320040" cy="472440"/>
                    </a:xfrm>
                    <a:prstGeom prst="line">
                      <a:avLst/>
                    </a:prstGeom>
                    <a:ln w="57150"/>
                  </p:spPr>
                  <p:style>
                    <a:lnRef idx="1">
                      <a:schemeClr val="dk1"/>
                    </a:lnRef>
                    <a:fillRef idx="0">
                      <a:schemeClr val="dk1"/>
                    </a:fillRef>
                    <a:effectRef idx="0">
                      <a:schemeClr val="dk1"/>
                    </a:effectRef>
                    <a:fontRef idx="minor">
                      <a:schemeClr val="tx1"/>
                    </a:fontRef>
                  </p:style>
                </p:cxnSp>
                <p:sp>
                  <p:nvSpPr>
                    <p:cNvPr id="81" name="Овал 19">
                      <a:extLst>
                        <a:ext uri="{FF2B5EF4-FFF2-40B4-BE49-F238E27FC236}">
                          <a16:creationId xmlns:a16="http://schemas.microsoft.com/office/drawing/2014/main" id="{77154047-9000-4D75-811F-042C4EA6390C}"/>
                        </a:ext>
                      </a:extLst>
                    </p:cNvPr>
                    <p:cNvSpPr/>
                    <p:nvPr/>
                  </p:nvSpPr>
                  <p:spPr>
                    <a:xfrm>
                      <a:off x="5591556" y="2496101"/>
                      <a:ext cx="329184" cy="310896"/>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ru-RU" dirty="0"/>
                    </a:p>
                  </p:txBody>
                </p:sp>
                <p:sp>
                  <p:nvSpPr>
                    <p:cNvPr id="82" name="Овал 20">
                      <a:extLst>
                        <a:ext uri="{FF2B5EF4-FFF2-40B4-BE49-F238E27FC236}">
                          <a16:creationId xmlns:a16="http://schemas.microsoft.com/office/drawing/2014/main" id="{470B5278-1674-4ABD-A824-16967CAE4216}"/>
                        </a:ext>
                      </a:extLst>
                    </p:cNvPr>
                    <p:cNvSpPr/>
                    <p:nvPr/>
                  </p:nvSpPr>
                  <p:spPr>
                    <a:xfrm>
                      <a:off x="5271516" y="2041949"/>
                      <a:ext cx="329184" cy="310896"/>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ru-RU" dirty="0"/>
                    </a:p>
                  </p:txBody>
                </p:sp>
              </p:grpSp>
              <p:grpSp>
                <p:nvGrpSpPr>
                  <p:cNvPr id="72" name="Группа 10">
                    <a:extLst>
                      <a:ext uri="{FF2B5EF4-FFF2-40B4-BE49-F238E27FC236}">
                        <a16:creationId xmlns:a16="http://schemas.microsoft.com/office/drawing/2014/main" id="{2A470A10-30D3-4177-9950-16EE454CEB56}"/>
                      </a:ext>
                    </a:extLst>
                  </p:cNvPr>
                  <p:cNvGrpSpPr/>
                  <p:nvPr/>
                </p:nvGrpSpPr>
                <p:grpSpPr>
                  <a:xfrm>
                    <a:off x="2601120" y="1111483"/>
                    <a:ext cx="687274" cy="1249340"/>
                    <a:chOff x="4750531" y="1591051"/>
                    <a:chExt cx="687274" cy="1249340"/>
                  </a:xfrm>
                </p:grpSpPr>
                <p:cxnSp>
                  <p:nvCxnSpPr>
                    <p:cNvPr id="73" name="Прямая соединительная линия 11">
                      <a:extLst>
                        <a:ext uri="{FF2B5EF4-FFF2-40B4-BE49-F238E27FC236}">
                          <a16:creationId xmlns:a16="http://schemas.microsoft.com/office/drawing/2014/main" id="{37E67167-485E-4EA5-A43A-6CDAFC8AD80C}"/>
                        </a:ext>
                      </a:extLst>
                    </p:cNvPr>
                    <p:cNvCxnSpPr/>
                    <p:nvPr/>
                  </p:nvCxnSpPr>
                  <p:spPr>
                    <a:xfrm flipH="1" flipV="1">
                      <a:off x="4865965" y="2165302"/>
                      <a:ext cx="328947" cy="539267"/>
                    </a:xfrm>
                    <a:prstGeom prst="line">
                      <a:avLst/>
                    </a:prstGeom>
                    <a:ln w="57150"/>
                  </p:spPr>
                  <p:style>
                    <a:lnRef idx="1">
                      <a:schemeClr val="dk1"/>
                    </a:lnRef>
                    <a:fillRef idx="0">
                      <a:schemeClr val="dk1"/>
                    </a:fillRef>
                    <a:effectRef idx="0">
                      <a:schemeClr val="dk1"/>
                    </a:effectRef>
                    <a:fontRef idx="minor">
                      <a:schemeClr val="tx1"/>
                    </a:fontRef>
                  </p:style>
                </p:cxnSp>
                <p:cxnSp>
                  <p:nvCxnSpPr>
                    <p:cNvPr id="74" name="Прямая соединительная линия 12">
                      <a:extLst>
                        <a:ext uri="{FF2B5EF4-FFF2-40B4-BE49-F238E27FC236}">
                          <a16:creationId xmlns:a16="http://schemas.microsoft.com/office/drawing/2014/main" id="{3D37DA55-EB0E-492C-999E-85B79F4247F9}"/>
                        </a:ext>
                      </a:extLst>
                    </p:cNvPr>
                    <p:cNvCxnSpPr/>
                    <p:nvPr/>
                  </p:nvCxnSpPr>
                  <p:spPr>
                    <a:xfrm flipH="1">
                      <a:off x="4894673" y="1749124"/>
                      <a:ext cx="370083" cy="426138"/>
                    </a:xfrm>
                    <a:prstGeom prst="line">
                      <a:avLst/>
                    </a:prstGeom>
                    <a:ln w="57150"/>
                  </p:spPr>
                  <p:style>
                    <a:lnRef idx="1">
                      <a:schemeClr val="dk1"/>
                    </a:lnRef>
                    <a:fillRef idx="0">
                      <a:schemeClr val="dk1"/>
                    </a:fillRef>
                    <a:effectRef idx="0">
                      <a:schemeClr val="dk1"/>
                    </a:effectRef>
                    <a:fontRef idx="minor">
                      <a:schemeClr val="tx1"/>
                    </a:fontRef>
                  </p:style>
                </p:cxnSp>
                <p:sp>
                  <p:nvSpPr>
                    <p:cNvPr id="75" name="Овал 13">
                      <a:extLst>
                        <a:ext uri="{FF2B5EF4-FFF2-40B4-BE49-F238E27FC236}">
                          <a16:creationId xmlns:a16="http://schemas.microsoft.com/office/drawing/2014/main" id="{ADE8FF26-BD29-4E44-BCAF-53BEEBEC5FD3}"/>
                        </a:ext>
                      </a:extLst>
                    </p:cNvPr>
                    <p:cNvSpPr/>
                    <p:nvPr/>
                  </p:nvSpPr>
                  <p:spPr>
                    <a:xfrm>
                      <a:off x="5108621" y="1591051"/>
                      <a:ext cx="329184" cy="310896"/>
                    </a:xfrm>
                    <a:prstGeom prst="ellipse">
                      <a:avLst/>
                    </a:prstGeom>
                    <a:solidFill>
                      <a:srgbClr val="9665E5"/>
                    </a:solidFill>
                    <a:ln>
                      <a:solidFill>
                        <a:srgbClr val="966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ru-RU" dirty="0"/>
                    </a:p>
                  </p:txBody>
                </p:sp>
                <p:sp>
                  <p:nvSpPr>
                    <p:cNvPr id="76" name="Овал 14">
                      <a:extLst>
                        <a:ext uri="{FF2B5EF4-FFF2-40B4-BE49-F238E27FC236}">
                          <a16:creationId xmlns:a16="http://schemas.microsoft.com/office/drawing/2014/main" id="{4C7AB29A-6D77-4E01-9AA7-BD7BAF4FE5CD}"/>
                        </a:ext>
                      </a:extLst>
                    </p:cNvPr>
                    <p:cNvSpPr/>
                    <p:nvPr/>
                  </p:nvSpPr>
                  <p:spPr>
                    <a:xfrm>
                      <a:off x="4750531" y="2007719"/>
                      <a:ext cx="329184" cy="310896"/>
                    </a:xfrm>
                    <a:prstGeom prst="ellipse">
                      <a:avLst/>
                    </a:prstGeom>
                    <a:solidFill>
                      <a:srgbClr val="80F066"/>
                    </a:solidFill>
                    <a:ln>
                      <a:solidFill>
                        <a:srgbClr val="80F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endParaRPr lang="ru-RU" dirty="0"/>
                    </a:p>
                  </p:txBody>
                </p:sp>
                <p:sp>
                  <p:nvSpPr>
                    <p:cNvPr id="77" name="Овал 15">
                      <a:extLst>
                        <a:ext uri="{FF2B5EF4-FFF2-40B4-BE49-F238E27FC236}">
                          <a16:creationId xmlns:a16="http://schemas.microsoft.com/office/drawing/2014/main" id="{0C9D8508-DDA2-4D96-BD4E-33BE69908E50}"/>
                        </a:ext>
                      </a:extLst>
                    </p:cNvPr>
                    <p:cNvSpPr/>
                    <p:nvPr/>
                  </p:nvSpPr>
                  <p:spPr>
                    <a:xfrm>
                      <a:off x="4990324" y="2529495"/>
                      <a:ext cx="329184" cy="310896"/>
                    </a:xfrm>
                    <a:prstGeom prst="ellipse">
                      <a:avLst/>
                    </a:prstGeom>
                    <a:solidFill>
                      <a:srgbClr val="ED09D7"/>
                    </a:solidFill>
                    <a:ln>
                      <a:solidFill>
                        <a:srgbClr val="ED09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ru-RU" dirty="0"/>
                    </a:p>
                  </p:txBody>
                </p:sp>
              </p:grpSp>
            </p:grpSp>
          </p:grpSp>
        </p:grpSp>
        <p:grpSp>
          <p:nvGrpSpPr>
            <p:cNvPr id="58" name="Группа 53">
              <a:extLst>
                <a:ext uri="{FF2B5EF4-FFF2-40B4-BE49-F238E27FC236}">
                  <a16:creationId xmlns:a16="http://schemas.microsoft.com/office/drawing/2014/main" id="{D5BA03FD-8214-4748-BB4D-24429B5B479B}"/>
                </a:ext>
              </a:extLst>
            </p:cNvPr>
            <p:cNvGrpSpPr/>
            <p:nvPr/>
          </p:nvGrpSpPr>
          <p:grpSpPr>
            <a:xfrm>
              <a:off x="5655899" y="2183924"/>
              <a:ext cx="2069069" cy="2431030"/>
              <a:chOff x="5655899" y="2183924"/>
              <a:chExt cx="2069069" cy="2431030"/>
            </a:xfrm>
          </p:grpSpPr>
          <p:sp>
            <p:nvSpPr>
              <p:cNvPr id="59" name="Овал 54">
                <a:extLst>
                  <a:ext uri="{FF2B5EF4-FFF2-40B4-BE49-F238E27FC236}">
                    <a16:creationId xmlns:a16="http://schemas.microsoft.com/office/drawing/2014/main" id="{37A35B4B-C9F4-40AA-B87E-9588ACF5CC0B}"/>
                  </a:ext>
                </a:extLst>
              </p:cNvPr>
              <p:cNvSpPr/>
              <p:nvPr/>
            </p:nvSpPr>
            <p:spPr>
              <a:xfrm>
                <a:off x="7001841" y="2183924"/>
                <a:ext cx="388638" cy="367047"/>
              </a:xfrm>
              <a:prstGeom prst="ellipse">
                <a:avLst/>
              </a:prstGeom>
              <a:solidFill>
                <a:srgbClr val="ED09D7"/>
              </a:solidFill>
              <a:ln>
                <a:solidFill>
                  <a:srgbClr val="ED09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ru-RU" dirty="0"/>
              </a:p>
            </p:txBody>
          </p:sp>
          <p:sp>
            <p:nvSpPr>
              <p:cNvPr id="60" name="Овал 55">
                <a:extLst>
                  <a:ext uri="{FF2B5EF4-FFF2-40B4-BE49-F238E27FC236}">
                    <a16:creationId xmlns:a16="http://schemas.microsoft.com/office/drawing/2014/main" id="{583C9A0A-CBE1-4AD9-B118-84A8DA5E1FAE}"/>
                  </a:ext>
                </a:extLst>
              </p:cNvPr>
              <p:cNvSpPr/>
              <p:nvPr/>
            </p:nvSpPr>
            <p:spPr>
              <a:xfrm>
                <a:off x="6044537" y="3707193"/>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ru-RU" dirty="0"/>
              </a:p>
            </p:txBody>
          </p:sp>
          <p:sp>
            <p:nvSpPr>
              <p:cNvPr id="61" name="Овал 56">
                <a:extLst>
                  <a:ext uri="{FF2B5EF4-FFF2-40B4-BE49-F238E27FC236}">
                    <a16:creationId xmlns:a16="http://schemas.microsoft.com/office/drawing/2014/main" id="{218A8A83-B51A-477C-8D47-D369E2088A3E}"/>
                  </a:ext>
                </a:extLst>
              </p:cNvPr>
              <p:cNvSpPr/>
              <p:nvPr/>
            </p:nvSpPr>
            <p:spPr>
              <a:xfrm>
                <a:off x="6433175" y="2648131"/>
                <a:ext cx="388638" cy="367047"/>
              </a:xfrm>
              <a:prstGeom prst="ellipse">
                <a:avLst/>
              </a:prstGeom>
              <a:solidFill>
                <a:srgbClr val="80F066"/>
              </a:solidFill>
              <a:ln>
                <a:solidFill>
                  <a:srgbClr val="80F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endParaRPr lang="ru-RU" dirty="0"/>
              </a:p>
            </p:txBody>
          </p:sp>
          <p:sp>
            <p:nvSpPr>
              <p:cNvPr id="62" name="Овал 57">
                <a:extLst>
                  <a:ext uri="{FF2B5EF4-FFF2-40B4-BE49-F238E27FC236}">
                    <a16:creationId xmlns:a16="http://schemas.microsoft.com/office/drawing/2014/main" id="{E521DD87-8969-44F5-9BF4-56A58E2A23B1}"/>
                  </a:ext>
                </a:extLst>
              </p:cNvPr>
              <p:cNvSpPr/>
              <p:nvPr/>
            </p:nvSpPr>
            <p:spPr>
              <a:xfrm>
                <a:off x="5655899" y="2367448"/>
                <a:ext cx="388638" cy="367047"/>
              </a:xfrm>
              <a:prstGeom prst="ellipse">
                <a:avLst/>
              </a:prstGeom>
              <a:solidFill>
                <a:srgbClr val="9665E5"/>
              </a:solidFill>
              <a:ln>
                <a:solidFill>
                  <a:srgbClr val="966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ru-RU" dirty="0"/>
              </a:p>
            </p:txBody>
          </p:sp>
          <p:sp>
            <p:nvSpPr>
              <p:cNvPr id="63" name="Овал 58">
                <a:extLst>
                  <a:ext uri="{FF2B5EF4-FFF2-40B4-BE49-F238E27FC236}">
                    <a16:creationId xmlns:a16="http://schemas.microsoft.com/office/drawing/2014/main" id="{B8509F75-B4B3-4E2E-92BA-AB608AE5154E}"/>
                  </a:ext>
                </a:extLst>
              </p:cNvPr>
              <p:cNvSpPr/>
              <p:nvPr/>
            </p:nvSpPr>
            <p:spPr>
              <a:xfrm>
                <a:off x="6882748" y="4247907"/>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ru-RU" dirty="0"/>
              </a:p>
            </p:txBody>
          </p:sp>
          <p:sp>
            <p:nvSpPr>
              <p:cNvPr id="64" name="Овал 59">
                <a:extLst>
                  <a:ext uri="{FF2B5EF4-FFF2-40B4-BE49-F238E27FC236}">
                    <a16:creationId xmlns:a16="http://schemas.microsoft.com/office/drawing/2014/main" id="{D8059600-76B2-4497-955C-49FF41622A08}"/>
                  </a:ext>
                </a:extLst>
              </p:cNvPr>
              <p:cNvSpPr/>
              <p:nvPr/>
            </p:nvSpPr>
            <p:spPr>
              <a:xfrm>
                <a:off x="7336330" y="3228508"/>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ru-RU" dirty="0"/>
              </a:p>
            </p:txBody>
          </p:sp>
        </p:grpSp>
      </p:grpSp>
      <p:sp>
        <p:nvSpPr>
          <p:cNvPr id="101" name="TextBox 100">
            <a:extLst>
              <a:ext uri="{FF2B5EF4-FFF2-40B4-BE49-F238E27FC236}">
                <a16:creationId xmlns:a16="http://schemas.microsoft.com/office/drawing/2014/main" id="{D42FD07E-6CEB-4ECE-BA86-4A6FC73794C2}"/>
              </a:ext>
            </a:extLst>
          </p:cNvPr>
          <p:cNvSpPr txBox="1"/>
          <p:nvPr/>
        </p:nvSpPr>
        <p:spPr>
          <a:xfrm>
            <a:off x="1575717" y="5709457"/>
            <a:ext cx="4284974" cy="646331"/>
          </a:xfrm>
          <a:prstGeom prst="rect">
            <a:avLst/>
          </a:prstGeom>
          <a:noFill/>
        </p:spPr>
        <p:txBody>
          <a:bodyPr wrap="square" rtlCol="0">
            <a:spAutoFit/>
          </a:bodyPr>
          <a:lstStyle/>
          <a:p>
            <a:pPr algn="ctr"/>
            <a:r>
              <a:rPr lang="en-GB" sz="3600" dirty="0"/>
              <a:t>Proteins and Peptides</a:t>
            </a:r>
            <a:endParaRPr lang="ru-RU" sz="3600" dirty="0"/>
          </a:p>
        </p:txBody>
      </p:sp>
      <p:cxnSp>
        <p:nvCxnSpPr>
          <p:cNvPr id="103" name="Straight Connector 102">
            <a:extLst>
              <a:ext uri="{FF2B5EF4-FFF2-40B4-BE49-F238E27FC236}">
                <a16:creationId xmlns:a16="http://schemas.microsoft.com/office/drawing/2014/main" id="{EF34570E-C1C5-480B-926E-CF116EAF4884}"/>
              </a:ext>
            </a:extLst>
          </p:cNvPr>
          <p:cNvCxnSpPr>
            <a:cxnSpLocks/>
          </p:cNvCxnSpPr>
          <p:nvPr/>
        </p:nvCxnSpPr>
        <p:spPr>
          <a:xfrm>
            <a:off x="9444891" y="6196417"/>
            <a:ext cx="0" cy="4587969"/>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1F9FFD45-96CA-426B-9B65-A87E3DBEC25C}"/>
              </a:ext>
            </a:extLst>
          </p:cNvPr>
          <p:cNvSpPr txBox="1"/>
          <p:nvPr/>
        </p:nvSpPr>
        <p:spPr>
          <a:xfrm>
            <a:off x="9704306" y="5709457"/>
            <a:ext cx="7583470" cy="646331"/>
          </a:xfrm>
          <a:prstGeom prst="rect">
            <a:avLst/>
          </a:prstGeom>
          <a:noFill/>
        </p:spPr>
        <p:txBody>
          <a:bodyPr wrap="square" rtlCol="0">
            <a:spAutoFit/>
          </a:bodyPr>
          <a:lstStyle/>
          <a:p>
            <a:r>
              <a:rPr lang="en-GB" sz="3600" dirty="0"/>
              <a:t>S</a:t>
            </a:r>
            <a:r>
              <a:rPr lang="en-US" sz="3600" dirty="0"/>
              <a:t>ingle nucleotide polymorphism</a:t>
            </a:r>
            <a:r>
              <a:rPr lang="ru-RU" sz="3600" dirty="0"/>
              <a:t> (</a:t>
            </a:r>
            <a:r>
              <a:rPr lang="en-GB" sz="3600" dirty="0"/>
              <a:t>SNP)</a:t>
            </a:r>
            <a:r>
              <a:rPr lang="en-US" sz="3600" dirty="0"/>
              <a:t> </a:t>
            </a:r>
            <a:endParaRPr lang="ru-RU" sz="3600" dirty="0"/>
          </a:p>
        </p:txBody>
      </p:sp>
      <p:graphicFrame>
        <p:nvGraphicFramePr>
          <p:cNvPr id="106" name="Таблица 1">
            <a:extLst>
              <a:ext uri="{FF2B5EF4-FFF2-40B4-BE49-F238E27FC236}">
                <a16:creationId xmlns:a16="http://schemas.microsoft.com/office/drawing/2014/main" id="{7573EC48-A9C1-49A6-8EDE-9FD687A14E9F}"/>
              </a:ext>
            </a:extLst>
          </p:cNvPr>
          <p:cNvGraphicFramePr>
            <a:graphicFrameLocks noGrp="1"/>
          </p:cNvGraphicFramePr>
          <p:nvPr>
            <p:extLst>
              <p:ext uri="{D42A27DB-BD31-4B8C-83A1-F6EECF244321}">
                <p14:modId xmlns:p14="http://schemas.microsoft.com/office/powerpoint/2010/main" val="1775215276"/>
              </p:ext>
            </p:extLst>
          </p:nvPr>
        </p:nvGraphicFramePr>
        <p:xfrm>
          <a:off x="9664470" y="7015749"/>
          <a:ext cx="7938628" cy="2586340"/>
        </p:xfrm>
        <a:graphic>
          <a:graphicData uri="http://schemas.openxmlformats.org/drawingml/2006/table">
            <a:tbl>
              <a:tblPr firstRow="1" bandRow="1">
                <a:tableStyleId>{21E4AEA4-8DFA-4A89-87EB-49C32662AFE0}</a:tableStyleId>
              </a:tblPr>
              <a:tblGrid>
                <a:gridCol w="1836341">
                  <a:extLst>
                    <a:ext uri="{9D8B030D-6E8A-4147-A177-3AD203B41FA5}">
                      <a16:colId xmlns:a16="http://schemas.microsoft.com/office/drawing/2014/main" val="1718616828"/>
                    </a:ext>
                  </a:extLst>
                </a:gridCol>
                <a:gridCol w="3069825">
                  <a:extLst>
                    <a:ext uri="{9D8B030D-6E8A-4147-A177-3AD203B41FA5}">
                      <a16:colId xmlns:a16="http://schemas.microsoft.com/office/drawing/2014/main" val="4130545199"/>
                    </a:ext>
                  </a:extLst>
                </a:gridCol>
                <a:gridCol w="3032462">
                  <a:extLst>
                    <a:ext uri="{9D8B030D-6E8A-4147-A177-3AD203B41FA5}">
                      <a16:colId xmlns:a16="http://schemas.microsoft.com/office/drawing/2014/main" val="4150303046"/>
                    </a:ext>
                  </a:extLst>
                </a:gridCol>
              </a:tblGrid>
              <a:tr h="722734">
                <a:tc>
                  <a:txBody>
                    <a:bodyPr/>
                    <a:lstStyle/>
                    <a:p>
                      <a:endParaRPr lang="ru-RU" dirty="0"/>
                    </a:p>
                  </a:txBody>
                  <a:tcPr>
                    <a:noFill/>
                  </a:tcPr>
                </a:tc>
                <a:tc>
                  <a:txBody>
                    <a:bodyPr/>
                    <a:lstStyle/>
                    <a:p>
                      <a:pPr algn="ctr"/>
                      <a:r>
                        <a:rPr lang="en-US" sz="2800" b="0" dirty="0">
                          <a:latin typeface="+mj-lt"/>
                        </a:rPr>
                        <a:t>Wild type</a:t>
                      </a:r>
                      <a:endParaRPr lang="ru-RU" sz="2800" b="0" dirty="0">
                        <a:latin typeface="+mj-lt"/>
                      </a:endParaRPr>
                    </a:p>
                  </a:txBody>
                  <a:tcPr>
                    <a:solidFill>
                      <a:srgbClr val="D03839"/>
                    </a:solidFill>
                  </a:tcPr>
                </a:tc>
                <a:tc>
                  <a:txBody>
                    <a:bodyPr/>
                    <a:lstStyle/>
                    <a:p>
                      <a:pPr algn="ctr"/>
                      <a:r>
                        <a:rPr lang="en-US" sz="2800" b="0" dirty="0">
                          <a:latin typeface="+mj-lt"/>
                        </a:rPr>
                        <a:t>Variant type</a:t>
                      </a:r>
                      <a:r>
                        <a:rPr lang="ru-RU" sz="2800" b="0" dirty="0">
                          <a:latin typeface="+mj-lt"/>
                        </a:rPr>
                        <a:t> (</a:t>
                      </a:r>
                      <a:r>
                        <a:rPr lang="en-US" sz="2800" b="0" dirty="0">
                          <a:solidFill>
                            <a:schemeClr val="bg1"/>
                          </a:solidFill>
                          <a:latin typeface="+mj-lt"/>
                        </a:rPr>
                        <a:t>A</a:t>
                      </a:r>
                      <a:r>
                        <a:rPr lang="ru-RU" sz="2800" b="0" dirty="0">
                          <a:latin typeface="+mj-lt"/>
                        </a:rPr>
                        <a:t>-</a:t>
                      </a:r>
                      <a:r>
                        <a:rPr lang="en-US" sz="2800" b="0" dirty="0">
                          <a:latin typeface="+mj-lt"/>
                        </a:rPr>
                        <a:t>&gt;</a:t>
                      </a:r>
                      <a:r>
                        <a:rPr lang="en-US" sz="2800" b="0" dirty="0">
                          <a:solidFill>
                            <a:schemeClr val="bg1"/>
                          </a:solidFill>
                          <a:latin typeface="+mj-lt"/>
                        </a:rPr>
                        <a:t>T</a:t>
                      </a:r>
                      <a:r>
                        <a:rPr lang="en-US" sz="2800" b="0" dirty="0">
                          <a:latin typeface="+mj-lt"/>
                        </a:rPr>
                        <a:t>)</a:t>
                      </a:r>
                      <a:endParaRPr lang="ru-RU" sz="2800" b="0" dirty="0">
                        <a:latin typeface="+mj-lt"/>
                      </a:endParaRPr>
                    </a:p>
                  </a:txBody>
                  <a:tcPr>
                    <a:solidFill>
                      <a:srgbClr val="D03839"/>
                    </a:solidFill>
                  </a:tcPr>
                </a:tc>
                <a:extLst>
                  <a:ext uri="{0D108BD9-81ED-4DB2-BD59-A6C34878D82A}">
                    <a16:rowId xmlns:a16="http://schemas.microsoft.com/office/drawing/2014/main" val="1536683608"/>
                  </a:ext>
                </a:extLst>
              </a:tr>
              <a:tr h="643013">
                <a:tc>
                  <a:txBody>
                    <a:bodyPr/>
                    <a:lstStyle/>
                    <a:p>
                      <a:r>
                        <a:rPr lang="en-US" sz="2800" dirty="0">
                          <a:solidFill>
                            <a:schemeClr val="bg1"/>
                          </a:solidFill>
                          <a:latin typeface="+mj-lt"/>
                        </a:rPr>
                        <a:t>DNA strand</a:t>
                      </a:r>
                      <a:endParaRPr lang="ru-RU" sz="2800" dirty="0">
                        <a:solidFill>
                          <a:schemeClr val="bg1"/>
                        </a:solidFill>
                        <a:latin typeface="+mj-lt"/>
                      </a:endParaRPr>
                    </a:p>
                  </a:txBody>
                  <a:tcPr>
                    <a:solidFill>
                      <a:srgbClr val="D0383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ACC AAA CCG AGT</a:t>
                      </a:r>
                      <a:endParaRPr lang="ru-RU" sz="2000" dirty="0"/>
                    </a:p>
                  </a:txBody>
                  <a:tcP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ACC </a:t>
                      </a:r>
                      <a:r>
                        <a:rPr lang="en-GB" sz="2000" dirty="0">
                          <a:solidFill>
                            <a:schemeClr val="tx1"/>
                          </a:solidFill>
                        </a:rPr>
                        <a:t>A</a:t>
                      </a:r>
                      <a:r>
                        <a:rPr lang="en-GB" sz="2000" dirty="0">
                          <a:solidFill>
                            <a:srgbClr val="FF0000"/>
                          </a:solidFill>
                        </a:rPr>
                        <a:t>T</a:t>
                      </a:r>
                      <a:r>
                        <a:rPr lang="en-GB" sz="2000" dirty="0">
                          <a:solidFill>
                            <a:schemeClr val="tx1"/>
                          </a:solidFill>
                        </a:rPr>
                        <a:t>A</a:t>
                      </a:r>
                      <a:r>
                        <a:rPr lang="en-GB" sz="2000" dirty="0"/>
                        <a:t> CCG AGT</a:t>
                      </a:r>
                      <a:endParaRPr lang="ru-RU" sz="2000" dirty="0"/>
                    </a:p>
                  </a:txBody>
                  <a:tcPr>
                    <a:solidFill>
                      <a:schemeClr val="accent2">
                        <a:lumMod val="60000"/>
                        <a:lumOff val="40000"/>
                      </a:schemeClr>
                    </a:solidFill>
                  </a:tcPr>
                </a:tc>
                <a:extLst>
                  <a:ext uri="{0D108BD9-81ED-4DB2-BD59-A6C34878D82A}">
                    <a16:rowId xmlns:a16="http://schemas.microsoft.com/office/drawing/2014/main" val="2114880087"/>
                  </a:ext>
                </a:extLst>
              </a:tr>
              <a:tr h="527646">
                <a:tc>
                  <a:txBody>
                    <a:bodyPr/>
                    <a:lstStyle/>
                    <a:p>
                      <a:r>
                        <a:rPr lang="en-US" sz="2800" dirty="0">
                          <a:solidFill>
                            <a:schemeClr val="bg1"/>
                          </a:solidFill>
                          <a:latin typeface="+mj-lt"/>
                        </a:rPr>
                        <a:t>mRNA</a:t>
                      </a:r>
                      <a:endParaRPr lang="ru-RU" sz="2800" dirty="0">
                        <a:solidFill>
                          <a:schemeClr val="bg1"/>
                        </a:solidFill>
                        <a:latin typeface="+mj-lt"/>
                      </a:endParaRPr>
                    </a:p>
                  </a:txBody>
                  <a:tcPr>
                    <a:solidFill>
                      <a:srgbClr val="D0383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UGG UUU GGC UCA</a:t>
                      </a:r>
                      <a:endParaRPr lang="ru-RU"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UGG U</a:t>
                      </a:r>
                      <a:r>
                        <a:rPr lang="en-GB" sz="2000" dirty="0">
                          <a:solidFill>
                            <a:srgbClr val="FF0000"/>
                          </a:solidFill>
                        </a:rPr>
                        <a:t>A</a:t>
                      </a:r>
                      <a:r>
                        <a:rPr lang="en-GB" sz="2000" dirty="0"/>
                        <a:t>U GGC UCA</a:t>
                      </a:r>
                      <a:endParaRPr lang="ru-RU" sz="2000" dirty="0"/>
                    </a:p>
                  </a:txBody>
                  <a:tcPr/>
                </a:tc>
                <a:extLst>
                  <a:ext uri="{0D108BD9-81ED-4DB2-BD59-A6C34878D82A}">
                    <a16:rowId xmlns:a16="http://schemas.microsoft.com/office/drawing/2014/main" val="3283108929"/>
                  </a:ext>
                </a:extLst>
              </a:tr>
              <a:tr h="643013">
                <a:tc>
                  <a:txBody>
                    <a:bodyPr/>
                    <a:lstStyle/>
                    <a:p>
                      <a:r>
                        <a:rPr lang="en-US" sz="2800" dirty="0">
                          <a:solidFill>
                            <a:schemeClr val="bg1"/>
                          </a:solidFill>
                          <a:latin typeface="+mj-lt"/>
                        </a:rPr>
                        <a:t>Protein</a:t>
                      </a:r>
                      <a:endParaRPr lang="ru-RU" sz="2800" dirty="0">
                        <a:solidFill>
                          <a:schemeClr val="bg1"/>
                        </a:solidFill>
                        <a:latin typeface="+mj-lt"/>
                      </a:endParaRPr>
                    </a:p>
                  </a:txBody>
                  <a:tcPr>
                    <a:solidFill>
                      <a:srgbClr val="D03839"/>
                    </a:solidFill>
                  </a:tcPr>
                </a:tc>
                <a:tc>
                  <a:txBody>
                    <a:bodyPr/>
                    <a:lstStyle/>
                    <a:p>
                      <a:pPr algn="ctr"/>
                      <a:r>
                        <a:rPr lang="en-US" sz="2400" dirty="0"/>
                        <a:t>-</a:t>
                      </a:r>
                      <a:r>
                        <a:rPr lang="en-US" sz="2400" dirty="0" err="1"/>
                        <a:t>Trp</a:t>
                      </a:r>
                      <a:r>
                        <a:rPr lang="en-US" sz="2400" dirty="0"/>
                        <a:t>-</a:t>
                      </a:r>
                      <a:r>
                        <a:rPr lang="en-US" sz="2400" dirty="0" err="1"/>
                        <a:t>Phe</a:t>
                      </a:r>
                      <a:r>
                        <a:rPr lang="en-US" sz="2400" dirty="0"/>
                        <a:t>-</a:t>
                      </a:r>
                      <a:r>
                        <a:rPr lang="en-US" sz="2400" dirty="0" err="1"/>
                        <a:t>Gly</a:t>
                      </a:r>
                      <a:r>
                        <a:rPr lang="en-US" sz="2400" dirty="0"/>
                        <a:t>-Ser-</a:t>
                      </a:r>
                      <a:endParaRPr lang="ru-RU" sz="2400" dirty="0"/>
                    </a:p>
                  </a:txBody>
                  <a:tcP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t>
                      </a:r>
                      <a:r>
                        <a:rPr lang="en-US" sz="2400" dirty="0" err="1"/>
                        <a:t>Trp</a:t>
                      </a:r>
                      <a:r>
                        <a:rPr lang="en-US" sz="2400" dirty="0"/>
                        <a:t>-</a:t>
                      </a:r>
                      <a:r>
                        <a:rPr lang="en-US" sz="2400" dirty="0">
                          <a:solidFill>
                            <a:srgbClr val="FF0000"/>
                          </a:solidFill>
                        </a:rPr>
                        <a:t>Tyr</a:t>
                      </a:r>
                      <a:r>
                        <a:rPr lang="en-US" sz="2400" dirty="0"/>
                        <a:t>-</a:t>
                      </a:r>
                      <a:r>
                        <a:rPr lang="en-US" sz="2400" dirty="0" err="1"/>
                        <a:t>Gly</a:t>
                      </a:r>
                      <a:r>
                        <a:rPr lang="en-US" sz="2400" dirty="0"/>
                        <a:t>-Ser-</a:t>
                      </a:r>
                      <a:endParaRPr lang="ru-RU" sz="2400" dirty="0"/>
                    </a:p>
                  </a:txBody>
                  <a:tcPr>
                    <a:solidFill>
                      <a:schemeClr val="accent2">
                        <a:lumMod val="60000"/>
                        <a:lumOff val="40000"/>
                      </a:schemeClr>
                    </a:solidFill>
                  </a:tcPr>
                </a:tc>
                <a:extLst>
                  <a:ext uri="{0D108BD9-81ED-4DB2-BD59-A6C34878D82A}">
                    <a16:rowId xmlns:a16="http://schemas.microsoft.com/office/drawing/2014/main" val="1594110793"/>
                  </a:ext>
                </a:extLst>
              </a:tr>
            </a:tbl>
          </a:graphicData>
        </a:graphic>
      </p:graphicFrame>
      <p:cxnSp>
        <p:nvCxnSpPr>
          <p:cNvPr id="107" name="Straight Connector 106">
            <a:extLst>
              <a:ext uri="{FF2B5EF4-FFF2-40B4-BE49-F238E27FC236}">
                <a16:creationId xmlns:a16="http://schemas.microsoft.com/office/drawing/2014/main" id="{139B35CF-E18E-471C-A18A-0E034AA7C0B9}"/>
              </a:ext>
            </a:extLst>
          </p:cNvPr>
          <p:cNvCxnSpPr>
            <a:cxnSpLocks/>
          </p:cNvCxnSpPr>
          <p:nvPr/>
        </p:nvCxnSpPr>
        <p:spPr>
          <a:xfrm>
            <a:off x="21068931" y="6265745"/>
            <a:ext cx="0" cy="4681728"/>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80B303FD-DD36-4140-A7D0-97871906FBA8}"/>
                  </a:ext>
                </a:extLst>
              </p:cNvPr>
              <p:cNvSpPr txBox="1"/>
              <p:nvPr/>
            </p:nvSpPr>
            <p:spPr>
              <a:xfrm>
                <a:off x="9902407" y="10310118"/>
                <a:ext cx="8139814" cy="562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ru-RU" sz="2800" i="1" smtClean="0">
                              <a:latin typeface="Cambria Math" panose="02040503050406030204" pitchFamily="18" charset="0"/>
                            </a:rPr>
                          </m:ctrlPr>
                        </m:sSubPr>
                        <m:e>
                          <m:sSub>
                            <m:sSubPr>
                              <m:ctrlPr>
                                <a:rPr lang="en-GB" sz="2800" b="0" i="1" smtClean="0">
                                  <a:latin typeface="Cambria Math" panose="02040503050406030204" pitchFamily="18" charset="0"/>
                                </a:rPr>
                              </m:ctrlPr>
                            </m:sSubPr>
                            <m:e>
                              <m:r>
                                <a:rPr lang="en-GB" sz="2800" b="0" i="0" smtClean="0">
                                  <a:latin typeface="Cambria Math" panose="02040503050406030204" pitchFamily="18" charset="0"/>
                                </a:rPr>
                                <m:t>∆</m:t>
                              </m:r>
                              <m:r>
                                <m:rPr>
                                  <m:sty m:val="p"/>
                                </m:rPr>
                                <a:rPr lang="en-GB" sz="2800" b="0" i="0" smtClean="0">
                                  <a:latin typeface="Cambria Math" panose="02040503050406030204" pitchFamily="18" charset="0"/>
                                </a:rPr>
                                <m:t>M</m:t>
                              </m:r>
                              <m:r>
                                <a:rPr lang="en-GB" sz="2800" b="0" i="0" smtClean="0">
                                  <a:latin typeface="Cambria Math" panose="02040503050406030204" pitchFamily="18" charset="0"/>
                                </a:rPr>
                                <m:t>= </m:t>
                              </m:r>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variant</m:t>
                              </m:r>
                              <m:r>
                                <a:rPr lang="en-GB" sz="2800" b="0" i="0" smtClean="0">
                                  <a:latin typeface="Cambria Math" panose="02040503050406030204" pitchFamily="18" charset="0"/>
                                </a:rPr>
                                <m:t> </m:t>
                              </m:r>
                              <m:r>
                                <m:rPr>
                                  <m:sty m:val="p"/>
                                </m:rPr>
                                <a:rPr lang="en-GB" sz="2800" b="0" i="0" smtClean="0">
                                  <a:latin typeface="Cambria Math" panose="02040503050406030204" pitchFamily="18" charset="0"/>
                                </a:rPr>
                                <m:t>type</m:t>
                              </m:r>
                            </m:sub>
                          </m:sSub>
                          <m:r>
                            <a:rPr lang="en-GB" sz="2800" b="0" i="0" smtClean="0">
                              <a:latin typeface="Cambria Math" panose="02040503050406030204" pitchFamily="18" charset="0"/>
                            </a:rPr>
                            <m:t> −</m:t>
                          </m:r>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wild</m:t>
                          </m:r>
                          <m:r>
                            <a:rPr lang="en-GB" sz="2800" b="0" i="0" smtClean="0">
                              <a:latin typeface="Cambria Math" panose="02040503050406030204" pitchFamily="18" charset="0"/>
                            </a:rPr>
                            <m:t> </m:t>
                          </m:r>
                          <m:r>
                            <m:rPr>
                              <m:sty m:val="p"/>
                            </m:rPr>
                            <a:rPr lang="en-GB" sz="2800" b="0" i="0" smtClean="0">
                              <a:latin typeface="Cambria Math" panose="02040503050406030204" pitchFamily="18" charset="0"/>
                            </a:rPr>
                            <m:t>type</m:t>
                          </m:r>
                        </m:sub>
                      </m:sSub>
                      <m:r>
                        <a:rPr lang="en-GB" sz="2800" b="0" i="0" smtClean="0">
                          <a:latin typeface="Cambria Math" panose="02040503050406030204" pitchFamily="18" charset="0"/>
                        </a:rPr>
                        <m:t>= </m:t>
                      </m:r>
                      <m:sSub>
                        <m:sSubPr>
                          <m:ctrlPr>
                            <a:rPr lang="en-GB" sz="2800" b="0" i="1" smtClean="0">
                              <a:latin typeface="Cambria Math" panose="02040503050406030204" pitchFamily="18" charset="0"/>
                            </a:rPr>
                          </m:ctrlPr>
                        </m:sSubPr>
                        <m:e>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Tyr</m:t>
                          </m:r>
                        </m:sub>
                      </m:sSub>
                      <m:r>
                        <a:rPr lang="en-GB" sz="2800" b="0" i="0" smtClean="0">
                          <a:latin typeface="Cambria Math" panose="02040503050406030204" pitchFamily="18" charset="0"/>
                        </a:rPr>
                        <m:t> − </m:t>
                      </m:r>
                      <m:sSub>
                        <m:sSubPr>
                          <m:ctrlPr>
                            <a:rPr lang="en-GB" sz="2800" b="0" i="1" smtClean="0">
                              <a:latin typeface="Cambria Math" panose="02040503050406030204" pitchFamily="18" charset="0"/>
                            </a:rPr>
                          </m:ctrlPr>
                        </m:sSubPr>
                        <m:e>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Phe</m:t>
                          </m:r>
                        </m:sub>
                      </m:sSub>
                    </m:oMath>
                  </m:oMathPara>
                </a14:m>
                <a:endParaRPr lang="ru-RU" sz="2800" dirty="0"/>
              </a:p>
            </p:txBody>
          </p:sp>
        </mc:Choice>
        <mc:Fallback>
          <p:sp>
            <p:nvSpPr>
              <p:cNvPr id="108" name="TextBox 107">
                <a:extLst>
                  <a:ext uri="{FF2B5EF4-FFF2-40B4-BE49-F238E27FC236}">
                    <a16:creationId xmlns:a16="http://schemas.microsoft.com/office/drawing/2014/main" id="{80B303FD-DD36-4140-A7D0-97871906FBA8}"/>
                  </a:ext>
                </a:extLst>
              </p:cNvPr>
              <p:cNvSpPr txBox="1">
                <a:spLocks noRot="1" noChangeAspect="1" noMove="1" noResize="1" noEditPoints="1" noAdjustHandles="1" noChangeArrowheads="1" noChangeShapeType="1" noTextEdit="1"/>
              </p:cNvSpPr>
              <p:nvPr/>
            </p:nvSpPr>
            <p:spPr>
              <a:xfrm>
                <a:off x="9902407" y="10310118"/>
                <a:ext cx="8139814" cy="562846"/>
              </a:xfrm>
              <a:prstGeom prst="rect">
                <a:avLst/>
              </a:prstGeom>
              <a:blipFill>
                <a:blip r:embed="rId5"/>
                <a:stretch>
                  <a:fillRect/>
                </a:stretch>
              </a:blipFill>
            </p:spPr>
            <p:txBody>
              <a:bodyPr/>
              <a:lstStyle/>
              <a:p>
                <a:r>
                  <a:rPr lang="en-US">
                    <a:noFill/>
                  </a:rPr>
                  <a:t> </a:t>
                </a:r>
              </a:p>
            </p:txBody>
          </p:sp>
        </mc:Fallback>
      </mc:AlternateContent>
      <p:sp>
        <p:nvSpPr>
          <p:cNvPr id="110" name="TextBox 109">
            <a:extLst>
              <a:ext uri="{FF2B5EF4-FFF2-40B4-BE49-F238E27FC236}">
                <a16:creationId xmlns:a16="http://schemas.microsoft.com/office/drawing/2014/main" id="{B90837A6-3628-447C-8D33-91D731E95F5C}"/>
              </a:ext>
            </a:extLst>
          </p:cNvPr>
          <p:cNvSpPr txBox="1"/>
          <p:nvPr/>
        </p:nvSpPr>
        <p:spPr>
          <a:xfrm>
            <a:off x="21171506" y="5709457"/>
            <a:ext cx="7583468" cy="646331"/>
          </a:xfrm>
          <a:prstGeom prst="rect">
            <a:avLst/>
          </a:prstGeom>
          <a:noFill/>
        </p:spPr>
        <p:txBody>
          <a:bodyPr wrap="square" rtlCol="0">
            <a:spAutoFit/>
          </a:bodyPr>
          <a:lstStyle/>
          <a:p>
            <a:r>
              <a:rPr lang="en-GB" sz="3600" dirty="0"/>
              <a:t>Post translational modifications (PTMs)</a:t>
            </a:r>
            <a:endParaRPr lang="ru-RU" sz="3600" dirty="0"/>
          </a:p>
        </p:txBody>
      </p: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662B71C-EDCA-46DC-960F-3BF75413AF23}"/>
                  </a:ext>
                </a:extLst>
              </p:cNvPr>
              <p:cNvSpPr txBox="1"/>
              <p:nvPr/>
            </p:nvSpPr>
            <p:spPr>
              <a:xfrm>
                <a:off x="23452520" y="10333422"/>
                <a:ext cx="370197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sz="2800" i="0" smtClean="0">
                          <a:latin typeface="Cambria Math" panose="02040503050406030204" pitchFamily="18" charset="0"/>
                        </a:rPr>
                        <m:t>∆</m:t>
                      </m:r>
                      <m:r>
                        <m:rPr>
                          <m:sty m:val="p"/>
                        </m:rPr>
                        <a:rPr lang="en-GB" sz="2800" b="0" i="0" smtClean="0">
                          <a:latin typeface="Cambria Math" panose="02040503050406030204" pitchFamily="18" charset="0"/>
                        </a:rPr>
                        <m:t>M</m:t>
                      </m:r>
                      <m:r>
                        <a:rPr lang="en-GB" sz="2800" b="0" i="0" smtClean="0">
                          <a:latin typeface="Cambria Math" panose="02040503050406030204" pitchFamily="18" charset="0"/>
                        </a:rPr>
                        <m:t>= </m:t>
                      </m:r>
                      <m:sSub>
                        <m:sSubPr>
                          <m:ctrlPr>
                            <a:rPr lang="en-GB" sz="2800" b="0" i="1" smtClean="0">
                              <a:latin typeface="Cambria Math" panose="02040503050406030204" pitchFamily="18" charset="0"/>
                            </a:rPr>
                          </m:ctrlPr>
                        </m:sSubPr>
                        <m:e>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radical</m:t>
                          </m:r>
                        </m:sub>
                      </m:sSub>
                    </m:oMath>
                  </m:oMathPara>
                </a14:m>
                <a:endParaRPr lang="ru-RU" sz="2800" dirty="0"/>
              </a:p>
            </p:txBody>
          </p:sp>
        </mc:Choice>
        <mc:Fallback xmlns="">
          <p:sp>
            <p:nvSpPr>
              <p:cNvPr id="111" name="TextBox 110">
                <a:extLst>
                  <a:ext uri="{FF2B5EF4-FFF2-40B4-BE49-F238E27FC236}">
                    <a16:creationId xmlns:a16="http://schemas.microsoft.com/office/drawing/2014/main" id="{1662B71C-EDCA-46DC-960F-3BF75413AF23}"/>
                  </a:ext>
                </a:extLst>
              </p:cNvPr>
              <p:cNvSpPr txBox="1">
                <a:spLocks noRot="1" noChangeAspect="1" noMove="1" noResize="1" noEditPoints="1" noAdjustHandles="1" noChangeArrowheads="1" noChangeShapeType="1" noTextEdit="1"/>
              </p:cNvSpPr>
              <p:nvPr/>
            </p:nvSpPr>
            <p:spPr>
              <a:xfrm>
                <a:off x="23452520" y="10333422"/>
                <a:ext cx="3701973" cy="523220"/>
              </a:xfrm>
              <a:prstGeom prst="rect">
                <a:avLst/>
              </a:prstGeom>
              <a:blipFill>
                <a:blip r:embed="rId7"/>
                <a:stretch>
                  <a:fillRect/>
                </a:stretch>
              </a:blipFill>
            </p:spPr>
            <p:txBody>
              <a:bodyPr/>
              <a:lstStyle/>
              <a:p>
                <a:r>
                  <a:rPr lang="en-US">
                    <a:noFill/>
                  </a:rPr>
                  <a:t> </a:t>
                </a:r>
              </a:p>
            </p:txBody>
          </p:sp>
        </mc:Fallback>
      </mc:AlternateContent>
      <p:grpSp>
        <p:nvGrpSpPr>
          <p:cNvPr id="202" name="Group 201">
            <a:extLst>
              <a:ext uri="{FF2B5EF4-FFF2-40B4-BE49-F238E27FC236}">
                <a16:creationId xmlns:a16="http://schemas.microsoft.com/office/drawing/2014/main" id="{B4A645DC-4DA7-4803-8E22-CB67B9FADB3B}"/>
              </a:ext>
            </a:extLst>
          </p:cNvPr>
          <p:cNvGrpSpPr/>
          <p:nvPr/>
        </p:nvGrpSpPr>
        <p:grpSpPr>
          <a:xfrm>
            <a:off x="1323834" y="13416521"/>
            <a:ext cx="7981534" cy="4521669"/>
            <a:chOff x="3566138" y="12222292"/>
            <a:chExt cx="7981534" cy="4521669"/>
          </a:xfrm>
        </p:grpSpPr>
        <p:sp>
          <p:nvSpPr>
            <p:cNvPr id="137" name="TextBox 136">
              <a:extLst>
                <a:ext uri="{FF2B5EF4-FFF2-40B4-BE49-F238E27FC236}">
                  <a16:creationId xmlns:a16="http://schemas.microsoft.com/office/drawing/2014/main" id="{84A5E4A8-D2B5-4B48-991F-EB0629D9FF60}"/>
                </a:ext>
              </a:extLst>
            </p:cNvPr>
            <p:cNvSpPr txBox="1"/>
            <p:nvPr/>
          </p:nvSpPr>
          <p:spPr>
            <a:xfrm>
              <a:off x="6488560" y="13476895"/>
              <a:ext cx="1411318" cy="523220"/>
            </a:xfrm>
            <a:prstGeom prst="rect">
              <a:avLst/>
            </a:prstGeom>
            <a:noFill/>
          </p:spPr>
          <p:txBody>
            <a:bodyPr wrap="square" rtlCol="0">
              <a:spAutoFit/>
            </a:bodyPr>
            <a:lstStyle/>
            <a:p>
              <a:pPr algn="ctr"/>
              <a:r>
                <a:rPr lang="en-GB" sz="2800" dirty="0"/>
                <a:t>peptide</a:t>
              </a:r>
              <a:endParaRPr lang="ru-RU" sz="2800" dirty="0"/>
            </a:p>
          </p:txBody>
        </p:sp>
        <p:grpSp>
          <p:nvGrpSpPr>
            <p:cNvPr id="138" name="Группа 30">
              <a:extLst>
                <a:ext uri="{FF2B5EF4-FFF2-40B4-BE49-F238E27FC236}">
                  <a16:creationId xmlns:a16="http://schemas.microsoft.com/office/drawing/2014/main" id="{2C272287-D768-4E2D-899B-CC723A9B436C}"/>
                </a:ext>
              </a:extLst>
            </p:cNvPr>
            <p:cNvGrpSpPr/>
            <p:nvPr/>
          </p:nvGrpSpPr>
          <p:grpSpPr>
            <a:xfrm>
              <a:off x="5026089" y="14048415"/>
              <a:ext cx="4269284" cy="616383"/>
              <a:chOff x="2527611" y="3458565"/>
              <a:chExt cx="4200537" cy="452126"/>
            </a:xfrm>
          </p:grpSpPr>
          <p:sp>
            <p:nvSpPr>
              <p:cNvPr id="139" name="Стрелка: вниз 28">
                <a:extLst>
                  <a:ext uri="{FF2B5EF4-FFF2-40B4-BE49-F238E27FC236}">
                    <a16:creationId xmlns:a16="http://schemas.microsoft.com/office/drawing/2014/main" id="{9994D994-9558-418A-834A-8B4631C318B5}"/>
                  </a:ext>
                </a:extLst>
              </p:cNvPr>
              <p:cNvSpPr/>
              <p:nvPr/>
            </p:nvSpPr>
            <p:spPr>
              <a:xfrm rot="18376850" flipH="1">
                <a:off x="5954571" y="3107545"/>
                <a:ext cx="422557" cy="1124597"/>
              </a:xfrm>
              <a:prstGeom prst="downArrow">
                <a:avLst/>
              </a:prstGeom>
              <a:solidFill>
                <a:srgbClr val="D03839"/>
              </a:solidFill>
              <a:ln>
                <a:solidFill>
                  <a:srgbClr val="B83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0" name="Стрелка: вниз 29">
                <a:extLst>
                  <a:ext uri="{FF2B5EF4-FFF2-40B4-BE49-F238E27FC236}">
                    <a16:creationId xmlns:a16="http://schemas.microsoft.com/office/drawing/2014/main" id="{71960515-1AC8-4DE8-BF63-BBA4D21B79B5}"/>
                  </a:ext>
                </a:extLst>
              </p:cNvPr>
              <p:cNvSpPr/>
              <p:nvPr/>
            </p:nvSpPr>
            <p:spPr>
              <a:xfrm rot="3223150">
                <a:off x="2875662" y="3138765"/>
                <a:ext cx="423875" cy="1119978"/>
              </a:xfrm>
              <a:prstGeom prst="downArrow">
                <a:avLst/>
              </a:prstGeom>
              <a:solidFill>
                <a:srgbClr val="D03839"/>
              </a:solidFill>
              <a:ln>
                <a:solidFill>
                  <a:srgbClr val="B83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56" name="TextBox 155">
              <a:extLst>
                <a:ext uri="{FF2B5EF4-FFF2-40B4-BE49-F238E27FC236}">
                  <a16:creationId xmlns:a16="http://schemas.microsoft.com/office/drawing/2014/main" id="{16108C42-1903-4912-A3EF-9742AED7C363}"/>
                </a:ext>
              </a:extLst>
            </p:cNvPr>
            <p:cNvSpPr txBox="1"/>
            <p:nvPr/>
          </p:nvSpPr>
          <p:spPr>
            <a:xfrm>
              <a:off x="3962655" y="16220741"/>
              <a:ext cx="2046427" cy="523220"/>
            </a:xfrm>
            <a:prstGeom prst="rect">
              <a:avLst/>
            </a:prstGeom>
            <a:noFill/>
          </p:spPr>
          <p:txBody>
            <a:bodyPr wrap="square" rtlCol="0">
              <a:spAutoFit/>
            </a:bodyPr>
            <a:lstStyle/>
            <a:p>
              <a:pPr algn="ctr"/>
              <a:r>
                <a:rPr lang="en-GB" sz="2800" dirty="0"/>
                <a:t>substitution</a:t>
              </a:r>
              <a:endParaRPr lang="ru-RU" sz="2800" dirty="0"/>
            </a:p>
          </p:txBody>
        </p:sp>
        <p:grpSp>
          <p:nvGrpSpPr>
            <p:cNvPr id="178" name="Group 177">
              <a:extLst>
                <a:ext uri="{FF2B5EF4-FFF2-40B4-BE49-F238E27FC236}">
                  <a16:creationId xmlns:a16="http://schemas.microsoft.com/office/drawing/2014/main" id="{EC115302-81DD-4B98-9F93-75B077C54F3B}"/>
                </a:ext>
              </a:extLst>
            </p:cNvPr>
            <p:cNvGrpSpPr/>
            <p:nvPr/>
          </p:nvGrpSpPr>
          <p:grpSpPr>
            <a:xfrm>
              <a:off x="5771781" y="12222292"/>
              <a:ext cx="2856735" cy="1359410"/>
              <a:chOff x="11838817" y="13125912"/>
              <a:chExt cx="2856735" cy="1359410"/>
            </a:xfrm>
          </p:grpSpPr>
          <p:cxnSp>
            <p:nvCxnSpPr>
              <p:cNvPr id="173" name="Прямая соединительная линия 40">
                <a:extLst>
                  <a:ext uri="{FF2B5EF4-FFF2-40B4-BE49-F238E27FC236}">
                    <a16:creationId xmlns:a16="http://schemas.microsoft.com/office/drawing/2014/main" id="{C3B72614-E493-4D21-9EAA-BD5717CB64EF}"/>
                  </a:ext>
                </a:extLst>
              </p:cNvPr>
              <p:cNvCxnSpPr>
                <a:cxnSpLocks/>
              </p:cNvCxnSpPr>
              <p:nvPr/>
            </p:nvCxnSpPr>
            <p:spPr>
              <a:xfrm rot="16200000">
                <a:off x="12318222" y="13296663"/>
                <a:ext cx="689556" cy="1017916"/>
              </a:xfrm>
              <a:prstGeom prst="line">
                <a:avLst/>
              </a:prstGeom>
              <a:ln w="57150"/>
            </p:spPr>
            <p:style>
              <a:lnRef idx="1">
                <a:schemeClr val="dk1"/>
              </a:lnRef>
              <a:fillRef idx="0">
                <a:schemeClr val="dk1"/>
              </a:fillRef>
              <a:effectRef idx="0">
                <a:schemeClr val="dk1"/>
              </a:effectRef>
              <a:fontRef idx="minor">
                <a:schemeClr val="tx1"/>
              </a:fontRef>
            </p:style>
          </p:cxnSp>
          <p:cxnSp>
            <p:nvCxnSpPr>
              <p:cNvPr id="176" name="Прямая соединительная линия 38">
                <a:extLst>
                  <a:ext uri="{FF2B5EF4-FFF2-40B4-BE49-F238E27FC236}">
                    <a16:creationId xmlns:a16="http://schemas.microsoft.com/office/drawing/2014/main" id="{4E2D9F69-9E82-4F2D-B032-F22DDA5B9338}"/>
                  </a:ext>
                </a:extLst>
              </p:cNvPr>
              <p:cNvCxnSpPr>
                <a:cxnSpLocks/>
              </p:cNvCxnSpPr>
              <p:nvPr/>
            </p:nvCxnSpPr>
            <p:spPr>
              <a:xfrm rot="16200000" flipH="1">
                <a:off x="13543007" y="13079946"/>
                <a:ext cx="426868" cy="1168963"/>
              </a:xfrm>
              <a:prstGeom prst="line">
                <a:avLst/>
              </a:prstGeom>
              <a:ln w="57150"/>
            </p:spPr>
            <p:style>
              <a:lnRef idx="1">
                <a:schemeClr val="dk1"/>
              </a:lnRef>
              <a:fillRef idx="0">
                <a:schemeClr val="dk1"/>
              </a:fillRef>
              <a:effectRef idx="0">
                <a:schemeClr val="dk1"/>
              </a:effectRef>
              <a:fontRef idx="minor">
                <a:schemeClr val="tx1"/>
              </a:fontRef>
            </p:style>
          </p:cxnSp>
          <p:sp>
            <p:nvSpPr>
              <p:cNvPr id="174" name="Овал 41">
                <a:extLst>
                  <a:ext uri="{FF2B5EF4-FFF2-40B4-BE49-F238E27FC236}">
                    <a16:creationId xmlns:a16="http://schemas.microsoft.com/office/drawing/2014/main" id="{F3B3A768-3825-4D60-8A5E-4C771ADB2D92}"/>
                  </a:ext>
                </a:extLst>
              </p:cNvPr>
              <p:cNvSpPr/>
              <p:nvPr/>
            </p:nvSpPr>
            <p:spPr>
              <a:xfrm>
                <a:off x="12817330" y="13125912"/>
                <a:ext cx="709258" cy="669855"/>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175" name="Овал 42">
                <a:extLst>
                  <a:ext uri="{FF2B5EF4-FFF2-40B4-BE49-F238E27FC236}">
                    <a16:creationId xmlns:a16="http://schemas.microsoft.com/office/drawing/2014/main" id="{7F24427D-7A24-491E-8263-A7581985F8FA}"/>
                  </a:ext>
                </a:extLst>
              </p:cNvPr>
              <p:cNvSpPr/>
              <p:nvPr/>
            </p:nvSpPr>
            <p:spPr>
              <a:xfrm>
                <a:off x="11838817" y="13815467"/>
                <a:ext cx="709258" cy="669855"/>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177" name="Овал 39">
                <a:extLst>
                  <a:ext uri="{FF2B5EF4-FFF2-40B4-BE49-F238E27FC236}">
                    <a16:creationId xmlns:a16="http://schemas.microsoft.com/office/drawing/2014/main" id="{0A3A649F-B1B3-4F82-9C86-C713A958ECAA}"/>
                  </a:ext>
                </a:extLst>
              </p:cNvPr>
              <p:cNvSpPr/>
              <p:nvPr/>
            </p:nvSpPr>
            <p:spPr>
              <a:xfrm>
                <a:off x="13986294" y="13542933"/>
                <a:ext cx="709258" cy="6698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grpSp>
        <p:grpSp>
          <p:nvGrpSpPr>
            <p:cNvPr id="179" name="Group 178">
              <a:extLst>
                <a:ext uri="{FF2B5EF4-FFF2-40B4-BE49-F238E27FC236}">
                  <a16:creationId xmlns:a16="http://schemas.microsoft.com/office/drawing/2014/main" id="{7C2F032E-B467-4BC2-809D-6B415A4071ED}"/>
                </a:ext>
              </a:extLst>
            </p:cNvPr>
            <p:cNvGrpSpPr/>
            <p:nvPr/>
          </p:nvGrpSpPr>
          <p:grpSpPr>
            <a:xfrm>
              <a:off x="3566138" y="14807781"/>
              <a:ext cx="2856735" cy="1359411"/>
              <a:chOff x="11838817" y="13125912"/>
              <a:chExt cx="2856735" cy="1359411"/>
            </a:xfrm>
          </p:grpSpPr>
          <p:cxnSp>
            <p:nvCxnSpPr>
              <p:cNvPr id="180" name="Прямая соединительная линия 40">
                <a:extLst>
                  <a:ext uri="{FF2B5EF4-FFF2-40B4-BE49-F238E27FC236}">
                    <a16:creationId xmlns:a16="http://schemas.microsoft.com/office/drawing/2014/main" id="{16A07F16-BB11-49A8-8D1F-48CD13B0BC99}"/>
                  </a:ext>
                </a:extLst>
              </p:cNvPr>
              <p:cNvCxnSpPr>
                <a:cxnSpLocks/>
              </p:cNvCxnSpPr>
              <p:nvPr/>
            </p:nvCxnSpPr>
            <p:spPr>
              <a:xfrm rot="16200000">
                <a:off x="12318222" y="13296663"/>
                <a:ext cx="689556" cy="1017916"/>
              </a:xfrm>
              <a:prstGeom prst="line">
                <a:avLst/>
              </a:prstGeom>
              <a:ln w="57150"/>
            </p:spPr>
            <p:style>
              <a:lnRef idx="1">
                <a:schemeClr val="dk1"/>
              </a:lnRef>
              <a:fillRef idx="0">
                <a:schemeClr val="dk1"/>
              </a:fillRef>
              <a:effectRef idx="0">
                <a:schemeClr val="dk1"/>
              </a:effectRef>
              <a:fontRef idx="minor">
                <a:schemeClr val="tx1"/>
              </a:fontRef>
            </p:style>
          </p:cxnSp>
          <p:cxnSp>
            <p:nvCxnSpPr>
              <p:cNvPr id="181" name="Прямая соединительная линия 38">
                <a:extLst>
                  <a:ext uri="{FF2B5EF4-FFF2-40B4-BE49-F238E27FC236}">
                    <a16:creationId xmlns:a16="http://schemas.microsoft.com/office/drawing/2014/main" id="{25CD5EBB-ABAB-46DF-843D-3BEEC8EBC3EC}"/>
                  </a:ext>
                </a:extLst>
              </p:cNvPr>
              <p:cNvCxnSpPr>
                <a:cxnSpLocks/>
              </p:cNvCxnSpPr>
              <p:nvPr/>
            </p:nvCxnSpPr>
            <p:spPr>
              <a:xfrm rot="16200000" flipH="1">
                <a:off x="13543007" y="13079946"/>
                <a:ext cx="426868" cy="1168963"/>
              </a:xfrm>
              <a:prstGeom prst="line">
                <a:avLst/>
              </a:prstGeom>
              <a:ln w="57150"/>
            </p:spPr>
            <p:style>
              <a:lnRef idx="1">
                <a:schemeClr val="dk1"/>
              </a:lnRef>
              <a:fillRef idx="0">
                <a:schemeClr val="dk1"/>
              </a:fillRef>
              <a:effectRef idx="0">
                <a:schemeClr val="dk1"/>
              </a:effectRef>
              <a:fontRef idx="minor">
                <a:schemeClr val="tx1"/>
              </a:fontRef>
            </p:style>
          </p:cxnSp>
          <p:sp>
            <p:nvSpPr>
              <p:cNvPr id="182" name="Овал 41">
                <a:extLst>
                  <a:ext uri="{FF2B5EF4-FFF2-40B4-BE49-F238E27FC236}">
                    <a16:creationId xmlns:a16="http://schemas.microsoft.com/office/drawing/2014/main" id="{F4BC8AF1-4302-443A-943F-D95A9E63C9E2}"/>
                  </a:ext>
                </a:extLst>
              </p:cNvPr>
              <p:cNvSpPr/>
              <p:nvPr/>
            </p:nvSpPr>
            <p:spPr>
              <a:xfrm>
                <a:off x="12817330" y="13125912"/>
                <a:ext cx="709258" cy="66985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Lys</a:t>
                </a:r>
                <a:endParaRPr lang="ru-RU" dirty="0"/>
              </a:p>
            </p:txBody>
          </p:sp>
          <p:cxnSp>
            <p:nvCxnSpPr>
              <p:cNvPr id="267" name="Прямая соединительная линия 38">
                <a:extLst>
                  <a:ext uri="{FF2B5EF4-FFF2-40B4-BE49-F238E27FC236}">
                    <a16:creationId xmlns:a16="http://schemas.microsoft.com/office/drawing/2014/main" id="{D7BCA030-54D3-43EC-824B-3277D6EED460}"/>
                  </a:ext>
                </a:extLst>
              </p:cNvPr>
              <p:cNvCxnSpPr>
                <a:cxnSpLocks/>
              </p:cNvCxnSpPr>
              <p:nvPr/>
            </p:nvCxnSpPr>
            <p:spPr>
              <a:xfrm rot="16200000" flipH="1">
                <a:off x="13543008" y="13079947"/>
                <a:ext cx="426868" cy="1168963"/>
              </a:xfrm>
              <a:prstGeom prst="line">
                <a:avLst/>
              </a:prstGeom>
              <a:ln w="57150"/>
            </p:spPr>
            <p:style>
              <a:lnRef idx="1">
                <a:schemeClr val="dk1"/>
              </a:lnRef>
              <a:fillRef idx="0">
                <a:schemeClr val="dk1"/>
              </a:fillRef>
              <a:effectRef idx="0">
                <a:schemeClr val="dk1"/>
              </a:effectRef>
              <a:fontRef idx="minor">
                <a:schemeClr val="tx1"/>
              </a:fontRef>
            </p:style>
          </p:cxnSp>
          <p:sp>
            <p:nvSpPr>
              <p:cNvPr id="183" name="Овал 42">
                <a:extLst>
                  <a:ext uri="{FF2B5EF4-FFF2-40B4-BE49-F238E27FC236}">
                    <a16:creationId xmlns:a16="http://schemas.microsoft.com/office/drawing/2014/main" id="{45F2CD2F-3BC2-486A-BD61-CDD5F675A035}"/>
                  </a:ext>
                </a:extLst>
              </p:cNvPr>
              <p:cNvSpPr/>
              <p:nvPr/>
            </p:nvSpPr>
            <p:spPr>
              <a:xfrm>
                <a:off x="11838817" y="13815467"/>
                <a:ext cx="709258" cy="669855"/>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184" name="Овал 39">
                <a:extLst>
                  <a:ext uri="{FF2B5EF4-FFF2-40B4-BE49-F238E27FC236}">
                    <a16:creationId xmlns:a16="http://schemas.microsoft.com/office/drawing/2014/main" id="{CC03CC26-2254-4CAF-B122-D6AF93530A17}"/>
                  </a:ext>
                </a:extLst>
              </p:cNvPr>
              <p:cNvSpPr/>
              <p:nvPr/>
            </p:nvSpPr>
            <p:spPr>
              <a:xfrm>
                <a:off x="13986294" y="13542933"/>
                <a:ext cx="709258" cy="6698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cxnSp>
            <p:nvCxnSpPr>
              <p:cNvPr id="266" name="Прямая соединительная линия 40">
                <a:extLst>
                  <a:ext uri="{FF2B5EF4-FFF2-40B4-BE49-F238E27FC236}">
                    <a16:creationId xmlns:a16="http://schemas.microsoft.com/office/drawing/2014/main" id="{48920219-1EC7-4DD4-869D-DDEA220D6457}"/>
                  </a:ext>
                </a:extLst>
              </p:cNvPr>
              <p:cNvCxnSpPr>
                <a:cxnSpLocks/>
              </p:cNvCxnSpPr>
              <p:nvPr/>
            </p:nvCxnSpPr>
            <p:spPr>
              <a:xfrm rot="16200000">
                <a:off x="12318223" y="13296664"/>
                <a:ext cx="689556" cy="1017916"/>
              </a:xfrm>
              <a:prstGeom prst="line">
                <a:avLst/>
              </a:prstGeom>
              <a:ln w="57150"/>
            </p:spPr>
            <p:style>
              <a:lnRef idx="1">
                <a:schemeClr val="dk1"/>
              </a:lnRef>
              <a:fillRef idx="0">
                <a:schemeClr val="dk1"/>
              </a:fillRef>
              <a:effectRef idx="0">
                <a:schemeClr val="dk1"/>
              </a:effectRef>
              <a:fontRef idx="minor">
                <a:schemeClr val="tx1"/>
              </a:fontRef>
            </p:style>
          </p:cxnSp>
          <p:sp>
            <p:nvSpPr>
              <p:cNvPr id="268" name="Овал 41">
                <a:extLst>
                  <a:ext uri="{FF2B5EF4-FFF2-40B4-BE49-F238E27FC236}">
                    <a16:creationId xmlns:a16="http://schemas.microsoft.com/office/drawing/2014/main" id="{2C33FCE5-8931-4F42-93D2-1AF6A6194951}"/>
                  </a:ext>
                </a:extLst>
              </p:cNvPr>
              <p:cNvSpPr/>
              <p:nvPr/>
            </p:nvSpPr>
            <p:spPr>
              <a:xfrm>
                <a:off x="12817331" y="13125913"/>
                <a:ext cx="709258" cy="66985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Lys</a:t>
                </a:r>
                <a:endParaRPr lang="ru-RU" dirty="0"/>
              </a:p>
            </p:txBody>
          </p:sp>
          <p:sp>
            <p:nvSpPr>
              <p:cNvPr id="269" name="Овал 42">
                <a:extLst>
                  <a:ext uri="{FF2B5EF4-FFF2-40B4-BE49-F238E27FC236}">
                    <a16:creationId xmlns:a16="http://schemas.microsoft.com/office/drawing/2014/main" id="{30FFC43E-E927-45CE-A031-A4495D2E868C}"/>
                  </a:ext>
                </a:extLst>
              </p:cNvPr>
              <p:cNvSpPr/>
              <p:nvPr/>
            </p:nvSpPr>
            <p:spPr>
              <a:xfrm>
                <a:off x="11838818" y="13815468"/>
                <a:ext cx="709258" cy="669855"/>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grpSp>
        <p:grpSp>
          <p:nvGrpSpPr>
            <p:cNvPr id="199" name="Group 198">
              <a:extLst>
                <a:ext uri="{FF2B5EF4-FFF2-40B4-BE49-F238E27FC236}">
                  <a16:creationId xmlns:a16="http://schemas.microsoft.com/office/drawing/2014/main" id="{8DC402A5-4D88-4232-BE25-B76AD2FBCB5E}"/>
                </a:ext>
              </a:extLst>
            </p:cNvPr>
            <p:cNvGrpSpPr/>
            <p:nvPr/>
          </p:nvGrpSpPr>
          <p:grpSpPr>
            <a:xfrm>
              <a:off x="8103304" y="14446190"/>
              <a:ext cx="3444368" cy="1721001"/>
              <a:chOff x="14222737" y="13226396"/>
              <a:chExt cx="3444368" cy="1721001"/>
            </a:xfrm>
          </p:grpSpPr>
          <p:cxnSp>
            <p:nvCxnSpPr>
              <p:cNvPr id="190" name="Прямая соединительная линия 38">
                <a:extLst>
                  <a:ext uri="{FF2B5EF4-FFF2-40B4-BE49-F238E27FC236}">
                    <a16:creationId xmlns:a16="http://schemas.microsoft.com/office/drawing/2014/main" id="{AE36DFE6-FABA-499A-8021-50E0B940034C}"/>
                  </a:ext>
                </a:extLst>
              </p:cNvPr>
              <p:cNvCxnSpPr>
                <a:cxnSpLocks/>
              </p:cNvCxnSpPr>
              <p:nvPr/>
            </p:nvCxnSpPr>
            <p:spPr>
              <a:xfrm rot="16200000" flipH="1">
                <a:off x="15926926" y="13542019"/>
                <a:ext cx="426868" cy="1168963"/>
              </a:xfrm>
              <a:prstGeom prst="line">
                <a:avLst/>
              </a:prstGeom>
              <a:ln w="57150"/>
            </p:spPr>
            <p:style>
              <a:lnRef idx="1">
                <a:schemeClr val="dk1"/>
              </a:lnRef>
              <a:fillRef idx="0">
                <a:schemeClr val="dk1"/>
              </a:fillRef>
              <a:effectRef idx="0">
                <a:schemeClr val="dk1"/>
              </a:effectRef>
              <a:fontRef idx="minor">
                <a:schemeClr val="tx1"/>
              </a:fontRef>
            </p:style>
          </p:cxnSp>
          <p:cxnSp>
            <p:nvCxnSpPr>
              <p:cNvPr id="195" name="Прямая соединительная линия 38">
                <a:extLst>
                  <a:ext uri="{FF2B5EF4-FFF2-40B4-BE49-F238E27FC236}">
                    <a16:creationId xmlns:a16="http://schemas.microsoft.com/office/drawing/2014/main" id="{757DCC40-1ACB-4567-8D46-FEA94A6ED4E5}"/>
                  </a:ext>
                </a:extLst>
              </p:cNvPr>
              <p:cNvCxnSpPr>
                <a:cxnSpLocks/>
                <a:stCxn id="194" idx="2"/>
                <a:endCxn id="189" idx="4"/>
              </p:cNvCxnSpPr>
              <p:nvPr/>
            </p:nvCxnSpPr>
            <p:spPr>
              <a:xfrm flipH="1">
                <a:off x="16724842" y="13749616"/>
                <a:ext cx="3152" cy="925244"/>
              </a:xfrm>
              <a:prstGeom prst="line">
                <a:avLst/>
              </a:prstGeom>
              <a:ln w="57150"/>
            </p:spPr>
            <p:style>
              <a:lnRef idx="1">
                <a:schemeClr val="dk1"/>
              </a:lnRef>
              <a:fillRef idx="0">
                <a:schemeClr val="dk1"/>
              </a:fillRef>
              <a:effectRef idx="0">
                <a:schemeClr val="dk1"/>
              </a:effectRef>
              <a:fontRef idx="minor">
                <a:schemeClr val="tx1"/>
              </a:fontRef>
            </p:style>
          </p:cxnSp>
          <p:sp>
            <p:nvSpPr>
              <p:cNvPr id="189" name="Овал 39">
                <a:extLst>
                  <a:ext uri="{FF2B5EF4-FFF2-40B4-BE49-F238E27FC236}">
                    <a16:creationId xmlns:a16="http://schemas.microsoft.com/office/drawing/2014/main" id="{323D1AF8-4C68-47B6-92EA-9469A33A173B}"/>
                  </a:ext>
                </a:extLst>
              </p:cNvPr>
              <p:cNvSpPr/>
              <p:nvPr/>
            </p:nvSpPr>
            <p:spPr>
              <a:xfrm>
                <a:off x="16370213" y="14005005"/>
                <a:ext cx="709258" cy="6698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cxnSp>
            <p:nvCxnSpPr>
              <p:cNvPr id="191" name="Прямая соединительная линия 40">
                <a:extLst>
                  <a:ext uri="{FF2B5EF4-FFF2-40B4-BE49-F238E27FC236}">
                    <a16:creationId xmlns:a16="http://schemas.microsoft.com/office/drawing/2014/main" id="{8DE0A883-5D0A-4B78-8480-09D45FF883AC}"/>
                  </a:ext>
                </a:extLst>
              </p:cNvPr>
              <p:cNvCxnSpPr>
                <a:cxnSpLocks/>
              </p:cNvCxnSpPr>
              <p:nvPr/>
            </p:nvCxnSpPr>
            <p:spPr>
              <a:xfrm rot="16200000">
                <a:off x="14702143" y="13758739"/>
                <a:ext cx="689556" cy="1017916"/>
              </a:xfrm>
              <a:prstGeom prst="line">
                <a:avLst/>
              </a:prstGeom>
              <a:ln w="57150"/>
            </p:spPr>
            <p:style>
              <a:lnRef idx="1">
                <a:schemeClr val="dk1"/>
              </a:lnRef>
              <a:fillRef idx="0">
                <a:schemeClr val="dk1"/>
              </a:fillRef>
              <a:effectRef idx="0">
                <a:schemeClr val="dk1"/>
              </a:effectRef>
              <a:fontRef idx="minor">
                <a:schemeClr val="tx1"/>
              </a:fontRef>
            </p:style>
          </p:cxnSp>
          <p:sp>
            <p:nvSpPr>
              <p:cNvPr id="192" name="Овал 41">
                <a:extLst>
                  <a:ext uri="{FF2B5EF4-FFF2-40B4-BE49-F238E27FC236}">
                    <a16:creationId xmlns:a16="http://schemas.microsoft.com/office/drawing/2014/main" id="{1266A5AE-5AD2-49BB-9119-89091E976AA6}"/>
                  </a:ext>
                </a:extLst>
              </p:cNvPr>
              <p:cNvSpPr/>
              <p:nvPr/>
            </p:nvSpPr>
            <p:spPr>
              <a:xfrm>
                <a:off x="15201250" y="13587988"/>
                <a:ext cx="709258" cy="669855"/>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193" name="Овал 42">
                <a:extLst>
                  <a:ext uri="{FF2B5EF4-FFF2-40B4-BE49-F238E27FC236}">
                    <a16:creationId xmlns:a16="http://schemas.microsoft.com/office/drawing/2014/main" id="{159DBFA4-87A8-4CE5-A2B3-ADB452E8C8CA}"/>
                  </a:ext>
                </a:extLst>
              </p:cNvPr>
              <p:cNvSpPr/>
              <p:nvPr/>
            </p:nvSpPr>
            <p:spPr>
              <a:xfrm>
                <a:off x="14222737" y="14277542"/>
                <a:ext cx="709258" cy="669855"/>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53A04BD5-DA80-4017-8641-2B34E9A99DC6}"/>
                      </a:ext>
                    </a:extLst>
                  </p:cNvPr>
                  <p:cNvSpPr txBox="1"/>
                  <p:nvPr/>
                </p:nvSpPr>
                <p:spPr>
                  <a:xfrm>
                    <a:off x="15788883" y="13226396"/>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a:latin typeface="Cambria Math" panose="02040503050406030204" pitchFamily="18" charset="0"/>
                            </a:rPr>
                            <m:t>C</m:t>
                          </m:r>
                          <m:sSub>
                            <m:sSubPr>
                              <m:ctrlPr>
                                <a:rPr lang="en-GB" sz="2800" i="1">
                                  <a:latin typeface="Cambria Math" panose="02040503050406030204" pitchFamily="18" charset="0"/>
                                </a:rPr>
                              </m:ctrlPr>
                            </m:sSubPr>
                            <m:e>
                              <m:r>
                                <m:rPr>
                                  <m:sty m:val="p"/>
                                </m:rPr>
                                <a:rPr lang="en-GB" sz="2800">
                                  <a:latin typeface="Cambria Math" panose="02040503050406030204" pitchFamily="18" charset="0"/>
                                </a:rPr>
                                <m:t>H</m:t>
                              </m:r>
                            </m:e>
                            <m:sub>
                              <m:r>
                                <a:rPr lang="en-GB" sz="2800">
                                  <a:latin typeface="Cambria Math" panose="02040503050406030204" pitchFamily="18" charset="0"/>
                                </a:rPr>
                                <m:t>3</m:t>
                              </m:r>
                            </m:sub>
                          </m:sSub>
                        </m:oMath>
                      </m:oMathPara>
                    </a14:m>
                    <a:endParaRPr lang="ru-RU" sz="2800" dirty="0"/>
                  </a:p>
                </p:txBody>
              </p:sp>
            </mc:Choice>
            <mc:Fallback xmlns="">
              <p:sp>
                <p:nvSpPr>
                  <p:cNvPr id="194" name="TextBox 193">
                    <a:extLst>
                      <a:ext uri="{FF2B5EF4-FFF2-40B4-BE49-F238E27FC236}">
                        <a16:creationId xmlns:a16="http://schemas.microsoft.com/office/drawing/2014/main" id="{53A04BD5-DA80-4017-8641-2B34E9A99DC6}"/>
                      </a:ext>
                    </a:extLst>
                  </p:cNvPr>
                  <p:cNvSpPr txBox="1">
                    <a:spLocks noRot="1" noChangeAspect="1" noMove="1" noResize="1" noEditPoints="1" noAdjustHandles="1" noChangeArrowheads="1" noChangeShapeType="1" noTextEdit="1"/>
                  </p:cNvSpPr>
                  <p:nvPr/>
                </p:nvSpPr>
                <p:spPr>
                  <a:xfrm>
                    <a:off x="15788883" y="13226396"/>
                    <a:ext cx="1878222" cy="523220"/>
                  </a:xfrm>
                  <a:prstGeom prst="rect">
                    <a:avLst/>
                  </a:prstGeom>
                  <a:blipFill>
                    <a:blip r:embed="rId11"/>
                    <a:stretch>
                      <a:fillRect/>
                    </a:stretch>
                  </a:blipFill>
                </p:spPr>
                <p:txBody>
                  <a:bodyPr/>
                  <a:lstStyle/>
                  <a:p>
                    <a:r>
                      <a:rPr lang="ru-RU">
                        <a:noFill/>
                      </a:rPr>
                      <a:t> </a:t>
                    </a:r>
                  </a:p>
                </p:txBody>
              </p:sp>
            </mc:Fallback>
          </mc:AlternateContent>
        </p:grpSp>
        <p:sp>
          <p:nvSpPr>
            <p:cNvPr id="201" name="TextBox 200">
              <a:extLst>
                <a:ext uri="{FF2B5EF4-FFF2-40B4-BE49-F238E27FC236}">
                  <a16:creationId xmlns:a16="http://schemas.microsoft.com/office/drawing/2014/main" id="{40774A01-34A6-4EFC-A998-A739BA6DBF69}"/>
                </a:ext>
              </a:extLst>
            </p:cNvPr>
            <p:cNvSpPr txBox="1"/>
            <p:nvPr/>
          </p:nvSpPr>
          <p:spPr>
            <a:xfrm>
              <a:off x="8646236" y="16220741"/>
              <a:ext cx="2046427" cy="523220"/>
            </a:xfrm>
            <a:prstGeom prst="rect">
              <a:avLst/>
            </a:prstGeom>
            <a:noFill/>
          </p:spPr>
          <p:txBody>
            <a:bodyPr wrap="square" rtlCol="0">
              <a:spAutoFit/>
            </a:bodyPr>
            <a:lstStyle/>
            <a:p>
              <a:pPr algn="ctr"/>
              <a:r>
                <a:rPr lang="en-GB" sz="2800" dirty="0"/>
                <a:t>PTM</a:t>
              </a:r>
              <a:endParaRPr lang="ru-RU" sz="2800" dirty="0"/>
            </a:p>
          </p:txBody>
        </p:sp>
      </p:grpSp>
      <p:cxnSp>
        <p:nvCxnSpPr>
          <p:cNvPr id="203" name="Straight Connector 202">
            <a:extLst>
              <a:ext uri="{FF2B5EF4-FFF2-40B4-BE49-F238E27FC236}">
                <a16:creationId xmlns:a16="http://schemas.microsoft.com/office/drawing/2014/main" id="{122164F6-D3B2-4C8D-899C-C46BA947474F}"/>
              </a:ext>
            </a:extLst>
          </p:cNvPr>
          <p:cNvCxnSpPr>
            <a:cxnSpLocks/>
          </p:cNvCxnSpPr>
          <p:nvPr/>
        </p:nvCxnSpPr>
        <p:spPr>
          <a:xfrm>
            <a:off x="9397999" y="12662755"/>
            <a:ext cx="0" cy="5959666"/>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204" name="TextBox 203">
            <a:extLst>
              <a:ext uri="{FF2B5EF4-FFF2-40B4-BE49-F238E27FC236}">
                <a16:creationId xmlns:a16="http://schemas.microsoft.com/office/drawing/2014/main" id="{EB5D9D99-4029-4604-8253-60183E664055}"/>
              </a:ext>
            </a:extLst>
          </p:cNvPr>
          <p:cNvSpPr txBox="1"/>
          <p:nvPr/>
        </p:nvSpPr>
        <p:spPr>
          <a:xfrm>
            <a:off x="1429703" y="12123691"/>
            <a:ext cx="4908187" cy="646331"/>
          </a:xfrm>
          <a:prstGeom prst="rect">
            <a:avLst/>
          </a:prstGeom>
          <a:noFill/>
        </p:spPr>
        <p:txBody>
          <a:bodyPr wrap="square" rtlCol="0">
            <a:spAutoFit/>
          </a:bodyPr>
          <a:lstStyle/>
          <a:p>
            <a:pPr algn="ctr"/>
            <a:r>
              <a:rPr lang="en-GB" sz="3600" dirty="0"/>
              <a:t>Possible modifications</a:t>
            </a:r>
            <a:endParaRPr lang="ru-RU" sz="3600" dirty="0"/>
          </a:p>
        </p:txBody>
      </p:sp>
      <p:sp>
        <p:nvSpPr>
          <p:cNvPr id="205" name="TextBox 204">
            <a:extLst>
              <a:ext uri="{FF2B5EF4-FFF2-40B4-BE49-F238E27FC236}">
                <a16:creationId xmlns:a16="http://schemas.microsoft.com/office/drawing/2014/main" id="{F5B9A968-29C6-46FA-B042-B175D5282286}"/>
              </a:ext>
            </a:extLst>
          </p:cNvPr>
          <p:cNvSpPr txBox="1"/>
          <p:nvPr/>
        </p:nvSpPr>
        <p:spPr>
          <a:xfrm>
            <a:off x="9704306" y="12123404"/>
            <a:ext cx="4284974" cy="646331"/>
          </a:xfrm>
          <a:prstGeom prst="rect">
            <a:avLst/>
          </a:prstGeom>
          <a:noFill/>
        </p:spPr>
        <p:txBody>
          <a:bodyPr wrap="square" rtlCol="0">
            <a:spAutoFit/>
          </a:bodyPr>
          <a:lstStyle/>
          <a:p>
            <a:r>
              <a:rPr lang="en-GB" sz="3600" dirty="0"/>
              <a:t>Problem statement</a:t>
            </a:r>
            <a:endParaRPr lang="ru-RU" sz="3600" dirty="0"/>
          </a:p>
        </p:txBody>
      </p:sp>
      <p:sp>
        <p:nvSpPr>
          <p:cNvPr id="209" name="Стрелка: вправо 1">
            <a:extLst>
              <a:ext uri="{FF2B5EF4-FFF2-40B4-BE49-F238E27FC236}">
                <a16:creationId xmlns:a16="http://schemas.microsoft.com/office/drawing/2014/main" id="{E0A79F5F-61B3-4032-B121-C8512E0D55EE}"/>
              </a:ext>
            </a:extLst>
          </p:cNvPr>
          <p:cNvSpPr/>
          <p:nvPr/>
        </p:nvSpPr>
        <p:spPr>
          <a:xfrm>
            <a:off x="12724212" y="13443239"/>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pSp>
        <p:nvGrpSpPr>
          <p:cNvPr id="287" name="Group 286">
            <a:extLst>
              <a:ext uri="{FF2B5EF4-FFF2-40B4-BE49-F238E27FC236}">
                <a16:creationId xmlns:a16="http://schemas.microsoft.com/office/drawing/2014/main" id="{7EAB2532-B56E-4691-880C-15B436250A4A}"/>
              </a:ext>
            </a:extLst>
          </p:cNvPr>
          <p:cNvGrpSpPr/>
          <p:nvPr/>
        </p:nvGrpSpPr>
        <p:grpSpPr>
          <a:xfrm>
            <a:off x="13246669" y="12357140"/>
            <a:ext cx="3805044" cy="2554039"/>
            <a:chOff x="13854781" y="12419082"/>
            <a:chExt cx="3805044" cy="2554039"/>
          </a:xfrm>
        </p:grpSpPr>
        <p:pic>
          <p:nvPicPr>
            <p:cNvPr id="210" name="Picture 2" descr="ÐÐ°ÑÑÐ¸Ð½ÐºÐ¸ Ð¿Ð¾ Ð·Ð°Ð¿ÑÐ¾ÑÑ Ð¼Ð°ÑÑ ÑÐ¿ÐµÐºÑÑÐ¾Ð¼ÐµÑÑ">
              <a:extLst>
                <a:ext uri="{FF2B5EF4-FFF2-40B4-BE49-F238E27FC236}">
                  <a16:creationId xmlns:a16="http://schemas.microsoft.com/office/drawing/2014/main" id="{C9D565BD-74B0-4BD2-8FDA-88E4E288D0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49717" y="12419082"/>
              <a:ext cx="2198412" cy="2132459"/>
            </a:xfrm>
            <a:prstGeom prst="rect">
              <a:avLst/>
            </a:prstGeom>
            <a:noFill/>
            <a:extLst>
              <a:ext uri="{909E8E84-426E-40DD-AFC4-6F175D3DCCD1}">
                <a14:hiddenFill xmlns:a14="http://schemas.microsoft.com/office/drawing/2010/main">
                  <a:solidFill>
                    <a:srgbClr val="FFFFFF"/>
                  </a:solidFill>
                </a14:hiddenFill>
              </a:ext>
            </a:extLst>
          </p:spPr>
        </p:pic>
        <p:sp>
          <p:nvSpPr>
            <p:cNvPr id="211" name="TextBox 210">
              <a:extLst>
                <a:ext uri="{FF2B5EF4-FFF2-40B4-BE49-F238E27FC236}">
                  <a16:creationId xmlns:a16="http://schemas.microsoft.com/office/drawing/2014/main" id="{71423FBF-1159-4F5E-A342-FC0C7A608569}"/>
                </a:ext>
              </a:extLst>
            </p:cNvPr>
            <p:cNvSpPr txBox="1"/>
            <p:nvPr/>
          </p:nvSpPr>
          <p:spPr>
            <a:xfrm>
              <a:off x="13854781" y="14511456"/>
              <a:ext cx="3805044" cy="461665"/>
            </a:xfrm>
            <a:prstGeom prst="rect">
              <a:avLst/>
            </a:prstGeom>
            <a:noFill/>
          </p:spPr>
          <p:txBody>
            <a:bodyPr wrap="square" rtlCol="0">
              <a:spAutoFit/>
            </a:bodyPr>
            <a:lstStyle/>
            <a:p>
              <a:pPr algn="ctr"/>
              <a:r>
                <a:rPr lang="en-GB" sz="2400" dirty="0"/>
                <a:t>Mass - spectrometer</a:t>
              </a:r>
              <a:endParaRPr lang="ru-RU" sz="2400" dirty="0"/>
            </a:p>
          </p:txBody>
        </p:sp>
      </p:grpSp>
      <p:grpSp>
        <p:nvGrpSpPr>
          <p:cNvPr id="293" name="Group 292">
            <a:extLst>
              <a:ext uri="{FF2B5EF4-FFF2-40B4-BE49-F238E27FC236}">
                <a16:creationId xmlns:a16="http://schemas.microsoft.com/office/drawing/2014/main" id="{A819B1B0-0EA9-4522-8937-E1B9FC433ADC}"/>
              </a:ext>
            </a:extLst>
          </p:cNvPr>
          <p:cNvGrpSpPr/>
          <p:nvPr/>
        </p:nvGrpSpPr>
        <p:grpSpPr>
          <a:xfrm>
            <a:off x="14214617" y="16581973"/>
            <a:ext cx="1873189" cy="2050210"/>
            <a:chOff x="14390197" y="17295332"/>
            <a:chExt cx="1873189" cy="2050210"/>
          </a:xfrm>
        </p:grpSpPr>
        <p:grpSp>
          <p:nvGrpSpPr>
            <p:cNvPr id="225" name="Группа 36">
              <a:extLst>
                <a:ext uri="{FF2B5EF4-FFF2-40B4-BE49-F238E27FC236}">
                  <a16:creationId xmlns:a16="http://schemas.microsoft.com/office/drawing/2014/main" id="{09250381-94E5-45E8-B0A8-36DEB2730EA7}"/>
                </a:ext>
              </a:extLst>
            </p:cNvPr>
            <p:cNvGrpSpPr>
              <a:grpSpLocks noChangeAspect="1"/>
            </p:cNvGrpSpPr>
            <p:nvPr/>
          </p:nvGrpSpPr>
          <p:grpSpPr>
            <a:xfrm>
              <a:off x="14847779" y="17295332"/>
              <a:ext cx="958026" cy="1337732"/>
              <a:chOff x="1553592" y="2281561"/>
              <a:chExt cx="1455938" cy="2032987"/>
            </a:xfrm>
          </p:grpSpPr>
          <p:sp>
            <p:nvSpPr>
              <p:cNvPr id="226" name="Прямоугольник: один усеченный угол 37">
                <a:extLst>
                  <a:ext uri="{FF2B5EF4-FFF2-40B4-BE49-F238E27FC236}">
                    <a16:creationId xmlns:a16="http://schemas.microsoft.com/office/drawing/2014/main" id="{C4F1CA79-3F11-4FCA-A525-DC26623B1A30}"/>
                  </a:ext>
                </a:extLst>
              </p:cNvPr>
              <p:cNvSpPr/>
              <p:nvPr/>
            </p:nvSpPr>
            <p:spPr>
              <a:xfrm>
                <a:off x="1553592" y="2281561"/>
                <a:ext cx="1455938" cy="2032987"/>
              </a:xfrm>
              <a:prstGeom prst="snip1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7" name="Прямая соединительная линия 38">
                <a:extLst>
                  <a:ext uri="{FF2B5EF4-FFF2-40B4-BE49-F238E27FC236}">
                    <a16:creationId xmlns:a16="http://schemas.microsoft.com/office/drawing/2014/main" id="{76E397DD-32C0-49B3-B783-766EF0860863}"/>
                  </a:ext>
                </a:extLst>
              </p:cNvPr>
              <p:cNvCxnSpPr/>
              <p:nvPr/>
            </p:nvCxnSpPr>
            <p:spPr>
              <a:xfrm>
                <a:off x="1669001" y="2681056"/>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8" name="Прямая соединительная линия 39">
                <a:extLst>
                  <a:ext uri="{FF2B5EF4-FFF2-40B4-BE49-F238E27FC236}">
                    <a16:creationId xmlns:a16="http://schemas.microsoft.com/office/drawing/2014/main" id="{CDA3FE02-C306-4282-AA45-6EC78B5E63AF}"/>
                  </a:ext>
                </a:extLst>
              </p:cNvPr>
              <p:cNvCxnSpPr/>
              <p:nvPr/>
            </p:nvCxnSpPr>
            <p:spPr>
              <a:xfrm>
                <a:off x="1669001" y="2834936"/>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9" name="Прямая соединительная линия 40">
                <a:extLst>
                  <a:ext uri="{FF2B5EF4-FFF2-40B4-BE49-F238E27FC236}">
                    <a16:creationId xmlns:a16="http://schemas.microsoft.com/office/drawing/2014/main" id="{0E4376E8-0DCE-4B2C-9CCF-547816639710}"/>
                  </a:ext>
                </a:extLst>
              </p:cNvPr>
              <p:cNvCxnSpPr/>
              <p:nvPr/>
            </p:nvCxnSpPr>
            <p:spPr>
              <a:xfrm>
                <a:off x="1669001" y="2971060"/>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30" name="Прямая соединительная линия 41">
                <a:extLst>
                  <a:ext uri="{FF2B5EF4-FFF2-40B4-BE49-F238E27FC236}">
                    <a16:creationId xmlns:a16="http://schemas.microsoft.com/office/drawing/2014/main" id="{AC1FE833-6185-4D04-A31F-ECD3023B760D}"/>
                  </a:ext>
                </a:extLst>
              </p:cNvPr>
              <p:cNvCxnSpPr/>
              <p:nvPr/>
            </p:nvCxnSpPr>
            <p:spPr>
              <a:xfrm>
                <a:off x="1669002" y="3120500"/>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31" name="Прямая соединительная линия 42">
                <a:extLst>
                  <a:ext uri="{FF2B5EF4-FFF2-40B4-BE49-F238E27FC236}">
                    <a16:creationId xmlns:a16="http://schemas.microsoft.com/office/drawing/2014/main" id="{25B390A2-F3F9-4C01-B088-3A7162FC02BD}"/>
                  </a:ext>
                </a:extLst>
              </p:cNvPr>
              <p:cNvCxnSpPr/>
              <p:nvPr/>
            </p:nvCxnSpPr>
            <p:spPr>
              <a:xfrm>
                <a:off x="1669002" y="3269943"/>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32" name="Прямая соединительная линия 43">
                <a:extLst>
                  <a:ext uri="{FF2B5EF4-FFF2-40B4-BE49-F238E27FC236}">
                    <a16:creationId xmlns:a16="http://schemas.microsoft.com/office/drawing/2014/main" id="{FE3C64E5-5C6B-498E-9E22-77A7C61F2B87}"/>
                  </a:ext>
                </a:extLst>
              </p:cNvPr>
              <p:cNvCxnSpPr/>
              <p:nvPr/>
            </p:nvCxnSpPr>
            <p:spPr>
              <a:xfrm>
                <a:off x="1665690" y="34253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33" name="Прямая соединительная линия 44">
                <a:extLst>
                  <a:ext uri="{FF2B5EF4-FFF2-40B4-BE49-F238E27FC236}">
                    <a16:creationId xmlns:a16="http://schemas.microsoft.com/office/drawing/2014/main" id="{33F07830-A579-43EC-A1E0-6E3EAD8E6C60}"/>
                  </a:ext>
                </a:extLst>
              </p:cNvPr>
              <p:cNvCxnSpPr/>
              <p:nvPr/>
            </p:nvCxnSpPr>
            <p:spPr>
              <a:xfrm>
                <a:off x="1665690" y="35777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34" name="Прямая соединительная линия 45">
                <a:extLst>
                  <a:ext uri="{FF2B5EF4-FFF2-40B4-BE49-F238E27FC236}">
                    <a16:creationId xmlns:a16="http://schemas.microsoft.com/office/drawing/2014/main" id="{EAE1218C-DCDA-4C50-84F5-F55E27C3ECDE}"/>
                  </a:ext>
                </a:extLst>
              </p:cNvPr>
              <p:cNvCxnSpPr/>
              <p:nvPr/>
            </p:nvCxnSpPr>
            <p:spPr>
              <a:xfrm>
                <a:off x="1665690" y="37301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grpSp>
        <p:sp>
          <p:nvSpPr>
            <p:cNvPr id="236" name="TextBox 235">
              <a:extLst>
                <a:ext uri="{FF2B5EF4-FFF2-40B4-BE49-F238E27FC236}">
                  <a16:creationId xmlns:a16="http://schemas.microsoft.com/office/drawing/2014/main" id="{FD47A121-AE89-482D-AA42-B93735772128}"/>
                </a:ext>
              </a:extLst>
            </p:cNvPr>
            <p:cNvSpPr txBox="1"/>
            <p:nvPr/>
          </p:nvSpPr>
          <p:spPr>
            <a:xfrm>
              <a:off x="14390197" y="18883877"/>
              <a:ext cx="1873189" cy="461665"/>
            </a:xfrm>
            <a:prstGeom prst="rect">
              <a:avLst/>
            </a:prstGeom>
            <a:noFill/>
          </p:spPr>
          <p:txBody>
            <a:bodyPr wrap="square" rtlCol="0">
              <a:spAutoFit/>
            </a:bodyPr>
            <a:lstStyle/>
            <a:p>
              <a:pPr algn="ctr"/>
              <a:r>
                <a:rPr lang="en-GB" sz="2400" dirty="0"/>
                <a:t>File .pep</a:t>
              </a:r>
              <a:endParaRPr lang="ru-RU" sz="2400" dirty="0"/>
            </a:p>
          </p:txBody>
        </p:sp>
      </p:grpSp>
      <p:grpSp>
        <p:nvGrpSpPr>
          <p:cNvPr id="239" name="Группа 58">
            <a:extLst>
              <a:ext uri="{FF2B5EF4-FFF2-40B4-BE49-F238E27FC236}">
                <a16:creationId xmlns:a16="http://schemas.microsoft.com/office/drawing/2014/main" id="{C5F8BE4D-BE09-4A3F-B586-C4F2BD441764}"/>
              </a:ext>
            </a:extLst>
          </p:cNvPr>
          <p:cNvGrpSpPr>
            <a:grpSpLocks noChangeAspect="1"/>
          </p:cNvGrpSpPr>
          <p:nvPr/>
        </p:nvGrpSpPr>
        <p:grpSpPr>
          <a:xfrm>
            <a:off x="9795666" y="16486663"/>
            <a:ext cx="2605612" cy="2146925"/>
            <a:chOff x="2432481" y="2562929"/>
            <a:chExt cx="2982898" cy="2457796"/>
          </a:xfrm>
        </p:grpSpPr>
        <p:sp>
          <p:nvSpPr>
            <p:cNvPr id="240" name="Прямоугольник 59">
              <a:extLst>
                <a:ext uri="{FF2B5EF4-FFF2-40B4-BE49-F238E27FC236}">
                  <a16:creationId xmlns:a16="http://schemas.microsoft.com/office/drawing/2014/main" id="{7528A8AF-27A8-4799-AF16-2A1DD92F30C0}"/>
                </a:ext>
              </a:extLst>
            </p:cNvPr>
            <p:cNvSpPr>
              <a:spLocks noChangeAspect="1"/>
            </p:cNvSpPr>
            <p:nvPr/>
          </p:nvSpPr>
          <p:spPr>
            <a:xfrm>
              <a:off x="2432481" y="2562929"/>
              <a:ext cx="2982898" cy="18650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1" name="Прямоугольник 60">
              <a:extLst>
                <a:ext uri="{FF2B5EF4-FFF2-40B4-BE49-F238E27FC236}">
                  <a16:creationId xmlns:a16="http://schemas.microsoft.com/office/drawing/2014/main" id="{EF4A90D4-2568-435A-815A-75D521FF6FD3}"/>
                </a:ext>
              </a:extLst>
            </p:cNvPr>
            <p:cNvSpPr/>
            <p:nvPr/>
          </p:nvSpPr>
          <p:spPr>
            <a:xfrm>
              <a:off x="2796466" y="2805344"/>
              <a:ext cx="1491449" cy="8877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2" name="Прямая соединительная линия 61">
              <a:extLst>
                <a:ext uri="{FF2B5EF4-FFF2-40B4-BE49-F238E27FC236}">
                  <a16:creationId xmlns:a16="http://schemas.microsoft.com/office/drawing/2014/main" id="{8E16FB92-B7C4-47BA-9846-C61C224ABA27}"/>
                </a:ext>
              </a:extLst>
            </p:cNvPr>
            <p:cNvCxnSpPr/>
            <p:nvPr/>
          </p:nvCxnSpPr>
          <p:spPr>
            <a:xfrm>
              <a:off x="4572000" y="2681056"/>
              <a:ext cx="0" cy="1455938"/>
            </a:xfrm>
            <a:prstGeom prst="line">
              <a:avLst/>
            </a:prstGeom>
          </p:spPr>
          <p:style>
            <a:lnRef idx="1">
              <a:schemeClr val="dk1"/>
            </a:lnRef>
            <a:fillRef idx="0">
              <a:schemeClr val="dk1"/>
            </a:fillRef>
            <a:effectRef idx="0">
              <a:schemeClr val="dk1"/>
            </a:effectRef>
            <a:fontRef idx="minor">
              <a:schemeClr val="tx1"/>
            </a:fontRef>
          </p:style>
        </p:cxnSp>
        <p:cxnSp>
          <p:nvCxnSpPr>
            <p:cNvPr id="243" name="Прямая соединительная линия 62">
              <a:extLst>
                <a:ext uri="{FF2B5EF4-FFF2-40B4-BE49-F238E27FC236}">
                  <a16:creationId xmlns:a16="http://schemas.microsoft.com/office/drawing/2014/main" id="{84F00851-E9FC-486C-80EB-44E9DE90F20B}"/>
                </a:ext>
              </a:extLst>
            </p:cNvPr>
            <p:cNvCxnSpPr/>
            <p:nvPr/>
          </p:nvCxnSpPr>
          <p:spPr>
            <a:xfrm>
              <a:off x="3542190" y="3187083"/>
              <a:ext cx="0" cy="710214"/>
            </a:xfrm>
            <a:prstGeom prst="line">
              <a:avLst/>
            </a:prstGeom>
          </p:spPr>
          <p:style>
            <a:lnRef idx="1">
              <a:schemeClr val="dk1"/>
            </a:lnRef>
            <a:fillRef idx="0">
              <a:schemeClr val="dk1"/>
            </a:fillRef>
            <a:effectRef idx="0">
              <a:schemeClr val="dk1"/>
            </a:effectRef>
            <a:fontRef idx="minor">
              <a:schemeClr val="tx1"/>
            </a:fontRef>
          </p:style>
        </p:cxnSp>
        <p:sp>
          <p:nvSpPr>
            <p:cNvPr id="244" name="Прямоугольник 63">
              <a:extLst>
                <a:ext uri="{FF2B5EF4-FFF2-40B4-BE49-F238E27FC236}">
                  <a16:creationId xmlns:a16="http://schemas.microsoft.com/office/drawing/2014/main" id="{3CDCA1DD-EEFA-4BD8-B01F-3D8BAE51A78C}"/>
                </a:ext>
              </a:extLst>
            </p:cNvPr>
            <p:cNvSpPr/>
            <p:nvPr/>
          </p:nvSpPr>
          <p:spPr>
            <a:xfrm>
              <a:off x="2521274" y="3298501"/>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45" name="Прямоугольник 64">
              <a:extLst>
                <a:ext uri="{FF2B5EF4-FFF2-40B4-BE49-F238E27FC236}">
                  <a16:creationId xmlns:a16="http://schemas.microsoft.com/office/drawing/2014/main" id="{0A810891-3F17-47B6-8CD7-716CBDC2163D}"/>
                </a:ext>
              </a:extLst>
            </p:cNvPr>
            <p:cNvSpPr/>
            <p:nvPr/>
          </p:nvSpPr>
          <p:spPr>
            <a:xfrm>
              <a:off x="2521274" y="3433312"/>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46" name="Прямоугольник 65">
              <a:extLst>
                <a:ext uri="{FF2B5EF4-FFF2-40B4-BE49-F238E27FC236}">
                  <a16:creationId xmlns:a16="http://schemas.microsoft.com/office/drawing/2014/main" id="{428F1A7B-5E6D-4507-9B8D-6B6E8C238551}"/>
                </a:ext>
              </a:extLst>
            </p:cNvPr>
            <p:cNvSpPr/>
            <p:nvPr/>
          </p:nvSpPr>
          <p:spPr>
            <a:xfrm>
              <a:off x="3058365" y="3298501"/>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47" name="Прямоугольник 66">
              <a:extLst>
                <a:ext uri="{FF2B5EF4-FFF2-40B4-BE49-F238E27FC236}">
                  <a16:creationId xmlns:a16="http://schemas.microsoft.com/office/drawing/2014/main" id="{DFB759BE-6FF9-4193-8871-884F67734318}"/>
                </a:ext>
              </a:extLst>
            </p:cNvPr>
            <p:cNvSpPr/>
            <p:nvPr/>
          </p:nvSpPr>
          <p:spPr>
            <a:xfrm>
              <a:off x="3058372" y="3429000"/>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48" name="Прямоугольник 67">
              <a:extLst>
                <a:ext uri="{FF2B5EF4-FFF2-40B4-BE49-F238E27FC236}">
                  <a16:creationId xmlns:a16="http://schemas.microsoft.com/office/drawing/2014/main" id="{49536E0C-7441-4010-8377-DD0108962744}"/>
                </a:ext>
              </a:extLst>
            </p:cNvPr>
            <p:cNvSpPr/>
            <p:nvPr/>
          </p:nvSpPr>
          <p:spPr>
            <a:xfrm>
              <a:off x="3058365" y="3559052"/>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249" name="Прямая соединительная линия 68">
              <a:extLst>
                <a:ext uri="{FF2B5EF4-FFF2-40B4-BE49-F238E27FC236}">
                  <a16:creationId xmlns:a16="http://schemas.microsoft.com/office/drawing/2014/main" id="{FEB93006-7A84-4377-B7F1-7F8E3E8881B7}"/>
                </a:ext>
              </a:extLst>
            </p:cNvPr>
            <p:cNvCxnSpPr>
              <a:cxnSpLocks/>
              <a:stCxn id="244" idx="3"/>
              <a:endCxn id="247" idx="1"/>
            </p:cNvCxnSpPr>
            <p:nvPr/>
          </p:nvCxnSpPr>
          <p:spPr>
            <a:xfrm>
              <a:off x="2734323" y="3321361"/>
              <a:ext cx="324049" cy="130499"/>
            </a:xfrm>
            <a:prstGeom prst="line">
              <a:avLst/>
            </a:prstGeom>
          </p:spPr>
          <p:style>
            <a:lnRef idx="1">
              <a:schemeClr val="accent2"/>
            </a:lnRef>
            <a:fillRef idx="0">
              <a:schemeClr val="accent2"/>
            </a:fillRef>
            <a:effectRef idx="0">
              <a:schemeClr val="accent2"/>
            </a:effectRef>
            <a:fontRef idx="minor">
              <a:schemeClr val="tx1"/>
            </a:fontRef>
          </p:style>
        </p:cxnSp>
        <p:cxnSp>
          <p:nvCxnSpPr>
            <p:cNvPr id="250" name="Прямая соединительная линия 69">
              <a:extLst>
                <a:ext uri="{FF2B5EF4-FFF2-40B4-BE49-F238E27FC236}">
                  <a16:creationId xmlns:a16="http://schemas.microsoft.com/office/drawing/2014/main" id="{AA8CD79B-CC4D-46DB-84C0-7FECDDE762B8}"/>
                </a:ext>
              </a:extLst>
            </p:cNvPr>
            <p:cNvCxnSpPr>
              <a:cxnSpLocks/>
              <a:stCxn id="245" idx="3"/>
              <a:endCxn id="248" idx="1"/>
            </p:cNvCxnSpPr>
            <p:nvPr/>
          </p:nvCxnSpPr>
          <p:spPr>
            <a:xfrm>
              <a:off x="2734323" y="3456172"/>
              <a:ext cx="324042" cy="1257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1" name="Прямая соединительная линия 70">
              <a:extLst>
                <a:ext uri="{FF2B5EF4-FFF2-40B4-BE49-F238E27FC236}">
                  <a16:creationId xmlns:a16="http://schemas.microsoft.com/office/drawing/2014/main" id="{21692B3F-6FD0-46D2-B489-7DCBA04FA53A}"/>
                </a:ext>
              </a:extLst>
            </p:cNvPr>
            <p:cNvCxnSpPr/>
            <p:nvPr/>
          </p:nvCxnSpPr>
          <p:spPr>
            <a:xfrm>
              <a:off x="3666478" y="3321360"/>
              <a:ext cx="4438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2" name="Прямая соединительная линия 71">
              <a:extLst>
                <a:ext uri="{FF2B5EF4-FFF2-40B4-BE49-F238E27FC236}">
                  <a16:creationId xmlns:a16="http://schemas.microsoft.com/office/drawing/2014/main" id="{6C5D8D0F-A06E-4910-8600-85BC9457E328}"/>
                </a:ext>
              </a:extLst>
            </p:cNvPr>
            <p:cNvCxnSpPr/>
            <p:nvPr/>
          </p:nvCxnSpPr>
          <p:spPr>
            <a:xfrm>
              <a:off x="3666478" y="3404958"/>
              <a:ext cx="4438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3" name="Прямая соединительная линия 72">
              <a:extLst>
                <a:ext uri="{FF2B5EF4-FFF2-40B4-BE49-F238E27FC236}">
                  <a16:creationId xmlns:a16="http://schemas.microsoft.com/office/drawing/2014/main" id="{44921C1A-6C45-4A28-89A1-933CE2EB1491}"/>
                </a:ext>
              </a:extLst>
            </p:cNvPr>
            <p:cNvCxnSpPr/>
            <p:nvPr/>
          </p:nvCxnSpPr>
          <p:spPr>
            <a:xfrm>
              <a:off x="3666478" y="3495456"/>
              <a:ext cx="4438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4" name="Прямоугольник 73">
              <a:extLst>
                <a:ext uri="{FF2B5EF4-FFF2-40B4-BE49-F238E27FC236}">
                  <a16:creationId xmlns:a16="http://schemas.microsoft.com/office/drawing/2014/main" id="{9CC7FBCA-999B-4925-9D3D-7F180F25CD5E}"/>
                </a:ext>
              </a:extLst>
            </p:cNvPr>
            <p:cNvSpPr/>
            <p:nvPr/>
          </p:nvSpPr>
          <p:spPr>
            <a:xfrm>
              <a:off x="4727362" y="2891774"/>
              <a:ext cx="532656" cy="9410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5" name="TextBox 254">
              <a:extLst>
                <a:ext uri="{FF2B5EF4-FFF2-40B4-BE49-F238E27FC236}">
                  <a16:creationId xmlns:a16="http://schemas.microsoft.com/office/drawing/2014/main" id="{3993D654-660C-4015-BB55-CBBE51724236}"/>
                </a:ext>
              </a:extLst>
            </p:cNvPr>
            <p:cNvSpPr txBox="1"/>
            <p:nvPr/>
          </p:nvSpPr>
          <p:spPr>
            <a:xfrm>
              <a:off x="2874466" y="4492212"/>
              <a:ext cx="2001262" cy="528513"/>
            </a:xfrm>
            <a:prstGeom prst="rect">
              <a:avLst/>
            </a:prstGeom>
            <a:noFill/>
          </p:spPr>
          <p:txBody>
            <a:bodyPr wrap="square" rtlCol="0">
              <a:spAutoFit/>
            </a:bodyPr>
            <a:lstStyle/>
            <a:p>
              <a:pPr algn="ctr"/>
              <a:r>
                <a:rPr lang="en-GB" sz="2400" dirty="0"/>
                <a:t>Interface</a:t>
              </a:r>
              <a:endParaRPr lang="ru-RU" sz="2400" dirty="0"/>
            </a:p>
          </p:txBody>
        </p:sp>
      </p:grpSp>
      <p:grpSp>
        <p:nvGrpSpPr>
          <p:cNvPr id="288" name="Group 287">
            <a:extLst>
              <a:ext uri="{FF2B5EF4-FFF2-40B4-BE49-F238E27FC236}">
                <a16:creationId xmlns:a16="http://schemas.microsoft.com/office/drawing/2014/main" id="{0FFE57F8-9C01-4607-BFC8-19F243AA4410}"/>
              </a:ext>
            </a:extLst>
          </p:cNvPr>
          <p:cNvGrpSpPr/>
          <p:nvPr/>
        </p:nvGrpSpPr>
        <p:grpSpPr>
          <a:xfrm>
            <a:off x="17629755" y="12563054"/>
            <a:ext cx="3115310" cy="2561422"/>
            <a:chOff x="18854872" y="12415221"/>
            <a:chExt cx="3361509" cy="2557125"/>
          </a:xfrm>
        </p:grpSpPr>
        <p:pic>
          <p:nvPicPr>
            <p:cNvPr id="264" name="Picture 263">
              <a:extLst>
                <a:ext uri="{FF2B5EF4-FFF2-40B4-BE49-F238E27FC236}">
                  <a16:creationId xmlns:a16="http://schemas.microsoft.com/office/drawing/2014/main" id="{5135C4B2-BA0F-46F4-A302-7DA2A852156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854872" y="12415221"/>
              <a:ext cx="3361509" cy="2307703"/>
            </a:xfrm>
            <a:prstGeom prst="rect">
              <a:avLst/>
            </a:prstGeom>
          </p:spPr>
        </p:pic>
        <p:sp>
          <p:nvSpPr>
            <p:cNvPr id="265" name="TextBox 264">
              <a:extLst>
                <a:ext uri="{FF2B5EF4-FFF2-40B4-BE49-F238E27FC236}">
                  <a16:creationId xmlns:a16="http://schemas.microsoft.com/office/drawing/2014/main" id="{3107868B-024E-4EA5-A66E-233A8DB951E1}"/>
                </a:ext>
              </a:extLst>
            </p:cNvPr>
            <p:cNvSpPr txBox="1"/>
            <p:nvPr/>
          </p:nvSpPr>
          <p:spPr>
            <a:xfrm>
              <a:off x="18974484" y="14511456"/>
              <a:ext cx="3150703" cy="460890"/>
            </a:xfrm>
            <a:prstGeom prst="rect">
              <a:avLst/>
            </a:prstGeom>
            <a:noFill/>
          </p:spPr>
          <p:txBody>
            <a:bodyPr wrap="square" rtlCol="0">
              <a:spAutoFit/>
            </a:bodyPr>
            <a:lstStyle/>
            <a:p>
              <a:pPr algn="ctr"/>
              <a:r>
                <a:rPr lang="en-GB" sz="2400" dirty="0"/>
                <a:t>Mass spectrum</a:t>
              </a:r>
            </a:p>
          </p:txBody>
        </p:sp>
      </p:grpSp>
      <p:sp>
        <p:nvSpPr>
          <p:cNvPr id="276" name="Стрелка: вправо 1">
            <a:extLst>
              <a:ext uri="{FF2B5EF4-FFF2-40B4-BE49-F238E27FC236}">
                <a16:creationId xmlns:a16="http://schemas.microsoft.com/office/drawing/2014/main" id="{63C2C9F0-8354-4E10-8FDB-829C07F48172}"/>
              </a:ext>
            </a:extLst>
          </p:cNvPr>
          <p:cNvSpPr/>
          <p:nvPr/>
        </p:nvSpPr>
        <p:spPr>
          <a:xfrm>
            <a:off x="16528755" y="13443415"/>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pSp>
        <p:nvGrpSpPr>
          <p:cNvPr id="286" name="Group 285">
            <a:extLst>
              <a:ext uri="{FF2B5EF4-FFF2-40B4-BE49-F238E27FC236}">
                <a16:creationId xmlns:a16="http://schemas.microsoft.com/office/drawing/2014/main" id="{C79366D3-398A-4919-AD64-E8C00EAC1823}"/>
              </a:ext>
            </a:extLst>
          </p:cNvPr>
          <p:cNvGrpSpPr/>
          <p:nvPr/>
        </p:nvGrpSpPr>
        <p:grpSpPr>
          <a:xfrm>
            <a:off x="9556923" y="12952330"/>
            <a:ext cx="2950673" cy="2242908"/>
            <a:chOff x="9252427" y="12947095"/>
            <a:chExt cx="2950673" cy="2242908"/>
          </a:xfrm>
        </p:grpSpPr>
        <p:grpSp>
          <p:nvGrpSpPr>
            <p:cNvPr id="275" name="Group 274">
              <a:extLst>
                <a:ext uri="{FF2B5EF4-FFF2-40B4-BE49-F238E27FC236}">
                  <a16:creationId xmlns:a16="http://schemas.microsoft.com/office/drawing/2014/main" id="{8F1AF59A-8AD7-4C6C-8322-554D37670CB1}"/>
                </a:ext>
              </a:extLst>
            </p:cNvPr>
            <p:cNvGrpSpPr/>
            <p:nvPr/>
          </p:nvGrpSpPr>
          <p:grpSpPr>
            <a:xfrm>
              <a:off x="9346366" y="12947095"/>
              <a:ext cx="2856734" cy="1359410"/>
              <a:chOff x="9334205" y="12936946"/>
              <a:chExt cx="2856734" cy="1359410"/>
            </a:xfrm>
          </p:grpSpPr>
          <p:cxnSp>
            <p:nvCxnSpPr>
              <p:cNvPr id="272" name="Прямая соединительная линия 38">
                <a:extLst>
                  <a:ext uri="{FF2B5EF4-FFF2-40B4-BE49-F238E27FC236}">
                    <a16:creationId xmlns:a16="http://schemas.microsoft.com/office/drawing/2014/main" id="{EDC1ED4B-BA61-4EFC-A626-ED9911333BE6}"/>
                  </a:ext>
                </a:extLst>
              </p:cNvPr>
              <p:cNvCxnSpPr>
                <a:cxnSpLocks/>
              </p:cNvCxnSpPr>
              <p:nvPr/>
            </p:nvCxnSpPr>
            <p:spPr>
              <a:xfrm rot="16200000" flipH="1">
                <a:off x="11038395" y="12890980"/>
                <a:ext cx="426868" cy="1168963"/>
              </a:xfrm>
              <a:prstGeom prst="line">
                <a:avLst/>
              </a:prstGeom>
              <a:ln w="57150"/>
            </p:spPr>
            <p:style>
              <a:lnRef idx="1">
                <a:schemeClr val="dk1"/>
              </a:lnRef>
              <a:fillRef idx="0">
                <a:schemeClr val="dk1"/>
              </a:fillRef>
              <a:effectRef idx="0">
                <a:schemeClr val="dk1"/>
              </a:effectRef>
              <a:fontRef idx="minor">
                <a:schemeClr val="tx1"/>
              </a:fontRef>
            </p:style>
          </p:cxnSp>
          <p:sp>
            <p:nvSpPr>
              <p:cNvPr id="270" name="Овал 39">
                <a:extLst>
                  <a:ext uri="{FF2B5EF4-FFF2-40B4-BE49-F238E27FC236}">
                    <a16:creationId xmlns:a16="http://schemas.microsoft.com/office/drawing/2014/main" id="{5C9402A5-C88E-4FD6-AF00-CC8317A9FB06}"/>
                  </a:ext>
                </a:extLst>
              </p:cNvPr>
              <p:cNvSpPr/>
              <p:nvPr/>
            </p:nvSpPr>
            <p:spPr>
              <a:xfrm>
                <a:off x="11481681" y="13353966"/>
                <a:ext cx="709258" cy="6698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cxnSp>
            <p:nvCxnSpPr>
              <p:cNvPr id="271" name="Прямая соединительная линия 40">
                <a:extLst>
                  <a:ext uri="{FF2B5EF4-FFF2-40B4-BE49-F238E27FC236}">
                    <a16:creationId xmlns:a16="http://schemas.microsoft.com/office/drawing/2014/main" id="{B68605BA-44CE-4281-AB0B-6A2C2DC66413}"/>
                  </a:ext>
                </a:extLst>
              </p:cNvPr>
              <p:cNvCxnSpPr>
                <a:cxnSpLocks/>
              </p:cNvCxnSpPr>
              <p:nvPr/>
            </p:nvCxnSpPr>
            <p:spPr>
              <a:xfrm rot="16200000">
                <a:off x="9813610" y="13107697"/>
                <a:ext cx="689556" cy="1017916"/>
              </a:xfrm>
              <a:prstGeom prst="line">
                <a:avLst/>
              </a:prstGeom>
              <a:ln w="57150"/>
            </p:spPr>
            <p:style>
              <a:lnRef idx="1">
                <a:schemeClr val="dk1"/>
              </a:lnRef>
              <a:fillRef idx="0">
                <a:schemeClr val="dk1"/>
              </a:fillRef>
              <a:effectRef idx="0">
                <a:schemeClr val="dk1"/>
              </a:effectRef>
              <a:fontRef idx="minor">
                <a:schemeClr val="tx1"/>
              </a:fontRef>
            </p:style>
          </p:cxnSp>
          <p:sp>
            <p:nvSpPr>
              <p:cNvPr id="273" name="Овал 41">
                <a:extLst>
                  <a:ext uri="{FF2B5EF4-FFF2-40B4-BE49-F238E27FC236}">
                    <a16:creationId xmlns:a16="http://schemas.microsoft.com/office/drawing/2014/main" id="{331A9426-E76E-48AF-BFE7-6B4147E92338}"/>
                  </a:ext>
                </a:extLst>
              </p:cNvPr>
              <p:cNvSpPr/>
              <p:nvPr/>
            </p:nvSpPr>
            <p:spPr>
              <a:xfrm>
                <a:off x="10312718" y="12936946"/>
                <a:ext cx="709258" cy="66985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Lys</a:t>
                </a:r>
                <a:endParaRPr lang="ru-RU" dirty="0"/>
              </a:p>
            </p:txBody>
          </p:sp>
          <p:sp>
            <p:nvSpPr>
              <p:cNvPr id="274" name="Овал 42">
                <a:extLst>
                  <a:ext uri="{FF2B5EF4-FFF2-40B4-BE49-F238E27FC236}">
                    <a16:creationId xmlns:a16="http://schemas.microsoft.com/office/drawing/2014/main" id="{994009F0-A8C2-4810-B857-C2C097AB1DB7}"/>
                  </a:ext>
                </a:extLst>
              </p:cNvPr>
              <p:cNvSpPr/>
              <p:nvPr/>
            </p:nvSpPr>
            <p:spPr>
              <a:xfrm>
                <a:off x="9334205" y="13626501"/>
                <a:ext cx="709258" cy="669855"/>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grpSp>
        <p:sp>
          <p:nvSpPr>
            <p:cNvPr id="277" name="TextBox 276">
              <a:extLst>
                <a:ext uri="{FF2B5EF4-FFF2-40B4-BE49-F238E27FC236}">
                  <a16:creationId xmlns:a16="http://schemas.microsoft.com/office/drawing/2014/main" id="{734D490F-EBEF-4AA1-A6C1-1B2CAF6AD27F}"/>
                </a:ext>
              </a:extLst>
            </p:cNvPr>
            <p:cNvSpPr txBox="1"/>
            <p:nvPr/>
          </p:nvSpPr>
          <p:spPr>
            <a:xfrm>
              <a:off x="9252427" y="14359006"/>
              <a:ext cx="2950673" cy="830997"/>
            </a:xfrm>
            <a:prstGeom prst="rect">
              <a:avLst/>
            </a:prstGeom>
            <a:noFill/>
          </p:spPr>
          <p:txBody>
            <a:bodyPr wrap="square" rtlCol="0">
              <a:spAutoFit/>
            </a:bodyPr>
            <a:lstStyle/>
            <a:p>
              <a:pPr algn="ctr"/>
              <a:r>
                <a:rPr lang="en-GB" sz="2400" dirty="0"/>
                <a:t>The investigated</a:t>
              </a:r>
            </a:p>
            <a:p>
              <a:pPr algn="ctr"/>
              <a:r>
                <a:rPr lang="en-GB" sz="2400" dirty="0"/>
                <a:t> peptide</a:t>
              </a:r>
              <a:endParaRPr lang="ru-RU" sz="2400" dirty="0"/>
            </a:p>
          </p:txBody>
        </p:sp>
      </p:grpSp>
      <p:grpSp>
        <p:nvGrpSpPr>
          <p:cNvPr id="289" name="Group 288">
            <a:extLst>
              <a:ext uri="{FF2B5EF4-FFF2-40B4-BE49-F238E27FC236}">
                <a16:creationId xmlns:a16="http://schemas.microsoft.com/office/drawing/2014/main" id="{55815531-8C40-4701-93B2-11146BA46591}"/>
              </a:ext>
            </a:extLst>
          </p:cNvPr>
          <p:cNvGrpSpPr/>
          <p:nvPr/>
        </p:nvGrpSpPr>
        <p:grpSpPr>
          <a:xfrm>
            <a:off x="17602591" y="16296174"/>
            <a:ext cx="3142474" cy="2400004"/>
            <a:chOff x="23785555" y="12522197"/>
            <a:chExt cx="3275124" cy="2463052"/>
          </a:xfrm>
        </p:grpSpPr>
        <p:grpSp>
          <p:nvGrpSpPr>
            <p:cNvPr id="212" name="Группа 21">
              <a:extLst>
                <a:ext uri="{FF2B5EF4-FFF2-40B4-BE49-F238E27FC236}">
                  <a16:creationId xmlns:a16="http://schemas.microsoft.com/office/drawing/2014/main" id="{53B0B0D8-3B15-43C0-896B-365CF6E9405E}"/>
                </a:ext>
              </a:extLst>
            </p:cNvPr>
            <p:cNvGrpSpPr>
              <a:grpSpLocks noChangeAspect="1"/>
            </p:cNvGrpSpPr>
            <p:nvPr/>
          </p:nvGrpSpPr>
          <p:grpSpPr>
            <a:xfrm>
              <a:off x="23785555" y="12522197"/>
              <a:ext cx="3058173" cy="2187355"/>
              <a:chOff x="1290655" y="3107184"/>
              <a:chExt cx="3441143" cy="2461273"/>
            </a:xfrm>
          </p:grpSpPr>
          <p:cxnSp>
            <p:nvCxnSpPr>
              <p:cNvPr id="213" name="Прямая со стрелкой 22">
                <a:extLst>
                  <a:ext uri="{FF2B5EF4-FFF2-40B4-BE49-F238E27FC236}">
                    <a16:creationId xmlns:a16="http://schemas.microsoft.com/office/drawing/2014/main" id="{9E75C1F5-7E17-44CE-8F04-59022F3D6B2B}"/>
                  </a:ext>
                </a:extLst>
              </p:cNvPr>
              <p:cNvCxnSpPr>
                <a:cxnSpLocks/>
              </p:cNvCxnSpPr>
              <p:nvPr/>
            </p:nvCxnSpPr>
            <p:spPr>
              <a:xfrm flipV="1">
                <a:off x="1811045" y="3107184"/>
                <a:ext cx="0" cy="21128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4" name="Прямая со стрелкой 23">
                <a:extLst>
                  <a:ext uri="{FF2B5EF4-FFF2-40B4-BE49-F238E27FC236}">
                    <a16:creationId xmlns:a16="http://schemas.microsoft.com/office/drawing/2014/main" id="{27240AF5-1BD9-43B2-A18B-F22C6C7D78EF}"/>
                  </a:ext>
                </a:extLst>
              </p:cNvPr>
              <p:cNvCxnSpPr>
                <a:cxnSpLocks/>
              </p:cNvCxnSpPr>
              <p:nvPr/>
            </p:nvCxnSpPr>
            <p:spPr>
              <a:xfrm>
                <a:off x="1811045" y="5220070"/>
                <a:ext cx="29207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5" name="TextBox 214">
                <a:extLst>
                  <a:ext uri="{FF2B5EF4-FFF2-40B4-BE49-F238E27FC236}">
                    <a16:creationId xmlns:a16="http://schemas.microsoft.com/office/drawing/2014/main" id="{CA2BBA99-68AB-48EB-A798-899B22B986D0}"/>
                  </a:ext>
                </a:extLst>
              </p:cNvPr>
              <p:cNvSpPr txBox="1"/>
              <p:nvPr/>
            </p:nvSpPr>
            <p:spPr>
              <a:xfrm>
                <a:off x="3005091" y="5161291"/>
                <a:ext cx="532661" cy="407166"/>
              </a:xfrm>
              <a:prstGeom prst="rect">
                <a:avLst/>
              </a:prstGeom>
              <a:noFill/>
            </p:spPr>
            <p:txBody>
              <a:bodyPr wrap="square" rtlCol="0">
                <a:spAutoFit/>
              </a:bodyPr>
              <a:lstStyle/>
              <a:p>
                <a:pPr algn="ctr"/>
                <a:r>
                  <a:rPr lang="en-GB" sz="1400" dirty="0"/>
                  <a:t>m</a:t>
                </a:r>
                <a:endParaRPr lang="ru-RU" sz="1400" dirty="0"/>
              </a:p>
            </p:txBody>
          </p:sp>
          <p:sp>
            <p:nvSpPr>
              <p:cNvPr id="216" name="TextBox 215">
                <a:extLst>
                  <a:ext uri="{FF2B5EF4-FFF2-40B4-BE49-F238E27FC236}">
                    <a16:creationId xmlns:a16="http://schemas.microsoft.com/office/drawing/2014/main" id="{9C770B7E-C503-4DAD-BA3B-DF1431641097}"/>
                  </a:ext>
                </a:extLst>
              </p:cNvPr>
              <p:cNvSpPr txBox="1"/>
              <p:nvPr/>
            </p:nvSpPr>
            <p:spPr>
              <a:xfrm>
                <a:off x="1290655" y="3379721"/>
                <a:ext cx="529316" cy="1567812"/>
              </a:xfrm>
              <a:prstGeom prst="rect">
                <a:avLst/>
              </a:prstGeom>
              <a:noFill/>
            </p:spPr>
            <p:txBody>
              <a:bodyPr vert="vert270" wrap="square" rtlCol="0">
                <a:spAutoFit/>
              </a:bodyPr>
              <a:lstStyle/>
              <a:p>
                <a:pPr algn="ctr"/>
                <a:r>
                  <a:rPr lang="en-GB" sz="1400" dirty="0"/>
                  <a:t>quantity</a:t>
                </a:r>
                <a:endParaRPr lang="ru-RU" sz="1400" dirty="0"/>
              </a:p>
            </p:txBody>
          </p:sp>
          <p:cxnSp>
            <p:nvCxnSpPr>
              <p:cNvPr id="217" name="Прямая соединительная линия 26">
                <a:extLst>
                  <a:ext uri="{FF2B5EF4-FFF2-40B4-BE49-F238E27FC236}">
                    <a16:creationId xmlns:a16="http://schemas.microsoft.com/office/drawing/2014/main" id="{6FAC6AEB-9E74-4D92-85A0-8036C5A4851C}"/>
                  </a:ext>
                </a:extLst>
              </p:cNvPr>
              <p:cNvCxnSpPr>
                <a:cxnSpLocks/>
              </p:cNvCxnSpPr>
              <p:nvPr/>
            </p:nvCxnSpPr>
            <p:spPr>
              <a:xfrm>
                <a:off x="2201662" y="4571511"/>
                <a:ext cx="0" cy="577537"/>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18" name="Прямая соединительная линия 27">
                <a:extLst>
                  <a:ext uri="{FF2B5EF4-FFF2-40B4-BE49-F238E27FC236}">
                    <a16:creationId xmlns:a16="http://schemas.microsoft.com/office/drawing/2014/main" id="{CA383507-4A49-4EE1-8BC9-3C41019D7FC2}"/>
                  </a:ext>
                </a:extLst>
              </p:cNvPr>
              <p:cNvCxnSpPr>
                <a:cxnSpLocks/>
              </p:cNvCxnSpPr>
              <p:nvPr/>
            </p:nvCxnSpPr>
            <p:spPr>
              <a:xfrm>
                <a:off x="2460594" y="4091330"/>
                <a:ext cx="0" cy="105772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19" name="Прямая соединительная линия 28">
                <a:extLst>
                  <a:ext uri="{FF2B5EF4-FFF2-40B4-BE49-F238E27FC236}">
                    <a16:creationId xmlns:a16="http://schemas.microsoft.com/office/drawing/2014/main" id="{FB5168AB-14F6-4F57-8208-253D9EB2AE6D}"/>
                  </a:ext>
                </a:extLst>
              </p:cNvPr>
              <p:cNvCxnSpPr>
                <a:cxnSpLocks/>
              </p:cNvCxnSpPr>
              <p:nvPr/>
            </p:nvCxnSpPr>
            <p:spPr>
              <a:xfrm>
                <a:off x="2709169" y="3905465"/>
                <a:ext cx="0" cy="1243584"/>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0" name="Прямая соединительная линия 29">
                <a:extLst>
                  <a:ext uri="{FF2B5EF4-FFF2-40B4-BE49-F238E27FC236}">
                    <a16:creationId xmlns:a16="http://schemas.microsoft.com/office/drawing/2014/main" id="{6CAB1766-4B84-4583-AD4E-0371442546E0}"/>
                  </a:ext>
                </a:extLst>
              </p:cNvPr>
              <p:cNvCxnSpPr>
                <a:cxnSpLocks/>
              </p:cNvCxnSpPr>
              <p:nvPr/>
            </p:nvCxnSpPr>
            <p:spPr>
              <a:xfrm>
                <a:off x="2931111" y="4355031"/>
                <a:ext cx="0" cy="794017"/>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1" name="Прямая соединительная линия 30">
                <a:extLst>
                  <a:ext uri="{FF2B5EF4-FFF2-40B4-BE49-F238E27FC236}">
                    <a16:creationId xmlns:a16="http://schemas.microsoft.com/office/drawing/2014/main" id="{82A17362-6EEB-44EC-A209-54735CA2A3AA}"/>
                  </a:ext>
                </a:extLst>
              </p:cNvPr>
              <p:cNvCxnSpPr>
                <a:cxnSpLocks/>
              </p:cNvCxnSpPr>
              <p:nvPr/>
            </p:nvCxnSpPr>
            <p:spPr>
              <a:xfrm>
                <a:off x="3144972" y="3658871"/>
                <a:ext cx="16956" cy="1490177"/>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2" name="Прямая соединительная линия 31">
                <a:extLst>
                  <a:ext uri="{FF2B5EF4-FFF2-40B4-BE49-F238E27FC236}">
                    <a16:creationId xmlns:a16="http://schemas.microsoft.com/office/drawing/2014/main" id="{5C23D63D-ECEF-4C3F-862B-E905DBB2D3ED}"/>
                  </a:ext>
                </a:extLst>
              </p:cNvPr>
              <p:cNvCxnSpPr>
                <a:cxnSpLocks/>
              </p:cNvCxnSpPr>
              <p:nvPr/>
            </p:nvCxnSpPr>
            <p:spPr>
              <a:xfrm>
                <a:off x="3783366" y="4758431"/>
                <a:ext cx="0" cy="390618"/>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32">
                <a:extLst>
                  <a:ext uri="{FF2B5EF4-FFF2-40B4-BE49-F238E27FC236}">
                    <a16:creationId xmlns:a16="http://schemas.microsoft.com/office/drawing/2014/main" id="{939F4903-5BB1-4BC1-866E-AE9740C3AEFF}"/>
                  </a:ext>
                </a:extLst>
              </p:cNvPr>
              <p:cNvCxnSpPr>
                <a:cxnSpLocks/>
              </p:cNvCxnSpPr>
              <p:nvPr/>
            </p:nvCxnSpPr>
            <p:spPr>
              <a:xfrm>
                <a:off x="3934287" y="4549806"/>
                <a:ext cx="0" cy="599243"/>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grpSp>
        <p:sp>
          <p:nvSpPr>
            <p:cNvPr id="279" name="TextBox 278">
              <a:extLst>
                <a:ext uri="{FF2B5EF4-FFF2-40B4-BE49-F238E27FC236}">
                  <a16:creationId xmlns:a16="http://schemas.microsoft.com/office/drawing/2014/main" id="{0F55036A-8FDB-43E2-A36A-5849E6AC33B5}"/>
                </a:ext>
              </a:extLst>
            </p:cNvPr>
            <p:cNvSpPr txBox="1"/>
            <p:nvPr/>
          </p:nvSpPr>
          <p:spPr>
            <a:xfrm>
              <a:off x="23909975" y="14511456"/>
              <a:ext cx="3150704" cy="473793"/>
            </a:xfrm>
            <a:prstGeom prst="rect">
              <a:avLst/>
            </a:prstGeom>
            <a:noFill/>
          </p:spPr>
          <p:txBody>
            <a:bodyPr wrap="square" rtlCol="0">
              <a:spAutoFit/>
            </a:bodyPr>
            <a:lstStyle/>
            <a:p>
              <a:pPr algn="ctr"/>
              <a:r>
                <a:rPr lang="en-GB" sz="2400" dirty="0"/>
                <a:t>Mass spectrum</a:t>
              </a:r>
            </a:p>
          </p:txBody>
        </p:sp>
      </p:grpSp>
      <p:sp>
        <p:nvSpPr>
          <p:cNvPr id="280" name="Стрелка: вправо 1">
            <a:extLst>
              <a:ext uri="{FF2B5EF4-FFF2-40B4-BE49-F238E27FC236}">
                <a16:creationId xmlns:a16="http://schemas.microsoft.com/office/drawing/2014/main" id="{1D579053-4802-44F3-B502-D6CCA8FEFE01}"/>
              </a:ext>
            </a:extLst>
          </p:cNvPr>
          <p:cNvSpPr/>
          <p:nvPr/>
        </p:nvSpPr>
        <p:spPr>
          <a:xfrm rot="5400000">
            <a:off x="18623757" y="15489730"/>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81" name="Стрелка: вправо 1">
            <a:extLst>
              <a:ext uri="{FF2B5EF4-FFF2-40B4-BE49-F238E27FC236}">
                <a16:creationId xmlns:a16="http://schemas.microsoft.com/office/drawing/2014/main" id="{19BFB92B-8630-4207-B28D-F2655F89728C}"/>
              </a:ext>
            </a:extLst>
          </p:cNvPr>
          <p:cNvSpPr/>
          <p:nvPr/>
        </p:nvSpPr>
        <p:spPr>
          <a:xfrm flipH="1">
            <a:off x="13014421" y="16894369"/>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290" name="Straight Connector 289">
            <a:extLst>
              <a:ext uri="{FF2B5EF4-FFF2-40B4-BE49-F238E27FC236}">
                <a16:creationId xmlns:a16="http://schemas.microsoft.com/office/drawing/2014/main" id="{8281A5EF-D8B6-4497-97CA-B10EE0243E98}"/>
              </a:ext>
            </a:extLst>
          </p:cNvPr>
          <p:cNvCxnSpPr>
            <a:cxnSpLocks/>
          </p:cNvCxnSpPr>
          <p:nvPr/>
        </p:nvCxnSpPr>
        <p:spPr>
          <a:xfrm>
            <a:off x="21068931" y="12644657"/>
            <a:ext cx="0" cy="5977764"/>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292" name="Стрелка: вправо 1">
            <a:extLst>
              <a:ext uri="{FF2B5EF4-FFF2-40B4-BE49-F238E27FC236}">
                <a16:creationId xmlns:a16="http://schemas.microsoft.com/office/drawing/2014/main" id="{E2801640-CE7D-4425-AF56-FB711B098114}"/>
              </a:ext>
            </a:extLst>
          </p:cNvPr>
          <p:cNvSpPr/>
          <p:nvPr/>
        </p:nvSpPr>
        <p:spPr>
          <a:xfrm flipH="1">
            <a:off x="16207654" y="16908262"/>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99" name="Объект 2">
            <a:extLst>
              <a:ext uri="{FF2B5EF4-FFF2-40B4-BE49-F238E27FC236}">
                <a16:creationId xmlns:a16="http://schemas.microsoft.com/office/drawing/2014/main" id="{4F60BE9F-0C3D-498D-93F0-4048292E1AF1}"/>
              </a:ext>
            </a:extLst>
          </p:cNvPr>
          <p:cNvSpPr txBox="1">
            <a:spLocks/>
          </p:cNvSpPr>
          <p:nvPr/>
        </p:nvSpPr>
        <p:spPr>
          <a:xfrm>
            <a:off x="21533294" y="13325081"/>
            <a:ext cx="7015024" cy="13377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To develop a software tool for analysing data, obtained from modified peptide</a:t>
            </a:r>
            <a:endParaRPr lang="ru-RU" dirty="0"/>
          </a:p>
        </p:txBody>
      </p:sp>
      <p:sp>
        <p:nvSpPr>
          <p:cNvPr id="300" name="TextBox 299">
            <a:extLst>
              <a:ext uri="{FF2B5EF4-FFF2-40B4-BE49-F238E27FC236}">
                <a16:creationId xmlns:a16="http://schemas.microsoft.com/office/drawing/2014/main" id="{62684616-8CB5-491A-A802-2BA7B1A4441C}"/>
              </a:ext>
            </a:extLst>
          </p:cNvPr>
          <p:cNvSpPr txBox="1"/>
          <p:nvPr/>
        </p:nvSpPr>
        <p:spPr>
          <a:xfrm>
            <a:off x="21533294" y="14950757"/>
            <a:ext cx="7357534" cy="1631216"/>
          </a:xfrm>
          <a:prstGeom prst="rect">
            <a:avLst/>
          </a:prstGeom>
          <a:noFill/>
        </p:spPr>
        <p:txBody>
          <a:bodyPr wrap="square" rtlCol="0">
            <a:spAutoFit/>
          </a:bodyPr>
          <a:lstStyle/>
          <a:p>
            <a:r>
              <a:rPr lang="en-GB" sz="2800" dirty="0"/>
              <a:t>The sub-tasks</a:t>
            </a:r>
            <a:endParaRPr lang="ru-RU" sz="2800" dirty="0"/>
          </a:p>
          <a:p>
            <a:pPr marL="457200" indent="-457200">
              <a:buFont typeface="Arial" panose="020B0604020202020204" pitchFamily="34" charset="0"/>
              <a:buChar char="•"/>
            </a:pPr>
            <a:r>
              <a:rPr lang="en-GB" sz="2400" dirty="0"/>
              <a:t>Learn how to read file</a:t>
            </a:r>
            <a:r>
              <a:rPr lang="ru-RU" sz="2400" dirty="0"/>
              <a:t> .</a:t>
            </a:r>
            <a:r>
              <a:rPr lang="en-GB" sz="2400" dirty="0"/>
              <a:t>pep</a:t>
            </a:r>
            <a:endParaRPr lang="ru-RU" sz="2400" dirty="0"/>
          </a:p>
          <a:p>
            <a:pPr marL="457200" indent="-457200">
              <a:buFont typeface="Arial" panose="020B0604020202020204" pitchFamily="34" charset="0"/>
              <a:buChar char="•"/>
            </a:pPr>
            <a:r>
              <a:rPr lang="en-GB" sz="2400" dirty="0"/>
              <a:t>Learn how to find positions in the peptide where a substitution or a PTM could occur</a:t>
            </a:r>
            <a:endParaRPr lang="ru-RU" sz="2400" dirty="0"/>
          </a:p>
        </p:txBody>
      </p:sp>
      <p:sp>
        <p:nvSpPr>
          <p:cNvPr id="301" name="TextBox 300">
            <a:extLst>
              <a:ext uri="{FF2B5EF4-FFF2-40B4-BE49-F238E27FC236}">
                <a16:creationId xmlns:a16="http://schemas.microsoft.com/office/drawing/2014/main" id="{2960966E-99A2-4DBD-91A0-6FDC6AD684DE}"/>
              </a:ext>
            </a:extLst>
          </p:cNvPr>
          <p:cNvSpPr txBox="1"/>
          <p:nvPr/>
        </p:nvSpPr>
        <p:spPr>
          <a:xfrm>
            <a:off x="21326078" y="12123691"/>
            <a:ext cx="2198405" cy="646331"/>
          </a:xfrm>
          <a:prstGeom prst="rect">
            <a:avLst/>
          </a:prstGeom>
          <a:noFill/>
        </p:spPr>
        <p:txBody>
          <a:bodyPr wrap="square" rtlCol="0">
            <a:spAutoFit/>
          </a:bodyPr>
          <a:lstStyle/>
          <a:p>
            <a:r>
              <a:rPr lang="en-GB" sz="3600" dirty="0"/>
              <a:t>The Goal</a:t>
            </a:r>
            <a:endParaRPr lang="ru-RU" sz="3600" dirty="0"/>
          </a:p>
        </p:txBody>
      </p:sp>
      <p:cxnSp>
        <p:nvCxnSpPr>
          <p:cNvPr id="304" name="Straight Connector 303">
            <a:extLst>
              <a:ext uri="{FF2B5EF4-FFF2-40B4-BE49-F238E27FC236}">
                <a16:creationId xmlns:a16="http://schemas.microsoft.com/office/drawing/2014/main" id="{0E3F79D2-3C45-4A49-B99A-871913A80014}"/>
              </a:ext>
            </a:extLst>
          </p:cNvPr>
          <p:cNvCxnSpPr>
            <a:cxnSpLocks/>
          </p:cNvCxnSpPr>
          <p:nvPr/>
        </p:nvCxnSpPr>
        <p:spPr>
          <a:xfrm flipH="1">
            <a:off x="22039230" y="11726818"/>
            <a:ext cx="6892252" cy="0"/>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cxnSp>
        <p:nvCxnSpPr>
          <p:cNvPr id="306" name="Straight Connector 305">
            <a:extLst>
              <a:ext uri="{FF2B5EF4-FFF2-40B4-BE49-F238E27FC236}">
                <a16:creationId xmlns:a16="http://schemas.microsoft.com/office/drawing/2014/main" id="{D24FABA0-45F5-4959-81D3-305799AEC172}"/>
              </a:ext>
            </a:extLst>
          </p:cNvPr>
          <p:cNvCxnSpPr>
            <a:cxnSpLocks/>
          </p:cNvCxnSpPr>
          <p:nvPr/>
        </p:nvCxnSpPr>
        <p:spPr>
          <a:xfrm flipH="1" flipV="1">
            <a:off x="10394916" y="11700887"/>
            <a:ext cx="9768776" cy="66123"/>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cxnSp>
        <p:nvCxnSpPr>
          <p:cNvPr id="308" name="Straight Connector 307">
            <a:extLst>
              <a:ext uri="{FF2B5EF4-FFF2-40B4-BE49-F238E27FC236}">
                <a16:creationId xmlns:a16="http://schemas.microsoft.com/office/drawing/2014/main" id="{AFFFA450-B68F-44E1-B734-15EB4BA56FD1}"/>
              </a:ext>
            </a:extLst>
          </p:cNvPr>
          <p:cNvCxnSpPr>
            <a:cxnSpLocks/>
          </p:cNvCxnSpPr>
          <p:nvPr/>
        </p:nvCxnSpPr>
        <p:spPr>
          <a:xfrm flipH="1">
            <a:off x="1572622" y="11726818"/>
            <a:ext cx="6905366" cy="0"/>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grpSp>
        <p:nvGrpSpPr>
          <p:cNvPr id="313" name="Group 312">
            <a:extLst>
              <a:ext uri="{FF2B5EF4-FFF2-40B4-BE49-F238E27FC236}">
                <a16:creationId xmlns:a16="http://schemas.microsoft.com/office/drawing/2014/main" id="{40377D68-C95C-4912-BF88-6F2591D80DC7}"/>
              </a:ext>
            </a:extLst>
          </p:cNvPr>
          <p:cNvGrpSpPr/>
          <p:nvPr/>
        </p:nvGrpSpPr>
        <p:grpSpPr>
          <a:xfrm>
            <a:off x="737132" y="19429350"/>
            <a:ext cx="28800949" cy="13449122"/>
            <a:chOff x="737132" y="5178823"/>
            <a:chExt cx="28800949" cy="14750398"/>
          </a:xfrm>
        </p:grpSpPr>
        <p:sp>
          <p:nvSpPr>
            <p:cNvPr id="314" name="Rectangle: Rounded Corners 313">
              <a:extLst>
                <a:ext uri="{FF2B5EF4-FFF2-40B4-BE49-F238E27FC236}">
                  <a16:creationId xmlns:a16="http://schemas.microsoft.com/office/drawing/2014/main" id="{E92AC885-B756-4ACB-8D10-5B63A3C13592}"/>
                </a:ext>
              </a:extLst>
            </p:cNvPr>
            <p:cNvSpPr/>
            <p:nvPr/>
          </p:nvSpPr>
          <p:spPr>
            <a:xfrm>
              <a:off x="737132" y="5689596"/>
              <a:ext cx="28800949" cy="14239625"/>
            </a:xfrm>
            <a:prstGeom prst="roundRect">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5" name="TextBox 314">
              <a:extLst>
                <a:ext uri="{FF2B5EF4-FFF2-40B4-BE49-F238E27FC236}">
                  <a16:creationId xmlns:a16="http://schemas.microsoft.com/office/drawing/2014/main" id="{04700159-7A33-4FC8-9B4A-A0B1E0E16D15}"/>
                </a:ext>
              </a:extLst>
            </p:cNvPr>
            <p:cNvSpPr txBox="1"/>
            <p:nvPr/>
          </p:nvSpPr>
          <p:spPr>
            <a:xfrm>
              <a:off x="2971799" y="5178823"/>
              <a:ext cx="5740401" cy="1120397"/>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Methodology</a:t>
              </a:r>
              <a:endParaRPr lang="ru-RU" sz="5400" dirty="0">
                <a:effectLst>
                  <a:outerShdw blurRad="38100" dist="38100" dir="2700000" algn="tl">
                    <a:srgbClr val="000000">
                      <a:alpha val="43137"/>
                    </a:srgbClr>
                  </a:outerShdw>
                </a:effectLst>
                <a:latin typeface="+mj-lt"/>
              </a:endParaRPr>
            </a:p>
          </p:txBody>
        </p:sp>
      </p:grpSp>
      <p:sp>
        <p:nvSpPr>
          <p:cNvPr id="2" name="Oval 1">
            <a:extLst>
              <a:ext uri="{FF2B5EF4-FFF2-40B4-BE49-F238E27FC236}">
                <a16:creationId xmlns:a16="http://schemas.microsoft.com/office/drawing/2014/main" id="{685E50D8-8ACB-4695-86C6-ACE19A1F742D}"/>
              </a:ext>
            </a:extLst>
          </p:cNvPr>
          <p:cNvSpPr/>
          <p:nvPr/>
        </p:nvSpPr>
        <p:spPr>
          <a:xfrm>
            <a:off x="12672877" y="16346977"/>
            <a:ext cx="1828800" cy="1828800"/>
          </a:xfrm>
          <a:prstGeom prst="ellipse">
            <a:avLst/>
          </a:prstGeom>
          <a:noFill/>
          <a:ln w="5715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a:extLst>
              <a:ext uri="{FF2B5EF4-FFF2-40B4-BE49-F238E27FC236}">
                <a16:creationId xmlns:a16="http://schemas.microsoft.com/office/drawing/2014/main" id="{2693A682-837C-45F6-A21C-743F77626915}"/>
              </a:ext>
            </a:extLst>
          </p:cNvPr>
          <p:cNvCxnSpPr>
            <a:cxnSpLocks/>
          </p:cNvCxnSpPr>
          <p:nvPr/>
        </p:nvCxnSpPr>
        <p:spPr>
          <a:xfrm>
            <a:off x="9397999" y="21215107"/>
            <a:ext cx="54448" cy="11010807"/>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207" name="TextBox 206">
            <a:extLst>
              <a:ext uri="{FF2B5EF4-FFF2-40B4-BE49-F238E27FC236}">
                <a16:creationId xmlns:a16="http://schemas.microsoft.com/office/drawing/2014/main" id="{C9AF5A3A-87E1-4E51-9AE5-395B99347988}"/>
              </a:ext>
            </a:extLst>
          </p:cNvPr>
          <p:cNvSpPr txBox="1"/>
          <p:nvPr/>
        </p:nvSpPr>
        <p:spPr>
          <a:xfrm>
            <a:off x="1355209" y="20511491"/>
            <a:ext cx="4284974" cy="646331"/>
          </a:xfrm>
          <a:prstGeom prst="rect">
            <a:avLst/>
          </a:prstGeom>
          <a:noFill/>
        </p:spPr>
        <p:txBody>
          <a:bodyPr wrap="square" rtlCol="0">
            <a:spAutoFit/>
          </a:bodyPr>
          <a:lstStyle/>
          <a:p>
            <a:r>
              <a:rPr lang="en-GB" sz="3600" dirty="0"/>
              <a:t>Programming tools</a:t>
            </a:r>
            <a:endParaRPr lang="ru-RU" sz="3600" dirty="0"/>
          </a:p>
        </p:txBody>
      </p:sp>
      <p:grpSp>
        <p:nvGrpSpPr>
          <p:cNvPr id="11" name="Group 10">
            <a:extLst>
              <a:ext uri="{FF2B5EF4-FFF2-40B4-BE49-F238E27FC236}">
                <a16:creationId xmlns:a16="http://schemas.microsoft.com/office/drawing/2014/main" id="{98D96B29-448E-4292-8CEC-4A6FB361BAB2}"/>
              </a:ext>
            </a:extLst>
          </p:cNvPr>
          <p:cNvGrpSpPr/>
          <p:nvPr/>
        </p:nvGrpSpPr>
        <p:grpSpPr>
          <a:xfrm>
            <a:off x="2509793" y="21470291"/>
            <a:ext cx="5187078" cy="2566407"/>
            <a:chOff x="1918180" y="21611042"/>
            <a:chExt cx="4849190" cy="2231603"/>
          </a:xfrm>
        </p:grpSpPr>
        <p:pic>
          <p:nvPicPr>
            <p:cNvPr id="4" name="Picture 3">
              <a:extLst>
                <a:ext uri="{FF2B5EF4-FFF2-40B4-BE49-F238E27FC236}">
                  <a16:creationId xmlns:a16="http://schemas.microsoft.com/office/drawing/2014/main" id="{FE9A1B5D-88CA-4EEB-8B2C-0FB6BD56F14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18180" y="21611042"/>
              <a:ext cx="1217459" cy="2231603"/>
            </a:xfrm>
            <a:prstGeom prst="rect">
              <a:avLst/>
            </a:prstGeom>
          </p:spPr>
        </p:pic>
        <p:grpSp>
          <p:nvGrpSpPr>
            <p:cNvPr id="7" name="Group 6">
              <a:extLst>
                <a:ext uri="{FF2B5EF4-FFF2-40B4-BE49-F238E27FC236}">
                  <a16:creationId xmlns:a16="http://schemas.microsoft.com/office/drawing/2014/main" id="{D9C025DB-38A7-463F-9B88-417EDC934914}"/>
                </a:ext>
              </a:extLst>
            </p:cNvPr>
            <p:cNvGrpSpPr>
              <a:grpSpLocks noChangeAspect="1"/>
            </p:cNvGrpSpPr>
            <p:nvPr/>
          </p:nvGrpSpPr>
          <p:grpSpPr>
            <a:xfrm>
              <a:off x="3635954" y="22400655"/>
              <a:ext cx="652376" cy="652377"/>
              <a:chOff x="3461611" y="21828369"/>
              <a:chExt cx="1977033" cy="1977035"/>
            </a:xfrm>
          </p:grpSpPr>
          <p:sp>
            <p:nvSpPr>
              <p:cNvPr id="6" name="Rectangle 5">
                <a:extLst>
                  <a:ext uri="{FF2B5EF4-FFF2-40B4-BE49-F238E27FC236}">
                    <a16:creationId xmlns:a16="http://schemas.microsoft.com/office/drawing/2014/main" id="{C0C8F539-49BB-4647-B35B-CD57C97BF93F}"/>
                  </a:ext>
                </a:extLst>
              </p:cNvPr>
              <p:cNvSpPr/>
              <p:nvPr/>
            </p:nvSpPr>
            <p:spPr>
              <a:xfrm>
                <a:off x="4385492" y="21828369"/>
                <a:ext cx="204296" cy="1977032"/>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Rectangle 223">
                <a:extLst>
                  <a:ext uri="{FF2B5EF4-FFF2-40B4-BE49-F238E27FC236}">
                    <a16:creationId xmlns:a16="http://schemas.microsoft.com/office/drawing/2014/main" id="{A12DC87C-2FC1-411F-A080-4111A33A2900}"/>
                  </a:ext>
                </a:extLst>
              </p:cNvPr>
              <p:cNvSpPr/>
              <p:nvPr/>
            </p:nvSpPr>
            <p:spPr>
              <a:xfrm rot="5400000">
                <a:off x="4347980" y="21847525"/>
                <a:ext cx="204296" cy="1977032"/>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EE1FE821-0114-44BC-A545-C69DB5544069}"/>
                  </a:ext>
                </a:extLst>
              </p:cNvPr>
              <p:cNvSpPr/>
              <p:nvPr/>
            </p:nvSpPr>
            <p:spPr>
              <a:xfrm>
                <a:off x="4385493" y="21828372"/>
                <a:ext cx="204296" cy="1977032"/>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Rectangle 296">
                <a:extLst>
                  <a:ext uri="{FF2B5EF4-FFF2-40B4-BE49-F238E27FC236}">
                    <a16:creationId xmlns:a16="http://schemas.microsoft.com/office/drawing/2014/main" id="{FB240F33-04DE-4DFF-A309-8DEDFE50301A}"/>
                  </a:ext>
                </a:extLst>
              </p:cNvPr>
              <p:cNvSpPr/>
              <p:nvPr/>
            </p:nvSpPr>
            <p:spPr>
              <a:xfrm rot="5400000">
                <a:off x="4347979" y="21847528"/>
                <a:ext cx="204296" cy="1977032"/>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247E49C-36CB-4DF2-B8D7-67F1BCDA500D}"/>
                </a:ext>
              </a:extLst>
            </p:cNvPr>
            <p:cNvSpPr txBox="1"/>
            <p:nvPr/>
          </p:nvSpPr>
          <p:spPr>
            <a:xfrm>
              <a:off x="4594230" y="22260512"/>
              <a:ext cx="2173140" cy="830997"/>
            </a:xfrm>
            <a:prstGeom prst="rect">
              <a:avLst/>
            </a:prstGeom>
            <a:noFill/>
          </p:spPr>
          <p:txBody>
            <a:bodyPr wrap="square" rtlCol="0">
              <a:spAutoFit/>
            </a:bodyPr>
            <a:lstStyle/>
            <a:p>
              <a:pPr algn="ctr"/>
              <a:r>
                <a:rPr lang="en-US" sz="4800" dirty="0">
                  <a:latin typeface="+mj-lt"/>
                </a:rPr>
                <a:t>SWING</a:t>
              </a:r>
            </a:p>
          </p:txBody>
        </p:sp>
      </p:grpSp>
      <p:grpSp>
        <p:nvGrpSpPr>
          <p:cNvPr id="329" name="Группа 7">
            <a:extLst>
              <a:ext uri="{FF2B5EF4-FFF2-40B4-BE49-F238E27FC236}">
                <a16:creationId xmlns:a16="http://schemas.microsoft.com/office/drawing/2014/main" id="{4B9768EA-4148-4D1D-BA3F-50668EAB20AE}"/>
              </a:ext>
            </a:extLst>
          </p:cNvPr>
          <p:cNvGrpSpPr/>
          <p:nvPr/>
        </p:nvGrpSpPr>
        <p:grpSpPr>
          <a:xfrm>
            <a:off x="4310860" y="30152076"/>
            <a:ext cx="1902939" cy="2039283"/>
            <a:chOff x="515125" y="3971689"/>
            <a:chExt cx="1902939" cy="2039283"/>
          </a:xfrm>
        </p:grpSpPr>
        <p:grpSp>
          <p:nvGrpSpPr>
            <p:cNvPr id="330" name="Группа 69">
              <a:extLst>
                <a:ext uri="{FF2B5EF4-FFF2-40B4-BE49-F238E27FC236}">
                  <a16:creationId xmlns:a16="http://schemas.microsoft.com/office/drawing/2014/main" id="{EDF846F5-F082-4EA8-ADEC-40D65CD0FEEC}"/>
                </a:ext>
              </a:extLst>
            </p:cNvPr>
            <p:cNvGrpSpPr>
              <a:grpSpLocks noChangeAspect="1"/>
            </p:cNvGrpSpPr>
            <p:nvPr/>
          </p:nvGrpSpPr>
          <p:grpSpPr>
            <a:xfrm>
              <a:off x="628650" y="3971689"/>
              <a:ext cx="958026" cy="1337732"/>
              <a:chOff x="1553592" y="2281561"/>
              <a:chExt cx="1455938" cy="2032987"/>
            </a:xfrm>
          </p:grpSpPr>
          <p:sp>
            <p:nvSpPr>
              <p:cNvPr id="332" name="Прямоугольник: один усеченный угол 70">
                <a:extLst>
                  <a:ext uri="{FF2B5EF4-FFF2-40B4-BE49-F238E27FC236}">
                    <a16:creationId xmlns:a16="http://schemas.microsoft.com/office/drawing/2014/main" id="{AFB182F1-44F8-4A4C-90A4-C32DC4197D75}"/>
                  </a:ext>
                </a:extLst>
              </p:cNvPr>
              <p:cNvSpPr/>
              <p:nvPr/>
            </p:nvSpPr>
            <p:spPr>
              <a:xfrm>
                <a:off x="1553592" y="2281561"/>
                <a:ext cx="1455938" cy="2032987"/>
              </a:xfrm>
              <a:prstGeom prst="snip1Rect">
                <a:avLst/>
              </a:prstGeom>
              <a:solidFill>
                <a:schemeClr val="bg1"/>
              </a:solidFill>
              <a:ln w="28575">
                <a:solidFill>
                  <a:srgbClr val="97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3" name="Прямая соединительная линия 71">
                <a:extLst>
                  <a:ext uri="{FF2B5EF4-FFF2-40B4-BE49-F238E27FC236}">
                    <a16:creationId xmlns:a16="http://schemas.microsoft.com/office/drawing/2014/main" id="{3AF3696B-550F-4310-82AF-74543C19B3DD}"/>
                  </a:ext>
                </a:extLst>
              </p:cNvPr>
              <p:cNvCxnSpPr/>
              <p:nvPr/>
            </p:nvCxnSpPr>
            <p:spPr>
              <a:xfrm>
                <a:off x="1669001" y="2681056"/>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4" name="Прямая соединительная линия 72">
                <a:extLst>
                  <a:ext uri="{FF2B5EF4-FFF2-40B4-BE49-F238E27FC236}">
                    <a16:creationId xmlns:a16="http://schemas.microsoft.com/office/drawing/2014/main" id="{20D8E395-5248-4C5A-8015-1A1CE5EB008A}"/>
                  </a:ext>
                </a:extLst>
              </p:cNvPr>
              <p:cNvCxnSpPr/>
              <p:nvPr/>
            </p:nvCxnSpPr>
            <p:spPr>
              <a:xfrm>
                <a:off x="1669001" y="2834936"/>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5" name="Прямая соединительная линия 73">
                <a:extLst>
                  <a:ext uri="{FF2B5EF4-FFF2-40B4-BE49-F238E27FC236}">
                    <a16:creationId xmlns:a16="http://schemas.microsoft.com/office/drawing/2014/main" id="{7CE5E312-3B68-4223-A14F-62C2B3A96473}"/>
                  </a:ext>
                </a:extLst>
              </p:cNvPr>
              <p:cNvCxnSpPr/>
              <p:nvPr/>
            </p:nvCxnSpPr>
            <p:spPr>
              <a:xfrm>
                <a:off x="1669001" y="2971060"/>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6" name="Прямая соединительная линия 74">
                <a:extLst>
                  <a:ext uri="{FF2B5EF4-FFF2-40B4-BE49-F238E27FC236}">
                    <a16:creationId xmlns:a16="http://schemas.microsoft.com/office/drawing/2014/main" id="{0629FC45-C837-446C-B677-155AA478D61C}"/>
                  </a:ext>
                </a:extLst>
              </p:cNvPr>
              <p:cNvCxnSpPr/>
              <p:nvPr/>
            </p:nvCxnSpPr>
            <p:spPr>
              <a:xfrm>
                <a:off x="1669002" y="3120500"/>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7" name="Прямая соединительная линия 75">
                <a:extLst>
                  <a:ext uri="{FF2B5EF4-FFF2-40B4-BE49-F238E27FC236}">
                    <a16:creationId xmlns:a16="http://schemas.microsoft.com/office/drawing/2014/main" id="{EA2F12F9-C136-4932-A032-4514A5B20CE8}"/>
                  </a:ext>
                </a:extLst>
              </p:cNvPr>
              <p:cNvCxnSpPr/>
              <p:nvPr/>
            </p:nvCxnSpPr>
            <p:spPr>
              <a:xfrm>
                <a:off x="1669002" y="3269943"/>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76">
                <a:extLst>
                  <a:ext uri="{FF2B5EF4-FFF2-40B4-BE49-F238E27FC236}">
                    <a16:creationId xmlns:a16="http://schemas.microsoft.com/office/drawing/2014/main" id="{1FBF2934-0FA9-4D3E-B9C0-C80D73344206}"/>
                  </a:ext>
                </a:extLst>
              </p:cNvPr>
              <p:cNvCxnSpPr/>
              <p:nvPr/>
            </p:nvCxnSpPr>
            <p:spPr>
              <a:xfrm>
                <a:off x="1665690" y="3425301"/>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9" name="Прямая соединительная линия 77">
                <a:extLst>
                  <a:ext uri="{FF2B5EF4-FFF2-40B4-BE49-F238E27FC236}">
                    <a16:creationId xmlns:a16="http://schemas.microsoft.com/office/drawing/2014/main" id="{A54EB38E-44A3-4232-8A25-BCA956C9C59E}"/>
                  </a:ext>
                </a:extLst>
              </p:cNvPr>
              <p:cNvCxnSpPr/>
              <p:nvPr/>
            </p:nvCxnSpPr>
            <p:spPr>
              <a:xfrm>
                <a:off x="1665690" y="3577701"/>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40" name="Прямая соединительная линия 78">
                <a:extLst>
                  <a:ext uri="{FF2B5EF4-FFF2-40B4-BE49-F238E27FC236}">
                    <a16:creationId xmlns:a16="http://schemas.microsoft.com/office/drawing/2014/main" id="{3641D6F8-129E-4324-ABE8-AB1F93FB8407}"/>
                  </a:ext>
                </a:extLst>
              </p:cNvPr>
              <p:cNvCxnSpPr/>
              <p:nvPr/>
            </p:nvCxnSpPr>
            <p:spPr>
              <a:xfrm>
                <a:off x="1665690" y="3730101"/>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grpSp>
        <p:sp>
          <p:nvSpPr>
            <p:cNvPr id="331" name="TextBox 330">
              <a:extLst>
                <a:ext uri="{FF2B5EF4-FFF2-40B4-BE49-F238E27FC236}">
                  <a16:creationId xmlns:a16="http://schemas.microsoft.com/office/drawing/2014/main" id="{A48FE517-2A82-4A92-BABC-63EF07DD3352}"/>
                </a:ext>
              </a:extLst>
            </p:cNvPr>
            <p:cNvSpPr txBox="1"/>
            <p:nvPr/>
          </p:nvSpPr>
          <p:spPr>
            <a:xfrm>
              <a:off x="515125" y="5549307"/>
              <a:ext cx="1902939" cy="461665"/>
            </a:xfrm>
            <a:prstGeom prst="rect">
              <a:avLst/>
            </a:prstGeom>
            <a:noFill/>
          </p:spPr>
          <p:txBody>
            <a:bodyPr wrap="square" rtlCol="0">
              <a:spAutoFit/>
            </a:bodyPr>
            <a:lstStyle/>
            <a:p>
              <a:r>
                <a:rPr lang="en-US" sz="2400" dirty="0"/>
                <a:t>File .</a:t>
              </a:r>
              <a:r>
                <a:rPr lang="en-US" sz="2400" dirty="0" err="1"/>
                <a:t>pepout</a:t>
              </a:r>
              <a:endParaRPr lang="ru-RU" sz="2400" dirty="0"/>
            </a:p>
          </p:txBody>
        </p:sp>
      </p:grpSp>
      <mc:AlternateContent xmlns:mc="http://schemas.openxmlformats.org/markup-compatibility/2006">
        <mc:Choice xmlns:a14="http://schemas.microsoft.com/office/drawing/2010/main" Requires="a14">
          <p:sp>
            <p:nvSpPr>
              <p:cNvPr id="341" name="TextBox 340">
                <a:extLst>
                  <a:ext uri="{FF2B5EF4-FFF2-40B4-BE49-F238E27FC236}">
                    <a16:creationId xmlns:a16="http://schemas.microsoft.com/office/drawing/2014/main" id="{229324FE-45A6-4B2B-914F-B163D3F4935B}"/>
                  </a:ext>
                </a:extLst>
              </p:cNvPr>
              <p:cNvSpPr txBox="1"/>
              <p:nvPr/>
            </p:nvSpPr>
            <p:spPr>
              <a:xfrm>
                <a:off x="6040161" y="30074182"/>
                <a:ext cx="3248637" cy="2062103"/>
              </a:xfrm>
              <a:prstGeom prst="rect">
                <a:avLst/>
              </a:prstGeom>
              <a:noFill/>
            </p:spPr>
            <p:txBody>
              <a:bodyPr wrap="square" rtlCol="0">
                <a:spAutoFit/>
              </a:bodyPr>
              <a:lstStyle/>
              <a:p>
                <a:r>
                  <a:rPr lang="en-US" sz="2400" dirty="0"/>
                  <a:t>YASS</a:t>
                </a:r>
                <a14:m>
                  <m:oMath xmlns:m="http://schemas.openxmlformats.org/officeDocument/2006/math">
                    <m:sSup>
                      <m:sSupPr>
                        <m:ctrlPr>
                          <a:rPr lang="en-US" sz="2000" dirty="0" smtClean="0">
                            <a:latin typeface="Cambria Math" panose="02040503050406030204" pitchFamily="18" charset="0"/>
                          </a:rPr>
                        </m:ctrlPr>
                      </m:sSupPr>
                      <m:e>
                        <m:r>
                          <m:rPr>
                            <m:sty m:val="p"/>
                          </m:rPr>
                          <a:rPr lang="en-GB" sz="2000" b="0" i="0" dirty="0" smtClean="0">
                            <a:latin typeface="Cambria Math" panose="02040503050406030204" pitchFamily="18" charset="0"/>
                          </a:rPr>
                          <m:t>V</m:t>
                        </m:r>
                      </m:e>
                      <m:sup>
                        <m:r>
                          <a:rPr lang="en-GB" sz="2000" b="0" i="0" dirty="0" smtClean="0">
                            <a:latin typeface="Cambria Math" panose="02040503050406030204" pitchFamily="18" charset="0"/>
                          </a:rPr>
                          <m:t>5</m:t>
                        </m:r>
                      </m:sup>
                    </m:sSup>
                  </m:oMath>
                </a14:m>
                <a:r>
                  <a:rPr lang="en-US" sz="2400" dirty="0"/>
                  <a:t>RSPH</a:t>
                </a:r>
                <a14:m>
                  <m:oMath xmlns:m="http://schemas.openxmlformats.org/officeDocument/2006/math">
                    <m:sSup>
                      <m:sSupPr>
                        <m:ctrlPr>
                          <a:rPr lang="en-US" sz="2000" dirty="0" smtClean="0">
                            <a:latin typeface="Cambria Math" panose="02040503050406030204" pitchFamily="18" charset="0"/>
                          </a:rPr>
                        </m:ctrlPr>
                      </m:sSupPr>
                      <m:e>
                        <m:r>
                          <m:rPr>
                            <m:sty m:val="p"/>
                          </m:rPr>
                          <a:rPr lang="en-GB" sz="2000" b="0" i="0" dirty="0" smtClean="0">
                            <a:latin typeface="Cambria Math" panose="02040503050406030204" pitchFamily="18" charset="0"/>
                          </a:rPr>
                          <m:t>P</m:t>
                        </m:r>
                      </m:e>
                      <m:sup>
                        <m:r>
                          <a:rPr lang="en-GB" sz="2000" b="0" i="0" dirty="0" smtClean="0">
                            <a:latin typeface="Cambria Math" panose="02040503050406030204" pitchFamily="18" charset="0"/>
                          </a:rPr>
                          <m:t>10</m:t>
                        </m:r>
                      </m:sup>
                    </m:sSup>
                  </m:oMath>
                </a14:m>
                <a:r>
                  <a:rPr lang="en-US" sz="2400" dirty="0"/>
                  <a:t>AIQ</a:t>
                </a:r>
              </a:p>
              <a:p>
                <a:r>
                  <a:rPr lang="en-US" sz="2400" dirty="0"/>
                  <a:t>P</a:t>
                </a:r>
                <a14:m>
                  <m:oMath xmlns:m="http://schemas.openxmlformats.org/officeDocument/2006/math">
                    <m:sSup>
                      <m:sSupPr>
                        <m:ctrlPr>
                          <a:rPr lang="en-US" sz="2000" dirty="0" smtClean="0">
                            <a:latin typeface="Cambria Math" panose="02040503050406030204" pitchFamily="18" charset="0"/>
                          </a:rPr>
                        </m:ctrlPr>
                      </m:sSupPr>
                      <m:e>
                        <m:r>
                          <m:rPr>
                            <m:sty m:val="p"/>
                          </m:rPr>
                          <a:rPr lang="en-GB" sz="2000" b="0" i="0" dirty="0" smtClean="0">
                            <a:latin typeface="Cambria Math" panose="02040503050406030204" pitchFamily="18" charset="0"/>
                          </a:rPr>
                          <m:t>L</m:t>
                        </m:r>
                      </m:e>
                      <m:sup>
                        <m:r>
                          <a:rPr lang="en-GB" sz="2000" b="0" i="0" dirty="0" smtClean="0">
                            <a:latin typeface="Cambria Math" panose="02040503050406030204" pitchFamily="18" charset="0"/>
                          </a:rPr>
                          <m:t>15</m:t>
                        </m:r>
                      </m:sup>
                    </m:sSup>
                  </m:oMath>
                </a14:m>
                <a:r>
                  <a:rPr lang="en-US" sz="2400" dirty="0"/>
                  <a:t>QAPQ </a:t>
                </a:r>
                <a14:m>
                  <m:oMath xmlns:m="http://schemas.openxmlformats.org/officeDocument/2006/math">
                    <m:sSup>
                      <m:sSupPr>
                        <m:ctrlPr>
                          <a:rPr lang="en-US" sz="2000" i="1" dirty="0">
                            <a:latin typeface="Cambria Math" panose="02040503050406030204" pitchFamily="18" charset="0"/>
                          </a:rPr>
                        </m:ctrlPr>
                      </m:sSupPr>
                      <m:e>
                        <m:r>
                          <m:rPr>
                            <m:sty m:val="p"/>
                          </m:rPr>
                          <a:rPr lang="en-GB" sz="2000" b="0" i="0" dirty="0" smtClean="0">
                            <a:latin typeface="Cambria Math" panose="02040503050406030204" pitchFamily="18" charset="0"/>
                          </a:rPr>
                          <m:t>P</m:t>
                        </m:r>
                      </m:e>
                      <m:sup>
                        <m:r>
                          <a:rPr lang="en-GB" sz="2000" b="0" i="0" dirty="0" smtClean="0">
                            <a:latin typeface="Cambria Math" panose="02040503050406030204" pitchFamily="18" charset="0"/>
                          </a:rPr>
                          <m:t>20</m:t>
                        </m:r>
                      </m:sup>
                    </m:sSup>
                    <m:r>
                      <a:rPr lang="en-GB" sz="2000" i="1" dirty="0">
                        <a:latin typeface="Cambria Math" panose="02040503050406030204" pitchFamily="18" charset="0"/>
                      </a:rPr>
                      <m:t> </m:t>
                    </m:r>
                  </m:oMath>
                </a14:m>
                <a:r>
                  <a:rPr lang="en-US" sz="2400" dirty="0"/>
                  <a:t>AV</a:t>
                </a:r>
              </a:p>
              <a:p>
                <a:r>
                  <a:rPr lang="en-US" sz="2000" dirty="0"/>
                  <a:t>Prefix selected</a:t>
                </a:r>
              </a:p>
              <a:p>
                <a:r>
                  <a:rPr lang="en-US" sz="2000" dirty="0"/>
                  <a:t>Possible modifications: </a:t>
                </a:r>
              </a:p>
              <a:p>
                <a:r>
                  <a:rPr lang="en-US" sz="2000" dirty="0"/>
                  <a:t>at positions 11, 17, 21 A-&gt;V</a:t>
                </a:r>
              </a:p>
              <a:p>
                <a:r>
                  <a:rPr lang="en-US" sz="2000" dirty="0"/>
                  <a:t>at positions 13, 16, 19: Q-&gt;R</a:t>
                </a:r>
              </a:p>
            </p:txBody>
          </p:sp>
        </mc:Choice>
        <mc:Fallback>
          <p:sp>
            <p:nvSpPr>
              <p:cNvPr id="341" name="TextBox 340">
                <a:extLst>
                  <a:ext uri="{FF2B5EF4-FFF2-40B4-BE49-F238E27FC236}">
                    <a16:creationId xmlns:a16="http://schemas.microsoft.com/office/drawing/2014/main" id="{229324FE-45A6-4B2B-914F-B163D3F4935B}"/>
                  </a:ext>
                </a:extLst>
              </p:cNvPr>
              <p:cNvSpPr txBox="1">
                <a:spLocks noRot="1" noChangeAspect="1" noMove="1" noResize="1" noEditPoints="1" noAdjustHandles="1" noChangeArrowheads="1" noChangeShapeType="1" noTextEdit="1"/>
              </p:cNvSpPr>
              <p:nvPr/>
            </p:nvSpPr>
            <p:spPr>
              <a:xfrm>
                <a:off x="6040161" y="30074182"/>
                <a:ext cx="3248637" cy="2062103"/>
              </a:xfrm>
              <a:prstGeom prst="rect">
                <a:avLst/>
              </a:prstGeom>
              <a:blipFill>
                <a:blip r:embed="rId15"/>
                <a:stretch>
                  <a:fillRect l="-3002" t="-2360" b="-4130"/>
                </a:stretch>
              </a:blipFill>
            </p:spPr>
            <p:txBody>
              <a:bodyPr/>
              <a:lstStyle/>
              <a:p>
                <a:r>
                  <a:rPr lang="en-US">
                    <a:noFill/>
                  </a:rPr>
                  <a:t> </a:t>
                </a:r>
              </a:p>
            </p:txBody>
          </p:sp>
        </mc:Fallback>
      </mc:AlternateContent>
      <p:grpSp>
        <p:nvGrpSpPr>
          <p:cNvPr id="342" name="Группа 67">
            <a:extLst>
              <a:ext uri="{FF2B5EF4-FFF2-40B4-BE49-F238E27FC236}">
                <a16:creationId xmlns:a16="http://schemas.microsoft.com/office/drawing/2014/main" id="{87A88F12-6EF3-445D-A96F-4DE994DE19ED}"/>
              </a:ext>
            </a:extLst>
          </p:cNvPr>
          <p:cNvGrpSpPr/>
          <p:nvPr/>
        </p:nvGrpSpPr>
        <p:grpSpPr>
          <a:xfrm>
            <a:off x="4533472" y="27752531"/>
            <a:ext cx="4619144" cy="480434"/>
            <a:chOff x="1235816" y="2991222"/>
            <a:chExt cx="4619144" cy="480434"/>
          </a:xfrm>
        </p:grpSpPr>
        <p:sp>
          <p:nvSpPr>
            <p:cNvPr id="343" name="Прямоугольник 62">
              <a:extLst>
                <a:ext uri="{FF2B5EF4-FFF2-40B4-BE49-F238E27FC236}">
                  <a16:creationId xmlns:a16="http://schemas.microsoft.com/office/drawing/2014/main" id="{5D562AE6-D85D-4733-A7C0-D639DC593730}"/>
                </a:ext>
              </a:extLst>
            </p:cNvPr>
            <p:cNvSpPr/>
            <p:nvPr/>
          </p:nvSpPr>
          <p:spPr>
            <a:xfrm>
              <a:off x="1235816" y="2991222"/>
              <a:ext cx="4619144" cy="437778"/>
            </a:xfrm>
            <a:prstGeom prst="rect">
              <a:avLst/>
            </a:prstGeom>
            <a:solidFill>
              <a:srgbClr val="E8D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V   Q   S   </a:t>
              </a:r>
              <a:r>
                <a:rPr lang="en-GB" sz="2400" dirty="0" err="1">
                  <a:solidFill>
                    <a:schemeClr val="tx1"/>
                  </a:solidFill>
                </a:rPr>
                <a:t>S</a:t>
              </a:r>
              <a:r>
                <a:rPr lang="en-GB" sz="2400" dirty="0">
                  <a:solidFill>
                    <a:schemeClr val="tx1"/>
                  </a:solidFill>
                </a:rPr>
                <a:t>   </a:t>
              </a:r>
              <a:r>
                <a:rPr lang="en-GB" sz="2400" dirty="0" err="1">
                  <a:solidFill>
                    <a:schemeClr val="tx1"/>
                  </a:solidFill>
                </a:rPr>
                <a:t>S</a:t>
              </a:r>
              <a:r>
                <a:rPr lang="en-GB" sz="2400" dirty="0">
                  <a:solidFill>
                    <a:schemeClr val="tx1"/>
                  </a:solidFill>
                </a:rPr>
                <a:t>   </a:t>
              </a:r>
              <a:r>
                <a:rPr lang="en-GB" sz="2400" dirty="0">
                  <a:solidFill>
                    <a:srgbClr val="00FFFF"/>
                  </a:solidFill>
                </a:rPr>
                <a:t>A</a:t>
              </a:r>
              <a:r>
                <a:rPr lang="en-GB" sz="2400" dirty="0"/>
                <a:t>   </a:t>
              </a:r>
              <a:r>
                <a:rPr lang="en-GB" sz="2400" dirty="0">
                  <a:solidFill>
                    <a:schemeClr val="tx1"/>
                  </a:solidFill>
                </a:rPr>
                <a:t>R</a:t>
              </a:r>
              <a:r>
                <a:rPr lang="en-GB" sz="2400" dirty="0"/>
                <a:t>   </a:t>
              </a:r>
              <a:r>
                <a:rPr lang="en-GB" sz="2400" dirty="0">
                  <a:solidFill>
                    <a:srgbClr val="0070C0"/>
                  </a:solidFill>
                </a:rPr>
                <a:t>C</a:t>
              </a:r>
              <a:r>
                <a:rPr lang="en-GB" sz="2400" dirty="0"/>
                <a:t>   </a:t>
              </a:r>
              <a:r>
                <a:rPr lang="en-GB" sz="2400" dirty="0">
                  <a:solidFill>
                    <a:schemeClr val="tx1"/>
                  </a:solidFill>
                </a:rPr>
                <a:t>V   N</a:t>
              </a:r>
              <a:r>
                <a:rPr lang="en-GB" sz="2400" dirty="0"/>
                <a:t>   </a:t>
              </a:r>
              <a:r>
                <a:rPr lang="en-GB" sz="2400" dirty="0">
                  <a:solidFill>
                    <a:srgbClr val="D03839"/>
                  </a:solidFill>
                </a:rPr>
                <a:t>G</a:t>
              </a:r>
              <a:r>
                <a:rPr lang="en-GB" sz="2400" dirty="0"/>
                <a:t>   </a:t>
              </a:r>
              <a:r>
                <a:rPr lang="en-GB" sz="2400" dirty="0">
                  <a:solidFill>
                    <a:schemeClr val="tx1"/>
                  </a:solidFill>
                </a:rPr>
                <a:t>N</a:t>
              </a:r>
              <a:endParaRPr lang="ru-RU" sz="2400" dirty="0">
                <a:solidFill>
                  <a:schemeClr val="tx1"/>
                </a:solidFill>
              </a:endParaRPr>
            </a:p>
          </p:txBody>
        </p:sp>
        <p:cxnSp>
          <p:nvCxnSpPr>
            <p:cNvPr id="344" name="Прямая соединительная линия 64">
              <a:extLst>
                <a:ext uri="{FF2B5EF4-FFF2-40B4-BE49-F238E27FC236}">
                  <a16:creationId xmlns:a16="http://schemas.microsoft.com/office/drawing/2014/main" id="{63DC8BB7-0D37-4027-B54B-E165D9835CE5}"/>
                </a:ext>
              </a:extLst>
            </p:cNvPr>
            <p:cNvCxnSpPr/>
            <p:nvPr/>
          </p:nvCxnSpPr>
          <p:spPr>
            <a:xfrm>
              <a:off x="3129179" y="3459536"/>
              <a:ext cx="32847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45" name="Прямая соединительная линия 65">
              <a:extLst>
                <a:ext uri="{FF2B5EF4-FFF2-40B4-BE49-F238E27FC236}">
                  <a16:creationId xmlns:a16="http://schemas.microsoft.com/office/drawing/2014/main" id="{E98656C4-1343-4364-808E-08DDD466685A}"/>
                </a:ext>
              </a:extLst>
            </p:cNvPr>
            <p:cNvCxnSpPr/>
            <p:nvPr/>
          </p:nvCxnSpPr>
          <p:spPr>
            <a:xfrm>
              <a:off x="3877488" y="3471656"/>
              <a:ext cx="32847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46" name="Прямая соединительная линия 66">
              <a:extLst>
                <a:ext uri="{FF2B5EF4-FFF2-40B4-BE49-F238E27FC236}">
                  <a16:creationId xmlns:a16="http://schemas.microsoft.com/office/drawing/2014/main" id="{6F8A956D-A77B-4F4A-8A27-08607391154C}"/>
                </a:ext>
              </a:extLst>
            </p:cNvPr>
            <p:cNvCxnSpPr/>
            <p:nvPr/>
          </p:nvCxnSpPr>
          <p:spPr>
            <a:xfrm>
              <a:off x="5036397" y="3471656"/>
              <a:ext cx="328473"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347" name="TextBox 346">
            <a:extLst>
              <a:ext uri="{FF2B5EF4-FFF2-40B4-BE49-F238E27FC236}">
                <a16:creationId xmlns:a16="http://schemas.microsoft.com/office/drawing/2014/main" id="{EDFD7DA3-582B-4103-A9DD-4CD1FD14F3EA}"/>
              </a:ext>
            </a:extLst>
          </p:cNvPr>
          <p:cNvSpPr txBox="1"/>
          <p:nvPr/>
        </p:nvSpPr>
        <p:spPr>
          <a:xfrm>
            <a:off x="9722506" y="20511491"/>
            <a:ext cx="4284974" cy="646331"/>
          </a:xfrm>
          <a:prstGeom prst="rect">
            <a:avLst/>
          </a:prstGeom>
          <a:noFill/>
        </p:spPr>
        <p:txBody>
          <a:bodyPr wrap="square" rtlCol="0">
            <a:spAutoFit/>
          </a:bodyPr>
          <a:lstStyle/>
          <a:p>
            <a:r>
              <a:rPr lang="en-GB" sz="3600" dirty="0"/>
              <a:t>Interface</a:t>
            </a:r>
            <a:endParaRPr lang="ru-RU" sz="3600" dirty="0"/>
          </a:p>
        </p:txBody>
      </p:sp>
      <p:grpSp>
        <p:nvGrpSpPr>
          <p:cNvPr id="40" name="Group 39">
            <a:extLst>
              <a:ext uri="{FF2B5EF4-FFF2-40B4-BE49-F238E27FC236}">
                <a16:creationId xmlns:a16="http://schemas.microsoft.com/office/drawing/2014/main" id="{BA06D18B-C256-4623-9FBC-310D75E16096}"/>
              </a:ext>
            </a:extLst>
          </p:cNvPr>
          <p:cNvGrpSpPr/>
          <p:nvPr/>
        </p:nvGrpSpPr>
        <p:grpSpPr>
          <a:xfrm>
            <a:off x="9873228" y="21089090"/>
            <a:ext cx="5550360" cy="3395095"/>
            <a:chOff x="9873228" y="21616976"/>
            <a:chExt cx="5664937" cy="3395095"/>
          </a:xfrm>
        </p:grpSpPr>
        <p:pic>
          <p:nvPicPr>
            <p:cNvPr id="348" name="Рисунок 15">
              <a:extLst>
                <a:ext uri="{FF2B5EF4-FFF2-40B4-BE49-F238E27FC236}">
                  <a16:creationId xmlns:a16="http://schemas.microsoft.com/office/drawing/2014/main" id="{6A9EB40A-F551-4E93-ADA7-67E2A3E37A3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66085" y="22350946"/>
              <a:ext cx="5572080" cy="2661125"/>
            </a:xfrm>
            <a:prstGeom prst="rect">
              <a:avLst/>
            </a:prstGeom>
          </p:spPr>
        </p:pic>
        <p:sp>
          <p:nvSpPr>
            <p:cNvPr id="39" name="TextBox 38">
              <a:extLst>
                <a:ext uri="{FF2B5EF4-FFF2-40B4-BE49-F238E27FC236}">
                  <a16:creationId xmlns:a16="http://schemas.microsoft.com/office/drawing/2014/main" id="{236D0BCD-57E6-4295-A6CD-DC43B472C55F}"/>
                </a:ext>
              </a:extLst>
            </p:cNvPr>
            <p:cNvSpPr txBox="1"/>
            <p:nvPr/>
          </p:nvSpPr>
          <p:spPr>
            <a:xfrm>
              <a:off x="9873228" y="21616976"/>
              <a:ext cx="2279740" cy="523220"/>
            </a:xfrm>
            <a:prstGeom prst="rect">
              <a:avLst/>
            </a:prstGeom>
            <a:noFill/>
          </p:spPr>
          <p:txBody>
            <a:bodyPr wrap="square" rtlCol="0">
              <a:spAutoFit/>
            </a:bodyPr>
            <a:lstStyle/>
            <a:p>
              <a:r>
                <a:rPr lang="en-US" sz="2800" dirty="0"/>
                <a:t>1. “File” tab</a:t>
              </a:r>
            </a:p>
          </p:txBody>
        </p:sp>
      </p:grpSp>
      <p:grpSp>
        <p:nvGrpSpPr>
          <p:cNvPr id="41" name="Group 40">
            <a:extLst>
              <a:ext uri="{FF2B5EF4-FFF2-40B4-BE49-F238E27FC236}">
                <a16:creationId xmlns:a16="http://schemas.microsoft.com/office/drawing/2014/main" id="{68834D65-A19C-4BF9-8685-6A9670098CBB}"/>
              </a:ext>
            </a:extLst>
          </p:cNvPr>
          <p:cNvGrpSpPr/>
          <p:nvPr/>
        </p:nvGrpSpPr>
        <p:grpSpPr>
          <a:xfrm>
            <a:off x="9901682" y="26830185"/>
            <a:ext cx="5580468" cy="3732987"/>
            <a:chOff x="9873228" y="25146509"/>
            <a:chExt cx="5580468" cy="3732987"/>
          </a:xfrm>
        </p:grpSpPr>
        <p:sp>
          <p:nvSpPr>
            <p:cNvPr id="354" name="TextBox 353">
              <a:extLst>
                <a:ext uri="{FF2B5EF4-FFF2-40B4-BE49-F238E27FC236}">
                  <a16:creationId xmlns:a16="http://schemas.microsoft.com/office/drawing/2014/main" id="{518C5EAD-1E04-45B1-B297-8F526DE43C76}"/>
                </a:ext>
              </a:extLst>
            </p:cNvPr>
            <p:cNvSpPr txBox="1"/>
            <p:nvPr/>
          </p:nvSpPr>
          <p:spPr>
            <a:xfrm>
              <a:off x="9873228" y="25146509"/>
              <a:ext cx="3926622" cy="523220"/>
            </a:xfrm>
            <a:prstGeom prst="rect">
              <a:avLst/>
            </a:prstGeom>
            <a:noFill/>
          </p:spPr>
          <p:txBody>
            <a:bodyPr wrap="square" rtlCol="0">
              <a:spAutoFit/>
            </a:bodyPr>
            <a:lstStyle/>
            <a:p>
              <a:r>
                <a:rPr lang="en-US" sz="2800" dirty="0"/>
                <a:t>2. Searching for peptides</a:t>
              </a:r>
            </a:p>
          </p:txBody>
        </p:sp>
        <p:pic>
          <p:nvPicPr>
            <p:cNvPr id="355" name="Рисунок 21">
              <a:extLst>
                <a:ext uri="{FF2B5EF4-FFF2-40B4-BE49-F238E27FC236}">
                  <a16:creationId xmlns:a16="http://schemas.microsoft.com/office/drawing/2014/main" id="{3799D8EE-9EA0-4125-A1F9-8FE1D72B49E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994728" y="25833587"/>
              <a:ext cx="5458968" cy="3045909"/>
            </a:xfrm>
            <a:prstGeom prst="rect">
              <a:avLst/>
            </a:prstGeom>
          </p:spPr>
        </p:pic>
      </p:grpSp>
      <p:grpSp>
        <p:nvGrpSpPr>
          <p:cNvPr id="42" name="Group 41">
            <a:extLst>
              <a:ext uri="{FF2B5EF4-FFF2-40B4-BE49-F238E27FC236}">
                <a16:creationId xmlns:a16="http://schemas.microsoft.com/office/drawing/2014/main" id="{FEE6F37E-E531-45F6-9B4B-72C6347D3E25}"/>
              </a:ext>
            </a:extLst>
          </p:cNvPr>
          <p:cNvGrpSpPr/>
          <p:nvPr/>
        </p:nvGrpSpPr>
        <p:grpSpPr>
          <a:xfrm>
            <a:off x="16036747" y="21059060"/>
            <a:ext cx="5511327" cy="2142910"/>
            <a:chOff x="15970409" y="21503150"/>
            <a:chExt cx="5511327" cy="2142910"/>
          </a:xfrm>
        </p:grpSpPr>
        <p:sp>
          <p:nvSpPr>
            <p:cNvPr id="357" name="TextBox 356">
              <a:extLst>
                <a:ext uri="{FF2B5EF4-FFF2-40B4-BE49-F238E27FC236}">
                  <a16:creationId xmlns:a16="http://schemas.microsoft.com/office/drawing/2014/main" id="{D92AB09A-36C9-4AB6-8DA5-7AB3E15A3834}"/>
                </a:ext>
              </a:extLst>
            </p:cNvPr>
            <p:cNvSpPr txBox="1"/>
            <p:nvPr/>
          </p:nvSpPr>
          <p:spPr>
            <a:xfrm>
              <a:off x="15970409" y="21503150"/>
              <a:ext cx="4974534" cy="523220"/>
            </a:xfrm>
            <a:prstGeom prst="rect">
              <a:avLst/>
            </a:prstGeom>
            <a:noFill/>
          </p:spPr>
          <p:txBody>
            <a:bodyPr wrap="square" rtlCol="0">
              <a:spAutoFit/>
            </a:bodyPr>
            <a:lstStyle/>
            <a:p>
              <a:r>
                <a:rPr lang="en-US" sz="2800" dirty="0"/>
                <a:t>3. Sequence and scrollable panel</a:t>
              </a:r>
            </a:p>
          </p:txBody>
        </p:sp>
        <p:pic>
          <p:nvPicPr>
            <p:cNvPr id="359" name="Рисунок 24">
              <a:extLst>
                <a:ext uri="{FF2B5EF4-FFF2-40B4-BE49-F238E27FC236}">
                  <a16:creationId xmlns:a16="http://schemas.microsoft.com/office/drawing/2014/main" id="{E58658AC-706D-410D-8409-934F8FC9017E}"/>
                </a:ext>
              </a:extLst>
            </p:cNvPr>
            <p:cNvPicPr/>
            <p:nvPr/>
          </p:nvPicPr>
          <p:blipFill>
            <a:blip r:embed="rId18">
              <a:extLst>
                <a:ext uri="{28A0092B-C50C-407E-A947-70E740481C1C}">
                  <a14:useLocalDpi xmlns:a14="http://schemas.microsoft.com/office/drawing/2010/main" val="0"/>
                </a:ext>
              </a:extLst>
            </a:blip>
            <a:stretch>
              <a:fillRect/>
            </a:stretch>
          </p:blipFill>
          <p:spPr>
            <a:xfrm>
              <a:off x="16022356" y="22066419"/>
              <a:ext cx="5459380" cy="1579641"/>
            </a:xfrm>
            <a:prstGeom prst="rect">
              <a:avLst/>
            </a:prstGeom>
          </p:spPr>
        </p:pic>
      </p:grpSp>
      <p:grpSp>
        <p:nvGrpSpPr>
          <p:cNvPr id="43" name="Group 42">
            <a:extLst>
              <a:ext uri="{FF2B5EF4-FFF2-40B4-BE49-F238E27FC236}">
                <a16:creationId xmlns:a16="http://schemas.microsoft.com/office/drawing/2014/main" id="{61F8D5D1-6D0B-4455-98F9-1F634FF8EFD5}"/>
              </a:ext>
            </a:extLst>
          </p:cNvPr>
          <p:cNvGrpSpPr/>
          <p:nvPr/>
        </p:nvGrpSpPr>
        <p:grpSpPr>
          <a:xfrm>
            <a:off x="16036747" y="25827491"/>
            <a:ext cx="5511327" cy="2241040"/>
            <a:chOff x="16041112" y="25078027"/>
            <a:chExt cx="5511327" cy="2241040"/>
          </a:xfrm>
        </p:grpSpPr>
        <p:sp>
          <p:nvSpPr>
            <p:cNvPr id="361" name="TextBox 360">
              <a:extLst>
                <a:ext uri="{FF2B5EF4-FFF2-40B4-BE49-F238E27FC236}">
                  <a16:creationId xmlns:a16="http://schemas.microsoft.com/office/drawing/2014/main" id="{E86E784A-F043-454B-987E-0CAFB3F65A73}"/>
                </a:ext>
              </a:extLst>
            </p:cNvPr>
            <p:cNvSpPr txBox="1"/>
            <p:nvPr/>
          </p:nvSpPr>
          <p:spPr>
            <a:xfrm>
              <a:off x="16041112" y="25078027"/>
              <a:ext cx="4974534" cy="523220"/>
            </a:xfrm>
            <a:prstGeom prst="rect">
              <a:avLst/>
            </a:prstGeom>
            <a:noFill/>
          </p:spPr>
          <p:txBody>
            <a:bodyPr wrap="square" rtlCol="0">
              <a:spAutoFit/>
            </a:bodyPr>
            <a:lstStyle/>
            <a:p>
              <a:r>
                <a:rPr lang="en-US" sz="2800" dirty="0"/>
                <a:t>4. Highlighted positions</a:t>
              </a:r>
            </a:p>
          </p:txBody>
        </p:sp>
        <p:pic>
          <p:nvPicPr>
            <p:cNvPr id="363" name="Рисунок 26">
              <a:extLst>
                <a:ext uri="{FF2B5EF4-FFF2-40B4-BE49-F238E27FC236}">
                  <a16:creationId xmlns:a16="http://schemas.microsoft.com/office/drawing/2014/main" id="{332779BB-F798-4331-BBE2-C8BA7A0ADBD1}"/>
                </a:ext>
              </a:extLst>
            </p:cNvPr>
            <p:cNvPicPr/>
            <p:nvPr/>
          </p:nvPicPr>
          <p:blipFill>
            <a:blip r:embed="rId19">
              <a:extLst>
                <a:ext uri="{28A0092B-C50C-407E-A947-70E740481C1C}">
                  <a14:useLocalDpi xmlns:a14="http://schemas.microsoft.com/office/drawing/2010/main" val="0"/>
                </a:ext>
              </a:extLst>
            </a:blip>
            <a:stretch>
              <a:fillRect/>
            </a:stretch>
          </p:blipFill>
          <p:spPr>
            <a:xfrm>
              <a:off x="16093471" y="25737155"/>
              <a:ext cx="5458968" cy="1581912"/>
            </a:xfrm>
            <a:prstGeom prst="rect">
              <a:avLst/>
            </a:prstGeom>
          </p:spPr>
        </p:pic>
      </p:grpSp>
      <p:pic>
        <p:nvPicPr>
          <p:cNvPr id="364" name="Рисунок 29">
            <a:extLst>
              <a:ext uri="{FF2B5EF4-FFF2-40B4-BE49-F238E27FC236}">
                <a16:creationId xmlns:a16="http://schemas.microsoft.com/office/drawing/2014/main" id="{A7991FE6-EBB2-4527-BAEF-337202CFED8A}"/>
              </a:ext>
            </a:extLst>
          </p:cNvPr>
          <p:cNvPicPr/>
          <p:nvPr/>
        </p:nvPicPr>
        <p:blipFill rotWithShape="1">
          <a:blip r:embed="rId20" cstate="print">
            <a:extLst>
              <a:ext uri="{28A0092B-C50C-407E-A947-70E740481C1C}">
                <a14:useLocalDpi xmlns:a14="http://schemas.microsoft.com/office/drawing/2010/main" val="0"/>
              </a:ext>
            </a:extLst>
          </a:blip>
          <a:srcRect b="18025"/>
          <a:stretch/>
        </p:blipFill>
        <p:spPr>
          <a:xfrm>
            <a:off x="22150336" y="20912945"/>
            <a:ext cx="6842778" cy="5373058"/>
          </a:xfrm>
          <a:prstGeom prst="rect">
            <a:avLst/>
          </a:prstGeom>
        </p:spPr>
      </p:pic>
      <p:sp>
        <p:nvSpPr>
          <p:cNvPr id="365" name="TextBox 364">
            <a:extLst>
              <a:ext uri="{FF2B5EF4-FFF2-40B4-BE49-F238E27FC236}">
                <a16:creationId xmlns:a16="http://schemas.microsoft.com/office/drawing/2014/main" id="{A5E5E8C1-3165-4EAF-BE4B-0D0C9E92BC35}"/>
              </a:ext>
            </a:extLst>
          </p:cNvPr>
          <p:cNvSpPr txBox="1"/>
          <p:nvPr/>
        </p:nvSpPr>
        <p:spPr>
          <a:xfrm>
            <a:off x="22032111" y="20236508"/>
            <a:ext cx="5459380" cy="523220"/>
          </a:xfrm>
          <a:prstGeom prst="rect">
            <a:avLst/>
          </a:prstGeom>
          <a:noFill/>
        </p:spPr>
        <p:txBody>
          <a:bodyPr wrap="square" rtlCol="0">
            <a:spAutoFit/>
          </a:bodyPr>
          <a:lstStyle/>
          <a:p>
            <a:r>
              <a:rPr lang="en-US" sz="2800" dirty="0"/>
              <a:t>6. Information about substitutions</a:t>
            </a:r>
          </a:p>
        </p:txBody>
      </p:sp>
      <p:grpSp>
        <p:nvGrpSpPr>
          <p:cNvPr id="53" name="Group 52">
            <a:extLst>
              <a:ext uri="{FF2B5EF4-FFF2-40B4-BE49-F238E27FC236}">
                <a16:creationId xmlns:a16="http://schemas.microsoft.com/office/drawing/2014/main" id="{85207B7E-E31B-45EF-A8DB-CD0399633B4D}"/>
              </a:ext>
            </a:extLst>
          </p:cNvPr>
          <p:cNvGrpSpPr/>
          <p:nvPr/>
        </p:nvGrpSpPr>
        <p:grpSpPr>
          <a:xfrm>
            <a:off x="593463" y="33247859"/>
            <a:ext cx="17551496" cy="8968583"/>
            <a:chOff x="593463" y="31879065"/>
            <a:chExt cx="17551496" cy="10337377"/>
          </a:xfrm>
        </p:grpSpPr>
        <p:grpSp>
          <p:nvGrpSpPr>
            <p:cNvPr id="316" name="Group 315">
              <a:extLst>
                <a:ext uri="{FF2B5EF4-FFF2-40B4-BE49-F238E27FC236}">
                  <a16:creationId xmlns:a16="http://schemas.microsoft.com/office/drawing/2014/main" id="{F21A83E7-54AB-4EBA-A12A-C0745FA17368}"/>
                </a:ext>
              </a:extLst>
            </p:cNvPr>
            <p:cNvGrpSpPr/>
            <p:nvPr/>
          </p:nvGrpSpPr>
          <p:grpSpPr>
            <a:xfrm>
              <a:off x="593463" y="31879065"/>
              <a:ext cx="17551496" cy="10337377"/>
              <a:chOff x="737132" y="4967292"/>
              <a:chExt cx="28800949" cy="14961929"/>
            </a:xfrm>
          </p:grpSpPr>
          <p:sp>
            <p:nvSpPr>
              <p:cNvPr id="317" name="Rectangle: Rounded Corners 316">
                <a:extLst>
                  <a:ext uri="{FF2B5EF4-FFF2-40B4-BE49-F238E27FC236}">
                    <a16:creationId xmlns:a16="http://schemas.microsoft.com/office/drawing/2014/main" id="{7ECB2EDA-6654-41FB-8B92-F72807646A8F}"/>
                  </a:ext>
                </a:extLst>
              </p:cNvPr>
              <p:cNvSpPr/>
              <p:nvPr/>
            </p:nvSpPr>
            <p:spPr>
              <a:xfrm>
                <a:off x="737132" y="5689596"/>
                <a:ext cx="28800949" cy="14239625"/>
              </a:xfrm>
              <a:prstGeom prst="roundRect">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8" name="TextBox 317">
                <a:extLst>
                  <a:ext uri="{FF2B5EF4-FFF2-40B4-BE49-F238E27FC236}">
                    <a16:creationId xmlns:a16="http://schemas.microsoft.com/office/drawing/2014/main" id="{6384C662-5C48-4DA8-80D0-07DC9591369B}"/>
                  </a:ext>
                </a:extLst>
              </p:cNvPr>
              <p:cNvSpPr txBox="1"/>
              <p:nvPr/>
            </p:nvSpPr>
            <p:spPr>
              <a:xfrm>
                <a:off x="2971802" y="4967292"/>
                <a:ext cx="14949402" cy="1704221"/>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Results and conclusions</a:t>
                </a:r>
                <a:endParaRPr lang="ru-RU" sz="5400" dirty="0">
                  <a:effectLst>
                    <a:outerShdw blurRad="38100" dist="38100" dir="2700000" algn="tl">
                      <a:srgbClr val="000000">
                        <a:alpha val="43137"/>
                      </a:srgbClr>
                    </a:outerShdw>
                  </a:effectLst>
                  <a:latin typeface="+mj-lt"/>
                </a:endParaRPr>
              </a:p>
            </p:txBody>
          </p:sp>
        </p:grpSp>
        <p:pic>
          <p:nvPicPr>
            <p:cNvPr id="366" name="Рисунок 32">
              <a:extLst>
                <a:ext uri="{FF2B5EF4-FFF2-40B4-BE49-F238E27FC236}">
                  <a16:creationId xmlns:a16="http://schemas.microsoft.com/office/drawing/2014/main" id="{6960D36E-115C-4C5A-A79C-D6092B2B713B}"/>
                </a:ext>
              </a:extLst>
            </p:cNvPr>
            <p:cNvPicPr/>
            <p:nvPr/>
          </p:nvPicPr>
          <p:blipFill>
            <a:blip r:embed="rId21" cstate="print">
              <a:extLst>
                <a:ext uri="{28A0092B-C50C-407E-A947-70E740481C1C}">
                  <a14:useLocalDpi xmlns:a14="http://schemas.microsoft.com/office/drawing/2010/main" val="0"/>
                </a:ext>
              </a:extLst>
            </a:blip>
            <a:stretch>
              <a:fillRect/>
            </a:stretch>
          </p:blipFill>
          <p:spPr>
            <a:xfrm>
              <a:off x="1071478" y="33900351"/>
              <a:ext cx="9456983" cy="5277496"/>
            </a:xfrm>
            <a:prstGeom prst="rect">
              <a:avLst/>
            </a:prstGeom>
          </p:spPr>
        </p:pic>
        <p:sp>
          <p:nvSpPr>
            <p:cNvPr id="367" name="TextBox 366">
              <a:extLst>
                <a:ext uri="{FF2B5EF4-FFF2-40B4-BE49-F238E27FC236}">
                  <a16:creationId xmlns:a16="http://schemas.microsoft.com/office/drawing/2014/main" id="{79FB7F0E-DDD3-49B7-8A57-41EE3A11B66F}"/>
                </a:ext>
              </a:extLst>
            </p:cNvPr>
            <p:cNvSpPr txBox="1"/>
            <p:nvPr/>
          </p:nvSpPr>
          <p:spPr>
            <a:xfrm>
              <a:off x="1210450" y="33118070"/>
              <a:ext cx="6144965" cy="562177"/>
            </a:xfrm>
            <a:prstGeom prst="rect">
              <a:avLst/>
            </a:prstGeom>
            <a:noFill/>
          </p:spPr>
          <p:txBody>
            <a:bodyPr wrap="square" rtlCol="0">
              <a:spAutoFit/>
            </a:bodyPr>
            <a:lstStyle/>
            <a:p>
              <a:r>
                <a:rPr lang="en-GB" sz="3600" dirty="0"/>
                <a:t>General view of an application</a:t>
              </a:r>
              <a:endParaRPr lang="ru-RU" sz="3600" dirty="0"/>
            </a:p>
          </p:txBody>
        </p:sp>
        <p:sp>
          <p:nvSpPr>
            <p:cNvPr id="368" name="TextBox 367">
              <a:extLst>
                <a:ext uri="{FF2B5EF4-FFF2-40B4-BE49-F238E27FC236}">
                  <a16:creationId xmlns:a16="http://schemas.microsoft.com/office/drawing/2014/main" id="{E630B123-9F06-4B51-BD0C-7C29C9F9E6F5}"/>
                </a:ext>
              </a:extLst>
            </p:cNvPr>
            <p:cNvSpPr txBox="1"/>
            <p:nvPr/>
          </p:nvSpPr>
          <p:spPr>
            <a:xfrm>
              <a:off x="1210450" y="39279725"/>
              <a:ext cx="6144965" cy="562177"/>
            </a:xfrm>
            <a:prstGeom prst="rect">
              <a:avLst/>
            </a:prstGeom>
            <a:noFill/>
          </p:spPr>
          <p:txBody>
            <a:bodyPr wrap="square" rtlCol="0">
              <a:spAutoFit/>
            </a:bodyPr>
            <a:lstStyle/>
            <a:p>
              <a:r>
                <a:rPr lang="en-GB" sz="3600" dirty="0"/>
                <a:t>Additional functionality</a:t>
              </a:r>
              <a:endParaRPr lang="ru-RU" sz="3600" dirty="0"/>
            </a:p>
          </p:txBody>
        </p:sp>
        <p:sp>
          <p:nvSpPr>
            <p:cNvPr id="44" name="TextBox 43">
              <a:extLst>
                <a:ext uri="{FF2B5EF4-FFF2-40B4-BE49-F238E27FC236}">
                  <a16:creationId xmlns:a16="http://schemas.microsoft.com/office/drawing/2014/main" id="{A9D583C4-0592-4A0F-88D8-B313756FE40C}"/>
                </a:ext>
              </a:extLst>
            </p:cNvPr>
            <p:cNvSpPr txBox="1"/>
            <p:nvPr/>
          </p:nvSpPr>
          <p:spPr>
            <a:xfrm>
              <a:off x="1323834" y="40043115"/>
              <a:ext cx="6842472" cy="1044044"/>
            </a:xfrm>
            <a:prstGeom prst="rect">
              <a:avLst/>
            </a:prstGeom>
            <a:noFill/>
          </p:spPr>
          <p:txBody>
            <a:bodyPr wrap="square" rtlCol="0">
              <a:spAutoFit/>
            </a:bodyPr>
            <a:lstStyle/>
            <a:p>
              <a:pPr marL="514350" indent="-514350">
                <a:buFont typeface="+mj-lt"/>
                <a:buAutoNum type="arabicPeriod"/>
              </a:pPr>
              <a:r>
                <a:rPr lang="en-US" sz="2400" dirty="0"/>
                <a:t>Tab help</a:t>
              </a:r>
            </a:p>
            <a:p>
              <a:pPr marL="514350" indent="-514350">
                <a:buFont typeface="+mj-lt"/>
                <a:buAutoNum type="arabicPeriod"/>
              </a:pPr>
              <a:r>
                <a:rPr lang="en-US" sz="2400" dirty="0"/>
                <a:t>Hot keys</a:t>
              </a:r>
            </a:p>
            <a:p>
              <a:pPr marL="514350" indent="-514350">
                <a:buFont typeface="+mj-lt"/>
                <a:buAutoNum type="arabicPeriod"/>
              </a:pPr>
              <a:r>
                <a:rPr lang="en-US" sz="2400" dirty="0"/>
                <a:t>Hints on substitutions</a:t>
              </a:r>
            </a:p>
          </p:txBody>
        </p:sp>
        <p:cxnSp>
          <p:nvCxnSpPr>
            <p:cNvPr id="369" name="Straight Connector 368">
              <a:extLst>
                <a:ext uri="{FF2B5EF4-FFF2-40B4-BE49-F238E27FC236}">
                  <a16:creationId xmlns:a16="http://schemas.microsoft.com/office/drawing/2014/main" id="{5DBD37F5-EC48-4848-8183-20ABB9661B60}"/>
                </a:ext>
              </a:extLst>
            </p:cNvPr>
            <p:cNvCxnSpPr>
              <a:cxnSpLocks/>
            </p:cNvCxnSpPr>
            <p:nvPr/>
          </p:nvCxnSpPr>
          <p:spPr>
            <a:xfrm>
              <a:off x="10756067" y="33680247"/>
              <a:ext cx="0" cy="7992607"/>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370" name="TextBox 369">
              <a:extLst>
                <a:ext uri="{FF2B5EF4-FFF2-40B4-BE49-F238E27FC236}">
                  <a16:creationId xmlns:a16="http://schemas.microsoft.com/office/drawing/2014/main" id="{DE4C2F58-56BD-4F06-B8C1-78750B650C1C}"/>
                </a:ext>
              </a:extLst>
            </p:cNvPr>
            <p:cNvSpPr txBox="1"/>
            <p:nvPr/>
          </p:nvSpPr>
          <p:spPr>
            <a:xfrm>
              <a:off x="11068997" y="33122511"/>
              <a:ext cx="2177669" cy="557736"/>
            </a:xfrm>
            <a:prstGeom prst="rect">
              <a:avLst/>
            </a:prstGeom>
            <a:noFill/>
          </p:spPr>
          <p:txBody>
            <a:bodyPr wrap="square" rtlCol="0">
              <a:spAutoFit/>
            </a:bodyPr>
            <a:lstStyle/>
            <a:p>
              <a:r>
                <a:rPr lang="en-GB" sz="3600" dirty="0"/>
                <a:t>Testing</a:t>
              </a:r>
              <a:endParaRPr lang="ru-RU" sz="3600" dirty="0"/>
            </a:p>
          </p:txBody>
        </p:sp>
        <p:sp>
          <p:nvSpPr>
            <p:cNvPr id="371" name="TextBox 370">
              <a:extLst>
                <a:ext uri="{FF2B5EF4-FFF2-40B4-BE49-F238E27FC236}">
                  <a16:creationId xmlns:a16="http://schemas.microsoft.com/office/drawing/2014/main" id="{7EE05855-E4DC-444C-B8EF-C4068274D8DE}"/>
                </a:ext>
              </a:extLst>
            </p:cNvPr>
            <p:cNvSpPr txBox="1"/>
            <p:nvPr/>
          </p:nvSpPr>
          <p:spPr>
            <a:xfrm>
              <a:off x="11067452" y="37676551"/>
              <a:ext cx="2606484" cy="562177"/>
            </a:xfrm>
            <a:prstGeom prst="rect">
              <a:avLst/>
            </a:prstGeom>
            <a:noFill/>
          </p:spPr>
          <p:txBody>
            <a:bodyPr wrap="square" rtlCol="0">
              <a:spAutoFit/>
            </a:bodyPr>
            <a:lstStyle/>
            <a:p>
              <a:r>
                <a:rPr lang="en-GB" sz="3600" dirty="0"/>
                <a:t>Conclusion</a:t>
              </a:r>
              <a:endParaRPr lang="ru-RU" sz="3600" dirty="0"/>
            </a:p>
          </p:txBody>
        </p:sp>
        <p:sp>
          <p:nvSpPr>
            <p:cNvPr id="48" name="TextBox 47">
              <a:extLst>
                <a:ext uri="{FF2B5EF4-FFF2-40B4-BE49-F238E27FC236}">
                  <a16:creationId xmlns:a16="http://schemas.microsoft.com/office/drawing/2014/main" id="{5AECD786-E340-49C9-917A-5221CD059DCE}"/>
                </a:ext>
              </a:extLst>
            </p:cNvPr>
            <p:cNvSpPr txBox="1"/>
            <p:nvPr/>
          </p:nvSpPr>
          <p:spPr>
            <a:xfrm>
              <a:off x="11279879" y="33739303"/>
              <a:ext cx="6341268" cy="2971508"/>
            </a:xfrm>
            <a:prstGeom prst="rect">
              <a:avLst/>
            </a:prstGeom>
            <a:noFill/>
          </p:spPr>
          <p:txBody>
            <a:bodyPr wrap="square" rtlCol="0">
              <a:spAutoFit/>
            </a:bodyPr>
            <a:lstStyle/>
            <a:p>
              <a:pPr lvl="0"/>
              <a:r>
                <a:rPr lang="en-US" sz="2400" dirty="0"/>
                <a:t>First peptide </a:t>
              </a:r>
              <a:r>
                <a:rPr lang="ru-RU" sz="2400" dirty="0"/>
                <a:t>YASSVRSPHPAIQPLQAPQPAVHVQGQEPLTASMLAAAPPQEQK</a:t>
              </a:r>
              <a:endParaRPr lang="en-US" sz="2400" dirty="0"/>
            </a:p>
            <a:p>
              <a:r>
                <a:rPr lang="en-US" sz="2400" dirty="0"/>
                <a:t>In this peptide </a:t>
              </a:r>
              <a:r>
                <a:rPr lang="en-GB" sz="2400" dirty="0"/>
                <a:t>A</a:t>
              </a:r>
              <a:r>
                <a:rPr lang="en-US" sz="2400" dirty="0"/>
                <a:t>&gt;&gt;</a:t>
              </a:r>
              <a:r>
                <a:rPr lang="en-GB" sz="2400" dirty="0"/>
                <a:t>V and Q&gt;&gt;R </a:t>
              </a:r>
              <a:r>
                <a:rPr lang="en-US" sz="2400" dirty="0"/>
                <a:t>occurred (in the prefix).</a:t>
              </a:r>
            </a:p>
            <a:p>
              <a:r>
                <a:rPr lang="en-US" sz="2400" dirty="0"/>
                <a:t>Second peptide</a:t>
              </a:r>
            </a:p>
            <a:p>
              <a:pPr lvl="0"/>
              <a:r>
                <a:rPr lang="ru-RU" sz="2400" dirty="0"/>
                <a:t>EAATQEDPEQVPELAAHEVSASEAEERPVAEEEILL</a:t>
              </a:r>
              <a:endParaRPr lang="en-US" sz="2400" dirty="0"/>
            </a:p>
            <a:p>
              <a:r>
                <a:rPr lang="en-US" sz="2400" dirty="0"/>
                <a:t>In this peptide </a:t>
              </a:r>
              <a:r>
                <a:rPr lang="en-GB" sz="2400" dirty="0"/>
                <a:t>A</a:t>
              </a:r>
              <a:r>
                <a:rPr lang="en-US" sz="2400" dirty="0"/>
                <a:t>&gt;&gt;</a:t>
              </a:r>
              <a:r>
                <a:rPr lang="en-GB" sz="2400" dirty="0"/>
                <a:t>V </a:t>
              </a:r>
              <a:r>
                <a:rPr lang="en-US" sz="2400" dirty="0"/>
                <a:t>occurred (in the suffix) </a:t>
              </a:r>
            </a:p>
            <a:p>
              <a:endParaRPr lang="en-US" sz="2400" dirty="0"/>
            </a:p>
          </p:txBody>
        </p:sp>
        <p:sp>
          <p:nvSpPr>
            <p:cNvPr id="49" name="TextBox 48">
              <a:extLst>
                <a:ext uri="{FF2B5EF4-FFF2-40B4-BE49-F238E27FC236}">
                  <a16:creationId xmlns:a16="http://schemas.microsoft.com/office/drawing/2014/main" id="{E8475689-85B5-4576-B75B-9B12B331E9EB}"/>
                </a:ext>
              </a:extLst>
            </p:cNvPr>
            <p:cNvSpPr txBox="1"/>
            <p:nvPr/>
          </p:nvSpPr>
          <p:spPr>
            <a:xfrm>
              <a:off x="11284744" y="38297314"/>
              <a:ext cx="6485460" cy="2329020"/>
            </a:xfrm>
            <a:prstGeom prst="rect">
              <a:avLst/>
            </a:prstGeom>
            <a:noFill/>
          </p:spPr>
          <p:txBody>
            <a:bodyPr wrap="square" rtlCol="0">
              <a:spAutoFit/>
            </a:bodyPr>
            <a:lstStyle/>
            <a:p>
              <a:r>
                <a:rPr lang="en-US" sz="2400" dirty="0"/>
                <a:t>During this work, the software tool for analyzing data obtained from modified peptide has been developed. It has been tested, it works correctly.</a:t>
              </a:r>
            </a:p>
            <a:p>
              <a:r>
                <a:rPr lang="en-GB" sz="2400" dirty="0"/>
                <a:t>In the future, we intend to extend the functionality of </a:t>
              </a:r>
              <a:r>
                <a:rPr lang="en-GB" sz="2400" dirty="0" err="1"/>
                <a:t>MutationDetector</a:t>
              </a:r>
              <a:r>
                <a:rPr lang="en-GB" sz="2400" dirty="0"/>
                <a:t> in various ways thereby adapting it to solving special problems.</a:t>
              </a:r>
              <a:endParaRPr lang="en-US" sz="2400" dirty="0"/>
            </a:p>
            <a:p>
              <a:endParaRPr lang="en-US" sz="2400" dirty="0"/>
            </a:p>
          </p:txBody>
        </p:sp>
      </p:grpSp>
      <p:grpSp>
        <p:nvGrpSpPr>
          <p:cNvPr id="38" name="Group 37">
            <a:extLst>
              <a:ext uri="{FF2B5EF4-FFF2-40B4-BE49-F238E27FC236}">
                <a16:creationId xmlns:a16="http://schemas.microsoft.com/office/drawing/2014/main" id="{E950D750-B296-494B-A614-7AE219C68C70}"/>
              </a:ext>
            </a:extLst>
          </p:cNvPr>
          <p:cNvGrpSpPr/>
          <p:nvPr/>
        </p:nvGrpSpPr>
        <p:grpSpPr>
          <a:xfrm>
            <a:off x="19071340" y="33303546"/>
            <a:ext cx="10466741" cy="8912897"/>
            <a:chOff x="19071340" y="30422079"/>
            <a:chExt cx="10466741" cy="11794364"/>
          </a:xfrm>
        </p:grpSpPr>
        <p:grpSp>
          <p:nvGrpSpPr>
            <p:cNvPr id="319" name="Group 318">
              <a:extLst>
                <a:ext uri="{FF2B5EF4-FFF2-40B4-BE49-F238E27FC236}">
                  <a16:creationId xmlns:a16="http://schemas.microsoft.com/office/drawing/2014/main" id="{F011907D-1315-4717-AA83-62C47238DAD0}"/>
                </a:ext>
              </a:extLst>
            </p:cNvPr>
            <p:cNvGrpSpPr/>
            <p:nvPr/>
          </p:nvGrpSpPr>
          <p:grpSpPr>
            <a:xfrm>
              <a:off x="19071340" y="30422079"/>
              <a:ext cx="10466741" cy="11794364"/>
              <a:chOff x="737132" y="5081147"/>
              <a:chExt cx="28800949" cy="14848074"/>
            </a:xfrm>
          </p:grpSpPr>
          <p:sp>
            <p:nvSpPr>
              <p:cNvPr id="320" name="Rectangle: Rounded Corners 319">
                <a:extLst>
                  <a:ext uri="{FF2B5EF4-FFF2-40B4-BE49-F238E27FC236}">
                    <a16:creationId xmlns:a16="http://schemas.microsoft.com/office/drawing/2014/main" id="{BE104BAD-EA87-4343-94D7-1A20805BF739}"/>
                  </a:ext>
                </a:extLst>
              </p:cNvPr>
              <p:cNvSpPr/>
              <p:nvPr/>
            </p:nvSpPr>
            <p:spPr>
              <a:xfrm>
                <a:off x="737132" y="5689596"/>
                <a:ext cx="28800949" cy="14239625"/>
              </a:xfrm>
              <a:prstGeom prst="roundRect">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1" name="TextBox 320">
                <a:extLst>
                  <a:ext uri="{FF2B5EF4-FFF2-40B4-BE49-F238E27FC236}">
                    <a16:creationId xmlns:a16="http://schemas.microsoft.com/office/drawing/2014/main" id="{B4979B12-68CF-4A66-922F-724308FABED4}"/>
                  </a:ext>
                </a:extLst>
              </p:cNvPr>
              <p:cNvSpPr txBox="1"/>
              <p:nvPr/>
            </p:nvSpPr>
            <p:spPr>
              <a:xfrm>
                <a:off x="2971802" y="5081147"/>
                <a:ext cx="12234622" cy="1701819"/>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References</a:t>
                </a:r>
                <a:endParaRPr lang="ru-RU" sz="5400" dirty="0">
                  <a:effectLst>
                    <a:outerShdw blurRad="38100" dist="38100" dir="2700000" algn="tl">
                      <a:srgbClr val="000000">
                        <a:alpha val="43137"/>
                      </a:srgbClr>
                    </a:outerShdw>
                  </a:effectLst>
                  <a:latin typeface="+mj-lt"/>
                </a:endParaRPr>
              </a:p>
            </p:txBody>
          </p:sp>
        </p:grpSp>
        <p:sp>
          <p:nvSpPr>
            <p:cNvPr id="50" name="TextBox 49">
              <a:extLst>
                <a:ext uri="{FF2B5EF4-FFF2-40B4-BE49-F238E27FC236}">
                  <a16:creationId xmlns:a16="http://schemas.microsoft.com/office/drawing/2014/main" id="{C30F5B8E-ECBB-49BF-919E-FAB62C03B136}"/>
                </a:ext>
              </a:extLst>
            </p:cNvPr>
            <p:cNvSpPr txBox="1"/>
            <p:nvPr/>
          </p:nvSpPr>
          <p:spPr>
            <a:xfrm>
              <a:off x="19538146" y="32051693"/>
              <a:ext cx="9583146" cy="7848302"/>
            </a:xfrm>
            <a:prstGeom prst="rect">
              <a:avLst/>
            </a:prstGeom>
            <a:noFill/>
          </p:spPr>
          <p:txBody>
            <a:bodyPr wrap="square" rtlCol="0">
              <a:spAutoFit/>
            </a:bodyPr>
            <a:lstStyle/>
            <a:p>
              <a:pPr marL="514350" lvl="0" indent="-514350">
                <a:buFont typeface="+mj-lt"/>
                <a:buAutoNum type="arabicPeriod"/>
              </a:pPr>
              <a:r>
                <a:rPr lang="en-US" sz="2800" dirty="0"/>
                <a:t>B. Lewin. </a:t>
              </a:r>
              <a:r>
                <a:rPr lang="en-US" sz="2800" i="1" dirty="0"/>
                <a:t>Cells</a:t>
              </a:r>
              <a:r>
                <a:rPr lang="en-US" sz="2800" dirty="0"/>
                <a:t>. </a:t>
              </a:r>
              <a:r>
                <a:rPr lang="ru-RU" sz="2800" dirty="0"/>
                <a:t>БИНОМ </a:t>
              </a:r>
              <a:r>
                <a:rPr lang="en-US" sz="2800" dirty="0"/>
                <a:t>Russia, 2011. 951 </a:t>
              </a:r>
              <a:r>
                <a:rPr lang="ru-RU" sz="2800" dirty="0"/>
                <a:t>с</a:t>
              </a:r>
              <a:r>
                <a:rPr lang="en-US" sz="2800" dirty="0"/>
                <a:t>.</a:t>
              </a:r>
            </a:p>
            <a:p>
              <a:pPr marL="514350" lvl="0" indent="-514350">
                <a:buFont typeface="+mj-lt"/>
                <a:buAutoNum type="arabicPeriod"/>
              </a:pPr>
              <a:r>
                <a:rPr lang="en-US" sz="2800" dirty="0"/>
                <a:t>S. </a:t>
              </a:r>
              <a:r>
                <a:rPr lang="en-US" sz="2800" dirty="0" err="1"/>
                <a:t>Nie</a:t>
              </a:r>
              <a:r>
                <a:rPr lang="en-US" sz="2800" dirty="0"/>
                <a:t>, H. Yin, Z. Tan, M. A. Anderson, M. T. Ruffin, D. M. Simeone, D. M. </a:t>
              </a:r>
              <a:r>
                <a:rPr lang="en-US" sz="2800" dirty="0" err="1"/>
                <a:t>Lubman</a:t>
              </a:r>
              <a:r>
                <a:rPr lang="en-US" sz="2800" dirty="0"/>
                <a:t>. </a:t>
              </a:r>
              <a:r>
                <a:rPr lang="en-US" sz="2800" i="1" dirty="0"/>
                <a:t>Quantitative Analysis of Single Amino Acid Variant Peptides Associated with Pancreatic Cancer in Serum by an Isobaric Labeling Quantitative Method</a:t>
              </a:r>
              <a:r>
                <a:rPr lang="en-US" sz="2800" dirty="0"/>
                <a:t>. J Proteome Res. 2014, 13(12):6058–6066.</a:t>
              </a:r>
            </a:p>
            <a:p>
              <a:pPr marL="514350" lvl="0" indent="-514350">
                <a:buFont typeface="+mj-lt"/>
                <a:buAutoNum type="arabicPeriod"/>
              </a:pPr>
              <a:r>
                <a:rPr lang="en-US" sz="2800" dirty="0"/>
                <a:t>K. </a:t>
              </a:r>
              <a:r>
                <a:rPr lang="en-US" sz="2800" dirty="0" err="1"/>
                <a:t>Vyatkina</a:t>
              </a:r>
              <a:r>
                <a:rPr lang="en-US" sz="2800" dirty="0"/>
                <a:t>, S. Wu, L. J. M. Dekker, M. M. </a:t>
              </a:r>
              <a:r>
                <a:rPr lang="en-US" sz="2800" dirty="0" err="1"/>
                <a:t>VanDuijn</a:t>
              </a:r>
              <a:r>
                <a:rPr lang="en-US" sz="2800" dirty="0"/>
                <a:t>, X. Liu, N. </a:t>
              </a:r>
              <a:r>
                <a:rPr lang="en-US" sz="2800" dirty="0" err="1"/>
                <a:t>Tolic</a:t>
              </a:r>
              <a:r>
                <a:rPr lang="en-US" sz="2800" dirty="0"/>
                <a:t>, M. </a:t>
              </a:r>
              <a:r>
                <a:rPr lang="en-US" sz="2800" dirty="0" err="1"/>
                <a:t>Dvorkin</a:t>
              </a:r>
              <a:r>
                <a:rPr lang="en-US" sz="2800" dirty="0"/>
                <a:t>, S. </a:t>
              </a:r>
              <a:r>
                <a:rPr lang="en-US" sz="2800" dirty="0" err="1"/>
                <a:t>Alexandrova</a:t>
              </a:r>
              <a:r>
                <a:rPr lang="en-US" sz="2800" dirty="0"/>
                <a:t>, T. M. </a:t>
              </a:r>
              <a:r>
                <a:rPr lang="en-US" sz="2800" dirty="0" err="1"/>
                <a:t>Luider</a:t>
              </a:r>
              <a:r>
                <a:rPr lang="en-US" sz="2800" dirty="0"/>
                <a:t>, L. </a:t>
              </a:r>
              <a:r>
                <a:rPr lang="en-US" sz="2800" dirty="0" err="1"/>
                <a:t>Pasa-Tolic</a:t>
              </a:r>
              <a:r>
                <a:rPr lang="en-US" sz="2800" dirty="0"/>
                <a:t>, P. A. </a:t>
              </a:r>
              <a:r>
                <a:rPr lang="en-US" sz="2800" dirty="0" err="1"/>
                <a:t>Pevzner</a:t>
              </a:r>
              <a:r>
                <a:rPr lang="en-US" sz="2800" dirty="0"/>
                <a:t>. </a:t>
              </a:r>
              <a:r>
                <a:rPr lang="en-US" sz="2800" i="1" dirty="0"/>
                <a:t>De Novo Sequencing of Peptides from Top-Down Tandem Mass Spectra</a:t>
              </a:r>
              <a:r>
                <a:rPr lang="en-US" sz="2800" dirty="0"/>
                <a:t>. J Proteome Res. 2015, 14(11):4450-4462.</a:t>
              </a:r>
            </a:p>
            <a:p>
              <a:pPr marL="514350" lvl="0" indent="-514350">
                <a:buFont typeface="+mj-lt"/>
                <a:buAutoNum type="arabicPeriod"/>
              </a:pPr>
              <a:r>
                <a:rPr lang="en-US" sz="2800" dirty="0" err="1"/>
                <a:t>Qisheng</a:t>
              </a:r>
              <a:r>
                <a:rPr lang="en-US" sz="2800" dirty="0"/>
                <a:t> Peng, </a:t>
              </a:r>
              <a:r>
                <a:rPr lang="en-US" sz="2800" dirty="0" err="1"/>
                <a:t>Zijian</a:t>
              </a:r>
              <a:r>
                <a:rPr lang="en-US" sz="2800" dirty="0"/>
                <a:t> Wang, </a:t>
              </a:r>
              <a:r>
                <a:rPr lang="en-US" sz="2800" dirty="0" err="1"/>
                <a:t>Donglin</a:t>
              </a:r>
              <a:r>
                <a:rPr lang="en-US" sz="2800" dirty="0"/>
                <a:t> Wu, </a:t>
              </a:r>
              <a:r>
                <a:rPr lang="en-US" sz="2800" dirty="0" err="1"/>
                <a:t>Xiaoou</a:t>
              </a:r>
              <a:r>
                <a:rPr lang="en-US" sz="2800" dirty="0"/>
                <a:t> Li, </a:t>
              </a:r>
              <a:r>
                <a:rPr lang="en-US" sz="2800" dirty="0" err="1"/>
                <a:t>Xiaofeng</a:t>
              </a:r>
              <a:r>
                <a:rPr lang="en-US" sz="2800" dirty="0"/>
                <a:t> Liu, </a:t>
              </a:r>
              <a:r>
                <a:rPr lang="en-US" sz="2800" dirty="0" err="1"/>
                <a:t>Wanchun</a:t>
              </a:r>
              <a:r>
                <a:rPr lang="en-US" sz="2800" dirty="0"/>
                <a:t> Sun, Ning Liu. </a:t>
              </a:r>
              <a:r>
                <a:rPr lang="en-US" sz="2800" i="1" dirty="0"/>
                <a:t>Identification of single amino acid substitutions (SAAS) in neuraminidase from influenza a virus (H1N1) via mass spectrometry analysis coupled with de novo peptide sequencing.</a:t>
              </a:r>
              <a:endParaRPr lang="en-US" sz="2800" dirty="0"/>
            </a:p>
            <a:p>
              <a:r>
                <a:rPr lang="en-US" sz="2800" dirty="0"/>
                <a:t>      </a:t>
              </a:r>
              <a:r>
                <a:rPr lang="ru-RU" sz="2800" dirty="0" err="1"/>
                <a:t>Rapid</a:t>
              </a:r>
              <a:r>
                <a:rPr lang="ru-RU" sz="2800" dirty="0"/>
                <a:t> </a:t>
              </a:r>
              <a:r>
                <a:rPr lang="ru-RU" sz="2800" dirty="0" err="1"/>
                <a:t>Commun</a:t>
              </a:r>
              <a:r>
                <a:rPr lang="ru-RU" sz="2800" dirty="0"/>
                <a:t>. </a:t>
              </a:r>
              <a:r>
                <a:rPr lang="ru-RU" sz="2800" dirty="0" err="1"/>
                <a:t>Mass</a:t>
              </a:r>
              <a:r>
                <a:rPr lang="ru-RU" sz="2800" dirty="0"/>
                <a:t> </a:t>
              </a:r>
              <a:r>
                <a:rPr lang="ru-RU" sz="2800" dirty="0" err="1"/>
                <a:t>Spectrom</a:t>
              </a:r>
              <a:r>
                <a:rPr lang="ru-RU" sz="2800" dirty="0"/>
                <a:t>. 2016</a:t>
              </a:r>
              <a:endParaRPr lang="en-US" sz="2800" dirty="0"/>
            </a:p>
            <a:p>
              <a:endParaRPr lang="en-US" sz="2800" dirty="0"/>
            </a:p>
          </p:txBody>
        </p:sp>
      </p:grpSp>
      <p:sp>
        <p:nvSpPr>
          <p:cNvPr id="19" name="TextBox 18">
            <a:extLst>
              <a:ext uri="{FF2B5EF4-FFF2-40B4-BE49-F238E27FC236}">
                <a16:creationId xmlns:a16="http://schemas.microsoft.com/office/drawing/2014/main" id="{E2E9A123-FBA5-46B0-A824-8516EADB0E98}"/>
              </a:ext>
            </a:extLst>
          </p:cNvPr>
          <p:cNvSpPr txBox="1"/>
          <p:nvPr/>
        </p:nvSpPr>
        <p:spPr>
          <a:xfrm>
            <a:off x="1360671" y="26725079"/>
            <a:ext cx="1524776" cy="646331"/>
          </a:xfrm>
          <a:prstGeom prst="rect">
            <a:avLst/>
          </a:prstGeom>
          <a:noFill/>
        </p:spPr>
        <p:txBody>
          <a:bodyPr wrap="none" rtlCol="0">
            <a:spAutoFit/>
          </a:bodyPr>
          <a:lstStyle/>
          <a:p>
            <a:r>
              <a:rPr lang="en-GB" sz="3600" dirty="0"/>
              <a:t>Output</a:t>
            </a:r>
            <a:endParaRPr lang="en-US" sz="3600" dirty="0"/>
          </a:p>
        </p:txBody>
      </p:sp>
      <p:sp>
        <p:nvSpPr>
          <p:cNvPr id="24" name="TextBox 23">
            <a:extLst>
              <a:ext uri="{FF2B5EF4-FFF2-40B4-BE49-F238E27FC236}">
                <a16:creationId xmlns:a16="http://schemas.microsoft.com/office/drawing/2014/main" id="{130594E3-DE9A-45EA-9539-2F61962321DE}"/>
              </a:ext>
            </a:extLst>
          </p:cNvPr>
          <p:cNvSpPr txBox="1"/>
          <p:nvPr/>
        </p:nvSpPr>
        <p:spPr>
          <a:xfrm>
            <a:off x="3792319" y="10783703"/>
            <a:ext cx="1986809" cy="830997"/>
          </a:xfrm>
          <a:prstGeom prst="rect">
            <a:avLst/>
          </a:prstGeom>
          <a:noFill/>
        </p:spPr>
        <p:txBody>
          <a:bodyPr wrap="square" rtlCol="0">
            <a:spAutoFit/>
          </a:bodyPr>
          <a:lstStyle/>
          <a:p>
            <a:pPr algn="ctr"/>
            <a:r>
              <a:rPr lang="en-GB" sz="2400" dirty="0"/>
              <a:t>2 – 50 </a:t>
            </a:r>
          </a:p>
          <a:p>
            <a:pPr algn="ctr"/>
            <a:r>
              <a:rPr lang="en-GB" sz="2400" dirty="0"/>
              <a:t>amino acids</a:t>
            </a:r>
            <a:endParaRPr lang="en-US" sz="2400" dirty="0"/>
          </a:p>
        </p:txBody>
      </p:sp>
      <p:sp>
        <p:nvSpPr>
          <p:cNvPr id="283" name="TextBox 282">
            <a:extLst>
              <a:ext uri="{FF2B5EF4-FFF2-40B4-BE49-F238E27FC236}">
                <a16:creationId xmlns:a16="http://schemas.microsoft.com/office/drawing/2014/main" id="{2A5C6E87-5F02-47FE-B38C-583B16FD6317}"/>
              </a:ext>
            </a:extLst>
          </p:cNvPr>
          <p:cNvSpPr txBox="1"/>
          <p:nvPr/>
        </p:nvSpPr>
        <p:spPr>
          <a:xfrm>
            <a:off x="1670490" y="10793186"/>
            <a:ext cx="1986809" cy="830997"/>
          </a:xfrm>
          <a:prstGeom prst="rect">
            <a:avLst/>
          </a:prstGeom>
          <a:noFill/>
        </p:spPr>
        <p:txBody>
          <a:bodyPr wrap="square" rtlCol="0">
            <a:spAutoFit/>
          </a:bodyPr>
          <a:lstStyle/>
          <a:p>
            <a:pPr algn="ctr"/>
            <a:r>
              <a:rPr lang="en-GB" sz="2400" dirty="0"/>
              <a:t>&gt;50</a:t>
            </a:r>
          </a:p>
          <a:p>
            <a:pPr algn="ctr"/>
            <a:r>
              <a:rPr lang="en-GB" sz="2400" dirty="0"/>
              <a:t> amino acids</a:t>
            </a:r>
            <a:endParaRPr lang="en-US" sz="2400" dirty="0"/>
          </a:p>
        </p:txBody>
      </p:sp>
      <p:sp>
        <p:nvSpPr>
          <p:cNvPr id="25" name="TextBox 24">
            <a:extLst>
              <a:ext uri="{FF2B5EF4-FFF2-40B4-BE49-F238E27FC236}">
                <a16:creationId xmlns:a16="http://schemas.microsoft.com/office/drawing/2014/main" id="{A0857486-25A5-4191-BB9B-FC843B8C78D5}"/>
              </a:ext>
            </a:extLst>
          </p:cNvPr>
          <p:cNvSpPr txBox="1"/>
          <p:nvPr/>
        </p:nvSpPr>
        <p:spPr>
          <a:xfrm>
            <a:off x="14417455" y="14935365"/>
            <a:ext cx="2911994" cy="523220"/>
          </a:xfrm>
          <a:prstGeom prst="rect">
            <a:avLst/>
          </a:prstGeom>
          <a:noFill/>
        </p:spPr>
        <p:txBody>
          <a:bodyPr wrap="square" rtlCol="0">
            <a:spAutoFit/>
          </a:bodyPr>
          <a:lstStyle/>
          <a:p>
            <a:endParaRPr lang="en-US" sz="2800" dirty="0"/>
          </a:p>
        </p:txBody>
      </p:sp>
      <p:sp>
        <p:nvSpPr>
          <p:cNvPr id="28" name="TextBox 27">
            <a:extLst>
              <a:ext uri="{FF2B5EF4-FFF2-40B4-BE49-F238E27FC236}">
                <a16:creationId xmlns:a16="http://schemas.microsoft.com/office/drawing/2014/main" id="{EC1FD05E-938B-418B-B4C3-ECFFFE85B341}"/>
              </a:ext>
            </a:extLst>
          </p:cNvPr>
          <p:cNvSpPr txBox="1"/>
          <p:nvPr/>
        </p:nvSpPr>
        <p:spPr>
          <a:xfrm>
            <a:off x="17844748" y="6886538"/>
            <a:ext cx="3141559" cy="4893647"/>
          </a:xfrm>
          <a:prstGeom prst="rect">
            <a:avLst/>
          </a:prstGeom>
          <a:noFill/>
        </p:spPr>
        <p:txBody>
          <a:bodyPr wrap="square" rtlCol="0">
            <a:spAutoFit/>
          </a:bodyPr>
          <a:lstStyle/>
          <a:p>
            <a:pPr lvl="0" eaLnBrk="0" fontAlgn="base" hangingPunct="0">
              <a:spcBef>
                <a:spcPct val="0"/>
              </a:spcBef>
              <a:spcAft>
                <a:spcPct val="0"/>
              </a:spcAft>
            </a:pPr>
            <a:r>
              <a:rPr lang="en-US" altLang="en-US" sz="2400" dirty="0">
                <a:solidFill>
                  <a:srgbClr val="222222"/>
                </a:solidFill>
                <a:ea typeface="Calibri" panose="020F0502020204030204" pitchFamily="34" charset="0"/>
                <a:cs typeface="Times New Roman" panose="02020603050405020304" pitchFamily="18" charset="0"/>
              </a:rPr>
              <a:t>Since three consequent nucleotides in a DNA strand, together forming a codon, encode an amino acid, </a:t>
            </a:r>
            <a:r>
              <a:rPr lang="en-GB" altLang="en-US" sz="2400" dirty="0">
                <a:solidFill>
                  <a:srgbClr val="222222"/>
                </a:solidFill>
                <a:ea typeface="Calibri" panose="020F0502020204030204" pitchFamily="34" charset="0"/>
                <a:cs typeface="Times New Roman" panose="02020603050405020304" pitchFamily="18" charset="0"/>
              </a:rPr>
              <a:t>SNP can lead to an </a:t>
            </a:r>
          </a:p>
          <a:p>
            <a:pPr lvl="0" eaLnBrk="0" fontAlgn="base" hangingPunct="0">
              <a:spcBef>
                <a:spcPct val="0"/>
              </a:spcBef>
              <a:spcAft>
                <a:spcPct val="0"/>
              </a:spcAft>
            </a:pPr>
            <a:r>
              <a:rPr lang="en-GB" altLang="en-US" sz="2400" dirty="0">
                <a:solidFill>
                  <a:srgbClr val="222222"/>
                </a:solidFill>
                <a:ea typeface="Calibri" panose="020F0502020204030204" pitchFamily="34" charset="0"/>
                <a:cs typeface="Times New Roman" panose="02020603050405020304" pitchFamily="18" charset="0"/>
              </a:rPr>
              <a:t>amino acid substitution, thereby implying </a:t>
            </a:r>
            <a:r>
              <a:rPr lang="en-US" altLang="en-US" sz="2400" dirty="0">
                <a:solidFill>
                  <a:srgbClr val="222222"/>
                </a:solidFill>
                <a:ea typeface="Calibri" panose="020F0502020204030204" pitchFamily="34" charset="0"/>
                <a:cs typeface="Times New Roman" panose="02020603050405020304" pitchFamily="18" charset="0"/>
              </a:rPr>
              <a:t>a change of the mass of the protein.</a:t>
            </a:r>
            <a:endParaRPr lang="en-US" altLang="en-US" sz="2400" dirty="0"/>
          </a:p>
          <a:p>
            <a:r>
              <a:rPr lang="en-GB" altLang="en-US" sz="2400" dirty="0">
                <a:solidFill>
                  <a:srgbClr val="222222"/>
                </a:solidFill>
                <a:ea typeface="Calibri" panose="020F0502020204030204" pitchFamily="34" charset="0"/>
                <a:cs typeface="Times New Roman" panose="02020603050405020304" pitchFamily="18" charset="0"/>
              </a:rPr>
              <a:t> </a:t>
            </a:r>
            <a:endParaRPr lang="en-GB" altLang="en-US" sz="2400" dirty="0"/>
          </a:p>
          <a:p>
            <a:endParaRPr lang="en-US" sz="2400" dirty="0"/>
          </a:p>
        </p:txBody>
      </p:sp>
      <p:grpSp>
        <p:nvGrpSpPr>
          <p:cNvPr id="30" name="Group 29">
            <a:extLst>
              <a:ext uri="{FF2B5EF4-FFF2-40B4-BE49-F238E27FC236}">
                <a16:creationId xmlns:a16="http://schemas.microsoft.com/office/drawing/2014/main" id="{D9C07E7A-8662-4D39-80DB-5FB729DEEB72}"/>
              </a:ext>
            </a:extLst>
          </p:cNvPr>
          <p:cNvGrpSpPr/>
          <p:nvPr/>
        </p:nvGrpSpPr>
        <p:grpSpPr>
          <a:xfrm>
            <a:off x="21905067" y="7085244"/>
            <a:ext cx="7465614" cy="2906102"/>
            <a:chOff x="21905067" y="7085244"/>
            <a:chExt cx="7465614" cy="2906102"/>
          </a:xfrm>
        </p:grpSpPr>
        <p:grpSp>
          <p:nvGrpSpPr>
            <p:cNvPr id="118" name="Group 117">
              <a:extLst>
                <a:ext uri="{FF2B5EF4-FFF2-40B4-BE49-F238E27FC236}">
                  <a16:creationId xmlns:a16="http://schemas.microsoft.com/office/drawing/2014/main" id="{262FCB76-CB23-400B-B570-3B53DA7E4501}"/>
                </a:ext>
              </a:extLst>
            </p:cNvPr>
            <p:cNvGrpSpPr/>
            <p:nvPr/>
          </p:nvGrpSpPr>
          <p:grpSpPr>
            <a:xfrm>
              <a:off x="21905067" y="7085244"/>
              <a:ext cx="7465614" cy="2906102"/>
              <a:chOff x="417251" y="983235"/>
              <a:chExt cx="7465614" cy="2906102"/>
            </a:xfrm>
          </p:grpSpPr>
          <p:grpSp>
            <p:nvGrpSpPr>
              <p:cNvPr id="119" name="Группа 1">
                <a:extLst>
                  <a:ext uri="{FF2B5EF4-FFF2-40B4-BE49-F238E27FC236}">
                    <a16:creationId xmlns:a16="http://schemas.microsoft.com/office/drawing/2014/main" id="{5FC198F9-6186-4C60-B966-E7D46ABE7F2E}"/>
                  </a:ext>
                </a:extLst>
              </p:cNvPr>
              <p:cNvGrpSpPr>
                <a:grpSpLocks noChangeAspect="1"/>
              </p:cNvGrpSpPr>
              <p:nvPr/>
            </p:nvGrpSpPr>
            <p:grpSpPr>
              <a:xfrm rot="16200000">
                <a:off x="1165913" y="519716"/>
                <a:ext cx="1359411" cy="2856736"/>
                <a:chOff x="4257241" y="1381197"/>
                <a:chExt cx="744889" cy="1565348"/>
              </a:xfrm>
            </p:grpSpPr>
            <p:cxnSp>
              <p:nvCxnSpPr>
                <p:cNvPr id="131" name="Прямая соединительная линия 38">
                  <a:extLst>
                    <a:ext uri="{FF2B5EF4-FFF2-40B4-BE49-F238E27FC236}">
                      <a16:creationId xmlns:a16="http://schemas.microsoft.com/office/drawing/2014/main" id="{A11FE3D4-023B-406C-ACB8-236AFA090AAF}"/>
                    </a:ext>
                  </a:extLst>
                </p:cNvPr>
                <p:cNvCxnSpPr>
                  <a:cxnSpLocks/>
                </p:cNvCxnSpPr>
                <p:nvPr/>
              </p:nvCxnSpPr>
              <p:spPr>
                <a:xfrm flipH="1">
                  <a:off x="4590102" y="2111692"/>
                  <a:ext cx="233902" cy="640533"/>
                </a:xfrm>
                <a:prstGeom prst="line">
                  <a:avLst/>
                </a:prstGeom>
                <a:ln w="57150"/>
              </p:spPr>
              <p:style>
                <a:lnRef idx="1">
                  <a:schemeClr val="dk1"/>
                </a:lnRef>
                <a:fillRef idx="0">
                  <a:schemeClr val="dk1"/>
                </a:fillRef>
                <a:effectRef idx="0">
                  <a:schemeClr val="dk1"/>
                </a:effectRef>
                <a:fontRef idx="minor">
                  <a:schemeClr val="tx1"/>
                </a:fontRef>
              </p:style>
            </p:cxnSp>
            <p:cxnSp>
              <p:nvCxnSpPr>
                <p:cNvPr id="164" name="Прямая соединительная линия 38">
                  <a:extLst>
                    <a:ext uri="{FF2B5EF4-FFF2-40B4-BE49-F238E27FC236}">
                      <a16:creationId xmlns:a16="http://schemas.microsoft.com/office/drawing/2014/main" id="{B82D7F73-6E4A-441E-AC07-2F9ABC660BEB}"/>
                    </a:ext>
                  </a:extLst>
                </p:cNvPr>
                <p:cNvCxnSpPr>
                  <a:cxnSpLocks/>
                </p:cNvCxnSpPr>
                <p:nvPr/>
              </p:nvCxnSpPr>
              <p:spPr>
                <a:xfrm flipH="1">
                  <a:off x="4590101" y="2111692"/>
                  <a:ext cx="233902" cy="640533"/>
                </a:xfrm>
                <a:prstGeom prst="line">
                  <a:avLst/>
                </a:prstGeom>
                <a:ln w="57150"/>
              </p:spPr>
              <p:style>
                <a:lnRef idx="1">
                  <a:schemeClr val="dk1"/>
                </a:lnRef>
                <a:fillRef idx="0">
                  <a:schemeClr val="dk1"/>
                </a:fillRef>
                <a:effectRef idx="0">
                  <a:schemeClr val="dk1"/>
                </a:effectRef>
                <a:fontRef idx="minor">
                  <a:schemeClr val="tx1"/>
                </a:fontRef>
              </p:style>
            </p:cxnSp>
            <p:sp>
              <p:nvSpPr>
                <p:cNvPr id="132" name="Овал 39">
                  <a:extLst>
                    <a:ext uri="{FF2B5EF4-FFF2-40B4-BE49-F238E27FC236}">
                      <a16:creationId xmlns:a16="http://schemas.microsoft.com/office/drawing/2014/main" id="{8BF6E980-B6CA-4FA2-A7E7-6A646644D3DA}"/>
                    </a:ext>
                  </a:extLst>
                </p:cNvPr>
                <p:cNvSpPr/>
                <p:nvPr/>
              </p:nvSpPr>
              <p:spPr>
                <a:xfrm rot="5400000">
                  <a:off x="4395783" y="2568702"/>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cxnSp>
              <p:nvCxnSpPr>
                <p:cNvPr id="171" name="Прямая соединительная линия 38">
                  <a:extLst>
                    <a:ext uri="{FF2B5EF4-FFF2-40B4-BE49-F238E27FC236}">
                      <a16:creationId xmlns:a16="http://schemas.microsoft.com/office/drawing/2014/main" id="{F05D3A3F-49F5-4D8F-86CD-59F0C1BECCB8}"/>
                    </a:ext>
                  </a:extLst>
                </p:cNvPr>
                <p:cNvCxnSpPr>
                  <a:cxnSpLocks/>
                </p:cNvCxnSpPr>
                <p:nvPr/>
              </p:nvCxnSpPr>
              <p:spPr>
                <a:xfrm flipH="1">
                  <a:off x="4590100" y="2111692"/>
                  <a:ext cx="233902" cy="640533"/>
                </a:xfrm>
                <a:prstGeom prst="line">
                  <a:avLst/>
                </a:prstGeom>
                <a:ln w="57150"/>
              </p:spPr>
              <p:style>
                <a:lnRef idx="1">
                  <a:schemeClr val="dk1"/>
                </a:lnRef>
                <a:fillRef idx="0">
                  <a:schemeClr val="dk1"/>
                </a:fillRef>
                <a:effectRef idx="0">
                  <a:schemeClr val="dk1"/>
                </a:effectRef>
                <a:fontRef idx="minor">
                  <a:schemeClr val="tx1"/>
                </a:fontRef>
              </p:style>
            </p:cxnSp>
            <p:cxnSp>
              <p:nvCxnSpPr>
                <p:cNvPr id="133" name="Прямая соединительная линия 40">
                  <a:extLst>
                    <a:ext uri="{FF2B5EF4-FFF2-40B4-BE49-F238E27FC236}">
                      <a16:creationId xmlns:a16="http://schemas.microsoft.com/office/drawing/2014/main" id="{5DA4AAF6-FF66-4E12-9772-55A898490BDD}"/>
                    </a:ext>
                  </a:extLst>
                </p:cNvPr>
                <p:cNvCxnSpPr>
                  <a:cxnSpLocks/>
                </p:cNvCxnSpPr>
                <p:nvPr/>
              </p:nvCxnSpPr>
              <p:spPr>
                <a:xfrm>
                  <a:off x="4440763" y="1553924"/>
                  <a:ext cx="377842" cy="557767"/>
                </a:xfrm>
                <a:prstGeom prst="line">
                  <a:avLst/>
                </a:prstGeom>
                <a:ln w="57150"/>
              </p:spPr>
              <p:style>
                <a:lnRef idx="1">
                  <a:schemeClr val="dk1"/>
                </a:lnRef>
                <a:fillRef idx="0">
                  <a:schemeClr val="dk1"/>
                </a:fillRef>
                <a:effectRef idx="0">
                  <a:schemeClr val="dk1"/>
                </a:effectRef>
                <a:fontRef idx="minor">
                  <a:schemeClr val="tx1"/>
                </a:fontRef>
              </p:style>
            </p:cxnSp>
            <p:sp>
              <p:nvSpPr>
                <p:cNvPr id="134" name="Овал 41">
                  <a:extLst>
                    <a:ext uri="{FF2B5EF4-FFF2-40B4-BE49-F238E27FC236}">
                      <a16:creationId xmlns:a16="http://schemas.microsoft.com/office/drawing/2014/main" id="{77843E7F-E6E3-4BF5-A426-5B00E8E76E2A}"/>
                    </a:ext>
                  </a:extLst>
                </p:cNvPr>
                <p:cNvSpPr/>
                <p:nvPr/>
              </p:nvSpPr>
              <p:spPr>
                <a:xfrm rot="5400000">
                  <a:off x="4624288" y="1928168"/>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135" name="Овал 42">
                  <a:extLst>
                    <a:ext uri="{FF2B5EF4-FFF2-40B4-BE49-F238E27FC236}">
                      <a16:creationId xmlns:a16="http://schemas.microsoft.com/office/drawing/2014/main" id="{E45DCDFF-FC96-436D-B4AD-7A67429B8F24}"/>
                    </a:ext>
                  </a:extLst>
                </p:cNvPr>
                <p:cNvSpPr/>
                <p:nvPr/>
              </p:nvSpPr>
              <p:spPr>
                <a:xfrm rot="5400000">
                  <a:off x="4246446" y="1391992"/>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165" name="Овал 39">
                  <a:extLst>
                    <a:ext uri="{FF2B5EF4-FFF2-40B4-BE49-F238E27FC236}">
                      <a16:creationId xmlns:a16="http://schemas.microsoft.com/office/drawing/2014/main" id="{EDF7532F-8A5C-4382-BC9B-5BDA45DE6122}"/>
                    </a:ext>
                  </a:extLst>
                </p:cNvPr>
                <p:cNvSpPr/>
                <p:nvPr/>
              </p:nvSpPr>
              <p:spPr>
                <a:xfrm rot="5400000">
                  <a:off x="4395782" y="2568702"/>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sp>
              <p:nvSpPr>
                <p:cNvPr id="172" name="Овал 39">
                  <a:extLst>
                    <a:ext uri="{FF2B5EF4-FFF2-40B4-BE49-F238E27FC236}">
                      <a16:creationId xmlns:a16="http://schemas.microsoft.com/office/drawing/2014/main" id="{87920C91-1E4B-4E5C-8F38-9FBADBA8D479}"/>
                    </a:ext>
                  </a:extLst>
                </p:cNvPr>
                <p:cNvSpPr/>
                <p:nvPr/>
              </p:nvSpPr>
              <p:spPr>
                <a:xfrm rot="5400000">
                  <a:off x="4395781" y="2568702"/>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grpSp>
          <mc:AlternateContent xmlns:mc="http://schemas.openxmlformats.org/markup-compatibility/2006">
            <mc:Choice xmlns:a14="http://schemas.microsoft.com/office/drawing/2010/main" Requires="a14">
              <p:sp>
                <p:nvSpPr>
                  <p:cNvPr id="120" name="TextBox 119">
                    <a:extLst>
                      <a:ext uri="{FF2B5EF4-FFF2-40B4-BE49-F238E27FC236}">
                        <a16:creationId xmlns:a16="http://schemas.microsoft.com/office/drawing/2014/main" id="{1E5FC773-88C3-4FC3-9087-917B53B806D0}"/>
                      </a:ext>
                    </a:extLst>
                  </p:cNvPr>
                  <p:cNvSpPr txBox="1"/>
                  <p:nvPr/>
                </p:nvSpPr>
                <p:spPr>
                  <a:xfrm>
                    <a:off x="5190308" y="3366117"/>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smtClean="0">
                              <a:latin typeface="Cambria Math" panose="02040503050406030204" pitchFamily="18" charset="0"/>
                            </a:rPr>
                            <m:t>H</m:t>
                          </m:r>
                          <m:r>
                            <a:rPr lang="en-GB" sz="2800">
                              <a:latin typeface="Cambria Math" panose="02040503050406030204" pitchFamily="18" charset="0"/>
                            </a:rPr>
                            <m:t>∙</m:t>
                          </m:r>
                        </m:oMath>
                      </m:oMathPara>
                    </a14:m>
                    <a:endParaRPr lang="ru-RU" sz="2800" dirty="0"/>
                  </a:p>
                </p:txBody>
              </p:sp>
            </mc:Choice>
            <mc:Fallback>
              <p:sp>
                <p:nvSpPr>
                  <p:cNvPr id="120" name="TextBox 119">
                    <a:extLst>
                      <a:ext uri="{FF2B5EF4-FFF2-40B4-BE49-F238E27FC236}">
                        <a16:creationId xmlns:a16="http://schemas.microsoft.com/office/drawing/2014/main" id="{1E5FC773-88C3-4FC3-9087-917B53B806D0}"/>
                      </a:ext>
                    </a:extLst>
                  </p:cNvPr>
                  <p:cNvSpPr txBox="1">
                    <a:spLocks noRot="1" noChangeAspect="1" noMove="1" noResize="1" noEditPoints="1" noAdjustHandles="1" noChangeArrowheads="1" noChangeShapeType="1" noTextEdit="1"/>
                  </p:cNvSpPr>
                  <p:nvPr/>
                </p:nvSpPr>
                <p:spPr>
                  <a:xfrm>
                    <a:off x="5190308" y="3366117"/>
                    <a:ext cx="1878222" cy="523220"/>
                  </a:xfrm>
                  <a:prstGeom prst="rect">
                    <a:avLst/>
                  </a:prstGeom>
                  <a:blipFill>
                    <a:blip r:embed="rId22"/>
                    <a:stretch>
                      <a:fillRect/>
                    </a:stretch>
                  </a:blipFill>
                </p:spPr>
                <p:txBody>
                  <a:bodyPr/>
                  <a:lstStyle/>
                  <a:p>
                    <a:r>
                      <a:rPr lang="en-US">
                        <a:noFill/>
                      </a:rPr>
                      <a:t> </a:t>
                    </a:r>
                  </a:p>
                </p:txBody>
              </p:sp>
            </mc:Fallback>
          </mc:AlternateContent>
          <p:sp>
            <p:nvSpPr>
              <p:cNvPr id="121" name="Arrow: Right 120">
                <a:extLst>
                  <a:ext uri="{FF2B5EF4-FFF2-40B4-BE49-F238E27FC236}">
                    <a16:creationId xmlns:a16="http://schemas.microsoft.com/office/drawing/2014/main" id="{50731104-FE96-456C-B6ED-CF0DF1613989}"/>
                  </a:ext>
                </a:extLst>
              </p:cNvPr>
              <p:cNvSpPr/>
              <p:nvPr/>
            </p:nvSpPr>
            <p:spPr>
              <a:xfrm>
                <a:off x="3515557" y="2627788"/>
                <a:ext cx="621437" cy="452763"/>
              </a:xfrm>
              <a:prstGeom prst="rightArrow">
                <a:avLst/>
              </a:prstGeom>
              <a:solidFill>
                <a:srgbClr val="D03839"/>
              </a:solidFill>
              <a:ln>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22" name="Прямая соединительная линия 38">
                <a:extLst>
                  <a:ext uri="{FF2B5EF4-FFF2-40B4-BE49-F238E27FC236}">
                    <a16:creationId xmlns:a16="http://schemas.microsoft.com/office/drawing/2014/main" id="{BC517150-FAC2-4D6F-88BE-862438BF161E}"/>
                  </a:ext>
                </a:extLst>
              </p:cNvPr>
              <p:cNvCxnSpPr>
                <a:cxnSpLocks/>
                <a:endCxn id="127" idx="4"/>
              </p:cNvCxnSpPr>
              <p:nvPr/>
            </p:nvCxnSpPr>
            <p:spPr>
              <a:xfrm>
                <a:off x="6917485" y="1429305"/>
                <a:ext cx="26269" cy="916095"/>
              </a:xfrm>
              <a:prstGeom prst="line">
                <a:avLst/>
              </a:prstGeom>
              <a:ln w="57150"/>
            </p:spPr>
            <p:style>
              <a:lnRef idx="1">
                <a:schemeClr val="dk1"/>
              </a:lnRef>
              <a:fillRef idx="0">
                <a:schemeClr val="dk1"/>
              </a:fillRef>
              <a:effectRef idx="0">
                <a:schemeClr val="dk1"/>
              </a:effectRef>
              <a:fontRef idx="minor">
                <a:schemeClr val="tx1"/>
              </a:fontRef>
            </p:style>
          </p:cxnSp>
          <p:grpSp>
            <p:nvGrpSpPr>
              <p:cNvPr id="123" name="Группа 1">
                <a:extLst>
                  <a:ext uri="{FF2B5EF4-FFF2-40B4-BE49-F238E27FC236}">
                    <a16:creationId xmlns:a16="http://schemas.microsoft.com/office/drawing/2014/main" id="{48A0A8F1-E97B-4DF5-A85C-9D24A5FE3C91}"/>
                  </a:ext>
                </a:extLst>
              </p:cNvPr>
              <p:cNvGrpSpPr>
                <a:grpSpLocks noChangeAspect="1"/>
              </p:cNvGrpSpPr>
              <p:nvPr/>
            </p:nvGrpSpPr>
            <p:grpSpPr>
              <a:xfrm rot="16200000">
                <a:off x="5190311" y="509865"/>
                <a:ext cx="1359411" cy="2856736"/>
                <a:chOff x="4257241" y="1381197"/>
                <a:chExt cx="744889" cy="1565348"/>
              </a:xfrm>
            </p:grpSpPr>
            <p:cxnSp>
              <p:nvCxnSpPr>
                <p:cNvPr id="185" name="Прямая соединительная линия 38">
                  <a:extLst>
                    <a:ext uri="{FF2B5EF4-FFF2-40B4-BE49-F238E27FC236}">
                      <a16:creationId xmlns:a16="http://schemas.microsoft.com/office/drawing/2014/main" id="{A072E575-89FB-4E11-930C-C358DEBD8522}"/>
                    </a:ext>
                  </a:extLst>
                </p:cNvPr>
                <p:cNvCxnSpPr>
                  <a:cxnSpLocks/>
                </p:cNvCxnSpPr>
                <p:nvPr/>
              </p:nvCxnSpPr>
              <p:spPr>
                <a:xfrm flipH="1">
                  <a:off x="4590101" y="2111692"/>
                  <a:ext cx="233902" cy="640533"/>
                </a:xfrm>
                <a:prstGeom prst="line">
                  <a:avLst/>
                </a:prstGeom>
                <a:ln w="57150"/>
              </p:spPr>
              <p:style>
                <a:lnRef idx="1">
                  <a:schemeClr val="dk1"/>
                </a:lnRef>
                <a:fillRef idx="0">
                  <a:schemeClr val="dk1"/>
                </a:fillRef>
                <a:effectRef idx="0">
                  <a:schemeClr val="dk1"/>
                </a:effectRef>
                <a:fontRef idx="minor">
                  <a:schemeClr val="tx1"/>
                </a:fontRef>
              </p:style>
            </p:cxnSp>
            <p:cxnSp>
              <p:nvCxnSpPr>
                <p:cNvPr id="126" name="Прямая соединительная линия 38">
                  <a:extLst>
                    <a:ext uri="{FF2B5EF4-FFF2-40B4-BE49-F238E27FC236}">
                      <a16:creationId xmlns:a16="http://schemas.microsoft.com/office/drawing/2014/main" id="{DEC89017-502F-4867-9290-F7B83FF32A05}"/>
                    </a:ext>
                  </a:extLst>
                </p:cNvPr>
                <p:cNvCxnSpPr>
                  <a:cxnSpLocks/>
                </p:cNvCxnSpPr>
                <p:nvPr/>
              </p:nvCxnSpPr>
              <p:spPr>
                <a:xfrm flipH="1">
                  <a:off x="4590102" y="2111692"/>
                  <a:ext cx="233902" cy="640533"/>
                </a:xfrm>
                <a:prstGeom prst="line">
                  <a:avLst/>
                </a:prstGeom>
                <a:ln w="57150"/>
              </p:spPr>
              <p:style>
                <a:lnRef idx="1">
                  <a:schemeClr val="dk1"/>
                </a:lnRef>
                <a:fillRef idx="0">
                  <a:schemeClr val="dk1"/>
                </a:fillRef>
                <a:effectRef idx="0">
                  <a:schemeClr val="dk1"/>
                </a:effectRef>
                <a:fontRef idx="minor">
                  <a:schemeClr val="tx1"/>
                </a:fontRef>
              </p:style>
            </p:cxnSp>
            <p:sp>
              <p:nvSpPr>
                <p:cNvPr id="127" name="Овал 39">
                  <a:extLst>
                    <a:ext uri="{FF2B5EF4-FFF2-40B4-BE49-F238E27FC236}">
                      <a16:creationId xmlns:a16="http://schemas.microsoft.com/office/drawing/2014/main" id="{AFA61CA3-44DC-4DD0-B3D4-8F6B375C860B}"/>
                    </a:ext>
                  </a:extLst>
                </p:cNvPr>
                <p:cNvSpPr/>
                <p:nvPr/>
              </p:nvSpPr>
              <p:spPr>
                <a:xfrm rot="5400000">
                  <a:off x="4395783" y="2568702"/>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cxnSp>
              <p:nvCxnSpPr>
                <p:cNvPr id="128" name="Прямая соединительная линия 40">
                  <a:extLst>
                    <a:ext uri="{FF2B5EF4-FFF2-40B4-BE49-F238E27FC236}">
                      <a16:creationId xmlns:a16="http://schemas.microsoft.com/office/drawing/2014/main" id="{8A19597D-C95A-4F0E-AF62-861BDFC8A285}"/>
                    </a:ext>
                  </a:extLst>
                </p:cNvPr>
                <p:cNvCxnSpPr>
                  <a:cxnSpLocks/>
                </p:cNvCxnSpPr>
                <p:nvPr/>
              </p:nvCxnSpPr>
              <p:spPr>
                <a:xfrm>
                  <a:off x="4440763" y="1553924"/>
                  <a:ext cx="377842" cy="557767"/>
                </a:xfrm>
                <a:prstGeom prst="line">
                  <a:avLst/>
                </a:prstGeom>
                <a:ln w="57150"/>
              </p:spPr>
              <p:style>
                <a:lnRef idx="1">
                  <a:schemeClr val="dk1"/>
                </a:lnRef>
                <a:fillRef idx="0">
                  <a:schemeClr val="dk1"/>
                </a:fillRef>
                <a:effectRef idx="0">
                  <a:schemeClr val="dk1"/>
                </a:effectRef>
                <a:fontRef idx="minor">
                  <a:schemeClr val="tx1"/>
                </a:fontRef>
              </p:style>
            </p:cxnSp>
            <p:sp>
              <p:nvSpPr>
                <p:cNvPr id="129" name="Овал 41">
                  <a:extLst>
                    <a:ext uri="{FF2B5EF4-FFF2-40B4-BE49-F238E27FC236}">
                      <a16:creationId xmlns:a16="http://schemas.microsoft.com/office/drawing/2014/main" id="{101CC7CA-1C9A-4C1E-9F33-24FBF29CF39B}"/>
                    </a:ext>
                  </a:extLst>
                </p:cNvPr>
                <p:cNvSpPr/>
                <p:nvPr/>
              </p:nvSpPr>
              <p:spPr>
                <a:xfrm rot="5400000">
                  <a:off x="4624288" y="1928168"/>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130" name="Овал 42">
                  <a:extLst>
                    <a:ext uri="{FF2B5EF4-FFF2-40B4-BE49-F238E27FC236}">
                      <a16:creationId xmlns:a16="http://schemas.microsoft.com/office/drawing/2014/main" id="{CE9266DF-6367-4809-88F1-D862959D4DA0}"/>
                    </a:ext>
                  </a:extLst>
                </p:cNvPr>
                <p:cNvSpPr/>
                <p:nvPr/>
              </p:nvSpPr>
              <p:spPr>
                <a:xfrm rot="5400000">
                  <a:off x="4246446" y="1391992"/>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cxnSp>
              <p:nvCxnSpPr>
                <p:cNvPr id="186" name="Прямая соединительная линия 40">
                  <a:extLst>
                    <a:ext uri="{FF2B5EF4-FFF2-40B4-BE49-F238E27FC236}">
                      <a16:creationId xmlns:a16="http://schemas.microsoft.com/office/drawing/2014/main" id="{DA689284-F696-4A5B-A564-A93C9B769CFE}"/>
                    </a:ext>
                  </a:extLst>
                </p:cNvPr>
                <p:cNvCxnSpPr>
                  <a:cxnSpLocks/>
                </p:cNvCxnSpPr>
                <p:nvPr/>
              </p:nvCxnSpPr>
              <p:spPr>
                <a:xfrm>
                  <a:off x="4440762" y="1553925"/>
                  <a:ext cx="377842" cy="557767"/>
                </a:xfrm>
                <a:prstGeom prst="line">
                  <a:avLst/>
                </a:prstGeom>
                <a:ln w="57150"/>
              </p:spPr>
              <p:style>
                <a:lnRef idx="1">
                  <a:schemeClr val="dk1"/>
                </a:lnRef>
                <a:fillRef idx="0">
                  <a:schemeClr val="dk1"/>
                </a:fillRef>
                <a:effectRef idx="0">
                  <a:schemeClr val="dk1"/>
                </a:effectRef>
                <a:fontRef idx="minor">
                  <a:schemeClr val="tx1"/>
                </a:fontRef>
              </p:style>
            </p:cxnSp>
            <p:sp>
              <p:nvSpPr>
                <p:cNvPr id="187" name="Овал 41">
                  <a:extLst>
                    <a:ext uri="{FF2B5EF4-FFF2-40B4-BE49-F238E27FC236}">
                      <a16:creationId xmlns:a16="http://schemas.microsoft.com/office/drawing/2014/main" id="{714703DD-E6E7-43BA-A6F3-C864D6C60A28}"/>
                    </a:ext>
                  </a:extLst>
                </p:cNvPr>
                <p:cNvSpPr/>
                <p:nvPr/>
              </p:nvSpPr>
              <p:spPr>
                <a:xfrm rot="5400000">
                  <a:off x="4624287" y="1928169"/>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188" name="Овал 42">
                  <a:extLst>
                    <a:ext uri="{FF2B5EF4-FFF2-40B4-BE49-F238E27FC236}">
                      <a16:creationId xmlns:a16="http://schemas.microsoft.com/office/drawing/2014/main" id="{167A1492-0D19-42F0-9D23-473178605AB9}"/>
                    </a:ext>
                  </a:extLst>
                </p:cNvPr>
                <p:cNvSpPr/>
                <p:nvPr/>
              </p:nvSpPr>
              <p:spPr>
                <a:xfrm rot="5400000">
                  <a:off x="4246446" y="1391993"/>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gr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58660459-86FC-41EC-8833-090D65A64638}"/>
                      </a:ext>
                    </a:extLst>
                  </p:cNvPr>
                  <p:cNvSpPr txBox="1"/>
                  <p:nvPr/>
                </p:nvSpPr>
                <p:spPr>
                  <a:xfrm>
                    <a:off x="6004643" y="983235"/>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a:latin typeface="Cambria Math" panose="02040503050406030204" pitchFamily="18" charset="0"/>
                            </a:rPr>
                            <m:t>C</m:t>
                          </m:r>
                          <m:sSub>
                            <m:sSubPr>
                              <m:ctrlPr>
                                <a:rPr lang="en-GB" sz="2800" i="1">
                                  <a:latin typeface="Cambria Math" panose="02040503050406030204" pitchFamily="18" charset="0"/>
                                </a:rPr>
                              </m:ctrlPr>
                            </m:sSubPr>
                            <m:e>
                              <m:r>
                                <m:rPr>
                                  <m:sty m:val="p"/>
                                </m:rPr>
                                <a:rPr lang="en-GB" sz="2800">
                                  <a:latin typeface="Cambria Math" panose="02040503050406030204" pitchFamily="18" charset="0"/>
                                </a:rPr>
                                <m:t>H</m:t>
                              </m:r>
                            </m:e>
                            <m:sub>
                              <m:r>
                                <a:rPr lang="en-GB" sz="2800">
                                  <a:latin typeface="Cambria Math" panose="02040503050406030204" pitchFamily="18" charset="0"/>
                                </a:rPr>
                                <m:t>3</m:t>
                              </m:r>
                            </m:sub>
                          </m:sSub>
                        </m:oMath>
                      </m:oMathPara>
                    </a14:m>
                    <a:endParaRPr lang="ru-RU" sz="2800" dirty="0"/>
                  </a:p>
                </p:txBody>
              </p:sp>
            </mc:Choice>
            <mc:Fallback xmlns="">
              <p:sp>
                <p:nvSpPr>
                  <p:cNvPr id="124" name="TextBox 123">
                    <a:extLst>
                      <a:ext uri="{FF2B5EF4-FFF2-40B4-BE49-F238E27FC236}">
                        <a16:creationId xmlns:a16="http://schemas.microsoft.com/office/drawing/2014/main" id="{58660459-86FC-41EC-8833-090D65A64638}"/>
                      </a:ext>
                    </a:extLst>
                  </p:cNvPr>
                  <p:cNvSpPr txBox="1">
                    <a:spLocks noRot="1" noChangeAspect="1" noMove="1" noResize="1" noEditPoints="1" noAdjustHandles="1" noChangeArrowheads="1" noChangeShapeType="1" noTextEdit="1"/>
                  </p:cNvSpPr>
                  <p:nvPr/>
                </p:nvSpPr>
                <p:spPr>
                  <a:xfrm>
                    <a:off x="6004643" y="983235"/>
                    <a:ext cx="1878222" cy="523220"/>
                  </a:xfrm>
                  <a:prstGeom prst="rect">
                    <a:avLst/>
                  </a:prstGeom>
                  <a:blipFill>
                    <a:blip r:embed="rId9"/>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4571084D-F820-4421-9CFF-7AFC9ACA875D}"/>
                      </a:ext>
                    </a:extLst>
                  </p:cNvPr>
                  <p:cNvSpPr txBox="1"/>
                  <p:nvPr/>
                </p:nvSpPr>
                <p:spPr>
                  <a:xfrm>
                    <a:off x="963681" y="3366117"/>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a:latin typeface="Cambria Math" panose="02040503050406030204" pitchFamily="18" charset="0"/>
                            </a:rPr>
                            <m:t>C</m:t>
                          </m:r>
                          <m:sSub>
                            <m:sSubPr>
                              <m:ctrlPr>
                                <a:rPr lang="en-GB" sz="2800" i="1">
                                  <a:latin typeface="Cambria Math" panose="02040503050406030204" pitchFamily="18" charset="0"/>
                                </a:rPr>
                              </m:ctrlPr>
                            </m:sSubPr>
                            <m:e>
                              <m:r>
                                <m:rPr>
                                  <m:sty m:val="p"/>
                                </m:rPr>
                                <a:rPr lang="en-GB" sz="2800">
                                  <a:latin typeface="Cambria Math" panose="02040503050406030204" pitchFamily="18" charset="0"/>
                                </a:rPr>
                                <m:t>H</m:t>
                              </m:r>
                            </m:e>
                            <m:sub>
                              <m:r>
                                <a:rPr lang="en-GB" sz="2800">
                                  <a:latin typeface="Cambria Math" panose="02040503050406030204" pitchFamily="18" charset="0"/>
                                </a:rPr>
                                <m:t>3</m:t>
                              </m:r>
                            </m:sub>
                          </m:sSub>
                          <m:r>
                            <a:rPr lang="en-GB" sz="2800">
                              <a:latin typeface="Cambria Math" panose="02040503050406030204" pitchFamily="18" charset="0"/>
                            </a:rPr>
                            <m:t>∙</m:t>
                          </m:r>
                        </m:oMath>
                      </m:oMathPara>
                    </a14:m>
                    <a:endParaRPr lang="ru-RU" sz="2800" dirty="0"/>
                  </a:p>
                </p:txBody>
              </p:sp>
            </mc:Choice>
            <mc:Fallback>
              <p:sp>
                <p:nvSpPr>
                  <p:cNvPr id="125" name="TextBox 124">
                    <a:extLst>
                      <a:ext uri="{FF2B5EF4-FFF2-40B4-BE49-F238E27FC236}">
                        <a16:creationId xmlns:a16="http://schemas.microsoft.com/office/drawing/2014/main" id="{4571084D-F820-4421-9CFF-7AFC9ACA875D}"/>
                      </a:ext>
                    </a:extLst>
                  </p:cNvPr>
                  <p:cNvSpPr txBox="1">
                    <a:spLocks noRot="1" noChangeAspect="1" noMove="1" noResize="1" noEditPoints="1" noAdjustHandles="1" noChangeArrowheads="1" noChangeShapeType="1" noTextEdit="1"/>
                  </p:cNvSpPr>
                  <p:nvPr/>
                </p:nvSpPr>
                <p:spPr>
                  <a:xfrm>
                    <a:off x="963681" y="3366117"/>
                    <a:ext cx="1878222" cy="523220"/>
                  </a:xfrm>
                  <a:prstGeom prst="rect">
                    <a:avLst/>
                  </a:prstGeom>
                  <a:blipFill>
                    <a:blip r:embed="rId23"/>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70FB67A6-C009-4CE6-9667-07F37CD52173}"/>
                </a:ext>
              </a:extLst>
            </p:cNvPr>
            <p:cNvGrpSpPr>
              <a:grpSpLocks noChangeAspect="1"/>
            </p:cNvGrpSpPr>
            <p:nvPr/>
          </p:nvGrpSpPr>
          <p:grpSpPr>
            <a:xfrm>
              <a:off x="23059602" y="8719430"/>
              <a:ext cx="404276" cy="404276"/>
              <a:chOff x="22905286" y="8541668"/>
              <a:chExt cx="652376" cy="652376"/>
            </a:xfrm>
          </p:grpSpPr>
          <p:sp>
            <p:nvSpPr>
              <p:cNvPr id="298" name="Rectangle 297">
                <a:extLst>
                  <a:ext uri="{FF2B5EF4-FFF2-40B4-BE49-F238E27FC236}">
                    <a16:creationId xmlns:a16="http://schemas.microsoft.com/office/drawing/2014/main" id="{DE421241-D0A6-47AA-94AA-2C57678E081A}"/>
                  </a:ext>
                </a:extLst>
              </p:cNvPr>
              <p:cNvSpPr/>
              <p:nvPr/>
            </p:nvSpPr>
            <p:spPr>
              <a:xfrm>
                <a:off x="23210146" y="8541668"/>
                <a:ext cx="67413" cy="6523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Rectangle 301">
                <a:extLst>
                  <a:ext uri="{FF2B5EF4-FFF2-40B4-BE49-F238E27FC236}">
                    <a16:creationId xmlns:a16="http://schemas.microsoft.com/office/drawing/2014/main" id="{CF03A1C8-696D-48AF-A7D9-7928E5B55E31}"/>
                  </a:ext>
                </a:extLst>
              </p:cNvPr>
              <p:cNvSpPr/>
              <p:nvPr/>
            </p:nvSpPr>
            <p:spPr>
              <a:xfrm rot="5400000">
                <a:off x="23197767" y="8547989"/>
                <a:ext cx="67413" cy="6523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3" name="Group 302">
              <a:extLst>
                <a:ext uri="{FF2B5EF4-FFF2-40B4-BE49-F238E27FC236}">
                  <a16:creationId xmlns:a16="http://schemas.microsoft.com/office/drawing/2014/main" id="{16309E8B-3FA7-47EB-AE09-78F2E25F3DA7}"/>
                </a:ext>
              </a:extLst>
            </p:cNvPr>
            <p:cNvGrpSpPr>
              <a:grpSpLocks noChangeAspect="1"/>
            </p:cNvGrpSpPr>
            <p:nvPr/>
          </p:nvGrpSpPr>
          <p:grpSpPr>
            <a:xfrm>
              <a:off x="27317237" y="8707698"/>
              <a:ext cx="404276" cy="404276"/>
              <a:chOff x="22905286" y="8541668"/>
              <a:chExt cx="652376" cy="652376"/>
            </a:xfrm>
          </p:grpSpPr>
          <p:sp>
            <p:nvSpPr>
              <p:cNvPr id="305" name="Rectangle 304">
                <a:extLst>
                  <a:ext uri="{FF2B5EF4-FFF2-40B4-BE49-F238E27FC236}">
                    <a16:creationId xmlns:a16="http://schemas.microsoft.com/office/drawing/2014/main" id="{B1F4613A-4718-4FB0-94E8-04114F8F6727}"/>
                  </a:ext>
                </a:extLst>
              </p:cNvPr>
              <p:cNvSpPr/>
              <p:nvPr/>
            </p:nvSpPr>
            <p:spPr>
              <a:xfrm>
                <a:off x="23210146" y="8541668"/>
                <a:ext cx="67413" cy="6523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Rectangle 306">
                <a:extLst>
                  <a:ext uri="{FF2B5EF4-FFF2-40B4-BE49-F238E27FC236}">
                    <a16:creationId xmlns:a16="http://schemas.microsoft.com/office/drawing/2014/main" id="{99DC82C4-6803-4CDF-B797-EB0ACC6D72EC}"/>
                  </a:ext>
                </a:extLst>
              </p:cNvPr>
              <p:cNvSpPr/>
              <p:nvPr/>
            </p:nvSpPr>
            <p:spPr>
              <a:xfrm rot="5400000">
                <a:off x="23197767" y="8547989"/>
                <a:ext cx="67413" cy="6523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a:extLst>
              <a:ext uri="{FF2B5EF4-FFF2-40B4-BE49-F238E27FC236}">
                <a16:creationId xmlns:a16="http://schemas.microsoft.com/office/drawing/2014/main" id="{55B28343-C7DF-42D5-80E3-4C3B198D1007}"/>
              </a:ext>
            </a:extLst>
          </p:cNvPr>
          <p:cNvGrpSpPr/>
          <p:nvPr/>
        </p:nvGrpSpPr>
        <p:grpSpPr>
          <a:xfrm>
            <a:off x="4530908" y="28356464"/>
            <a:ext cx="2290980" cy="1276857"/>
            <a:chOff x="1106067" y="27813667"/>
            <a:chExt cx="2290980" cy="1276857"/>
          </a:xfrm>
        </p:grpSpPr>
        <p:grpSp>
          <p:nvGrpSpPr>
            <p:cNvPr id="35" name="Group 34">
              <a:extLst>
                <a:ext uri="{FF2B5EF4-FFF2-40B4-BE49-F238E27FC236}">
                  <a16:creationId xmlns:a16="http://schemas.microsoft.com/office/drawing/2014/main" id="{A1985D4D-760D-4F8F-B824-EADC12BC1D34}"/>
                </a:ext>
              </a:extLst>
            </p:cNvPr>
            <p:cNvGrpSpPr/>
            <p:nvPr/>
          </p:nvGrpSpPr>
          <p:grpSpPr>
            <a:xfrm>
              <a:off x="1106067" y="28242082"/>
              <a:ext cx="1403726" cy="461665"/>
              <a:chOff x="1319427" y="25674731"/>
              <a:chExt cx="1403726" cy="461665"/>
            </a:xfrm>
          </p:grpSpPr>
          <p:sp>
            <p:nvSpPr>
              <p:cNvPr id="33" name="Rectangle 32">
                <a:extLst>
                  <a:ext uri="{FF2B5EF4-FFF2-40B4-BE49-F238E27FC236}">
                    <a16:creationId xmlns:a16="http://schemas.microsoft.com/office/drawing/2014/main" id="{49F62D14-FAA0-43E1-939C-114E4B9E3FE1}"/>
                  </a:ext>
                </a:extLst>
              </p:cNvPr>
              <p:cNvSpPr/>
              <p:nvPr/>
            </p:nvSpPr>
            <p:spPr>
              <a:xfrm>
                <a:off x="1319427" y="25833587"/>
                <a:ext cx="476054" cy="220336"/>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C5A91C93-E630-4B45-BD3C-57791D495584}"/>
                  </a:ext>
                </a:extLst>
              </p:cNvPr>
              <p:cNvSpPr txBox="1"/>
              <p:nvPr/>
            </p:nvSpPr>
            <p:spPr>
              <a:xfrm>
                <a:off x="1774957" y="25674731"/>
                <a:ext cx="948196" cy="461665"/>
              </a:xfrm>
              <a:prstGeom prst="rect">
                <a:avLst/>
              </a:prstGeom>
              <a:noFill/>
            </p:spPr>
            <p:txBody>
              <a:bodyPr wrap="square" rtlCol="0">
                <a:spAutoFit/>
              </a:bodyPr>
              <a:lstStyle/>
              <a:p>
                <a:r>
                  <a:rPr lang="en-GB" sz="2400" dirty="0"/>
                  <a:t>- both</a:t>
                </a:r>
                <a:endParaRPr lang="en-US" sz="2400" dirty="0"/>
              </a:p>
            </p:txBody>
          </p:sp>
        </p:grpSp>
        <p:grpSp>
          <p:nvGrpSpPr>
            <p:cNvPr id="310" name="Group 309">
              <a:extLst>
                <a:ext uri="{FF2B5EF4-FFF2-40B4-BE49-F238E27FC236}">
                  <a16:creationId xmlns:a16="http://schemas.microsoft.com/office/drawing/2014/main" id="{E8F1E258-E648-435D-A3F0-ADB2D4532B1F}"/>
                </a:ext>
              </a:extLst>
            </p:cNvPr>
            <p:cNvGrpSpPr/>
            <p:nvPr/>
          </p:nvGrpSpPr>
          <p:grpSpPr>
            <a:xfrm>
              <a:off x="1106067" y="28628859"/>
              <a:ext cx="2290980" cy="461665"/>
              <a:chOff x="1319427" y="25674731"/>
              <a:chExt cx="2290980" cy="461665"/>
            </a:xfrm>
          </p:grpSpPr>
          <p:sp>
            <p:nvSpPr>
              <p:cNvPr id="311" name="Rectangle 310">
                <a:extLst>
                  <a:ext uri="{FF2B5EF4-FFF2-40B4-BE49-F238E27FC236}">
                    <a16:creationId xmlns:a16="http://schemas.microsoft.com/office/drawing/2014/main" id="{06A81C8A-8DA7-4A8B-A94E-811F948CCB03}"/>
                  </a:ext>
                </a:extLst>
              </p:cNvPr>
              <p:cNvSpPr/>
              <p:nvPr/>
            </p:nvSpPr>
            <p:spPr>
              <a:xfrm>
                <a:off x="1319427" y="25833587"/>
                <a:ext cx="476054" cy="2203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4E826DC7-FEB2-4A64-A69C-E3C90D19B486}"/>
                  </a:ext>
                </a:extLst>
              </p:cNvPr>
              <p:cNvSpPr txBox="1"/>
              <p:nvPr/>
            </p:nvSpPr>
            <p:spPr>
              <a:xfrm>
                <a:off x="1774957" y="25674731"/>
                <a:ext cx="1835450" cy="461665"/>
              </a:xfrm>
              <a:prstGeom prst="rect">
                <a:avLst/>
              </a:prstGeom>
              <a:noFill/>
            </p:spPr>
            <p:txBody>
              <a:bodyPr wrap="square" rtlCol="0">
                <a:spAutoFit/>
              </a:bodyPr>
              <a:lstStyle/>
              <a:p>
                <a:r>
                  <a:rPr lang="en-GB" sz="2400" dirty="0"/>
                  <a:t>- substitution</a:t>
                </a:r>
                <a:endParaRPr lang="en-US" sz="2400" dirty="0"/>
              </a:p>
            </p:txBody>
          </p:sp>
        </p:grpSp>
        <p:grpSp>
          <p:nvGrpSpPr>
            <p:cNvPr id="322" name="Group 321">
              <a:extLst>
                <a:ext uri="{FF2B5EF4-FFF2-40B4-BE49-F238E27FC236}">
                  <a16:creationId xmlns:a16="http://schemas.microsoft.com/office/drawing/2014/main" id="{A4812390-80A2-43DF-BCF4-6EAA9E7E000B}"/>
                </a:ext>
              </a:extLst>
            </p:cNvPr>
            <p:cNvGrpSpPr/>
            <p:nvPr/>
          </p:nvGrpSpPr>
          <p:grpSpPr>
            <a:xfrm>
              <a:off x="1106067" y="27813667"/>
              <a:ext cx="1403726" cy="461665"/>
              <a:chOff x="1319427" y="25674731"/>
              <a:chExt cx="1403726" cy="461665"/>
            </a:xfrm>
          </p:grpSpPr>
          <p:sp>
            <p:nvSpPr>
              <p:cNvPr id="323" name="Rectangle 322">
                <a:extLst>
                  <a:ext uri="{FF2B5EF4-FFF2-40B4-BE49-F238E27FC236}">
                    <a16:creationId xmlns:a16="http://schemas.microsoft.com/office/drawing/2014/main" id="{4F75EA32-3049-4946-A641-0477BB53612C}"/>
                  </a:ext>
                </a:extLst>
              </p:cNvPr>
              <p:cNvSpPr/>
              <p:nvPr/>
            </p:nvSpPr>
            <p:spPr>
              <a:xfrm>
                <a:off x="1319427" y="25833587"/>
                <a:ext cx="476054" cy="220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xtBox 323">
                <a:extLst>
                  <a:ext uri="{FF2B5EF4-FFF2-40B4-BE49-F238E27FC236}">
                    <a16:creationId xmlns:a16="http://schemas.microsoft.com/office/drawing/2014/main" id="{FDE0D0A1-B445-4C99-AFE1-0E86E090883F}"/>
                  </a:ext>
                </a:extLst>
              </p:cNvPr>
              <p:cNvSpPr txBox="1"/>
              <p:nvPr/>
            </p:nvSpPr>
            <p:spPr>
              <a:xfrm>
                <a:off x="1774957" y="25674731"/>
                <a:ext cx="948196" cy="461665"/>
              </a:xfrm>
              <a:prstGeom prst="rect">
                <a:avLst/>
              </a:prstGeom>
              <a:noFill/>
            </p:spPr>
            <p:txBody>
              <a:bodyPr wrap="square" rtlCol="0">
                <a:spAutoFit/>
              </a:bodyPr>
              <a:lstStyle/>
              <a:p>
                <a:r>
                  <a:rPr lang="en-GB" sz="2400" dirty="0"/>
                  <a:t>- PTM</a:t>
                </a:r>
                <a:endParaRPr lang="en-US" sz="2400" dirty="0"/>
              </a:p>
            </p:txBody>
          </p:sp>
        </p:grpSp>
      </p:grpSp>
      <p:sp>
        <p:nvSpPr>
          <p:cNvPr id="36" name="TextBox 35">
            <a:extLst>
              <a:ext uri="{FF2B5EF4-FFF2-40B4-BE49-F238E27FC236}">
                <a16:creationId xmlns:a16="http://schemas.microsoft.com/office/drawing/2014/main" id="{696985D2-54E6-47A2-AE10-03B650510274}"/>
              </a:ext>
            </a:extLst>
          </p:cNvPr>
          <p:cNvSpPr txBox="1"/>
          <p:nvPr/>
        </p:nvSpPr>
        <p:spPr>
          <a:xfrm>
            <a:off x="1038266" y="27619406"/>
            <a:ext cx="3323894" cy="2677656"/>
          </a:xfrm>
          <a:prstGeom prst="rect">
            <a:avLst/>
          </a:prstGeom>
          <a:noFill/>
        </p:spPr>
        <p:txBody>
          <a:bodyPr wrap="square" rtlCol="0">
            <a:spAutoFit/>
          </a:bodyPr>
          <a:lstStyle/>
          <a:p>
            <a:r>
              <a:rPr lang="en-GB" sz="2400" dirty="0"/>
              <a:t>The developed program gives to user as an output: first, the peptide with a highlighted positions, secondly, a .</a:t>
            </a:r>
            <a:r>
              <a:rPr lang="en-GB" sz="2400" dirty="0" err="1"/>
              <a:t>pepout</a:t>
            </a:r>
            <a:r>
              <a:rPr lang="en-GB" sz="2400" dirty="0"/>
              <a:t> file. You can see an example of this file.</a:t>
            </a:r>
            <a:endParaRPr lang="en-US" sz="2400" dirty="0"/>
          </a:p>
        </p:txBody>
      </p:sp>
      <p:sp>
        <p:nvSpPr>
          <p:cNvPr id="37" name="TextBox 36">
            <a:extLst>
              <a:ext uri="{FF2B5EF4-FFF2-40B4-BE49-F238E27FC236}">
                <a16:creationId xmlns:a16="http://schemas.microsoft.com/office/drawing/2014/main" id="{F6E5048D-D5CC-4EC3-9D45-CB5E099A5C38}"/>
              </a:ext>
            </a:extLst>
          </p:cNvPr>
          <p:cNvSpPr txBox="1"/>
          <p:nvPr/>
        </p:nvSpPr>
        <p:spPr>
          <a:xfrm>
            <a:off x="9909336" y="24489480"/>
            <a:ext cx="5758989" cy="2308324"/>
          </a:xfrm>
          <a:prstGeom prst="rect">
            <a:avLst/>
          </a:prstGeom>
          <a:noFill/>
        </p:spPr>
        <p:txBody>
          <a:bodyPr wrap="square" rtlCol="0">
            <a:spAutoFit/>
          </a:bodyPr>
          <a:lstStyle/>
          <a:p>
            <a:r>
              <a:rPr lang="en-GB" sz="2400" dirty="0"/>
              <a:t>In the top right corner there is a pull-down menu. There are three items: Find, Add, Generate res.  Item </a:t>
            </a:r>
            <a:r>
              <a:rPr lang="en-US" sz="2400" dirty="0"/>
              <a:t>“Find” allows user to search for peptides. Add allows user to add .pep files. “Generate res” allows user to generate .</a:t>
            </a:r>
            <a:r>
              <a:rPr lang="en-US" sz="2400" dirty="0" err="1"/>
              <a:t>pepout</a:t>
            </a:r>
            <a:r>
              <a:rPr lang="en-US" sz="2400" dirty="0"/>
              <a:t> files</a:t>
            </a:r>
          </a:p>
        </p:txBody>
      </p:sp>
      <p:sp>
        <p:nvSpPr>
          <p:cNvPr id="47" name="TextBox 46">
            <a:extLst>
              <a:ext uri="{FF2B5EF4-FFF2-40B4-BE49-F238E27FC236}">
                <a16:creationId xmlns:a16="http://schemas.microsoft.com/office/drawing/2014/main" id="{0ED7CD2B-C8DE-461B-AA5D-75CCEAE2B511}"/>
              </a:ext>
            </a:extLst>
          </p:cNvPr>
          <p:cNvSpPr txBox="1"/>
          <p:nvPr/>
        </p:nvSpPr>
        <p:spPr>
          <a:xfrm>
            <a:off x="10005491" y="30683871"/>
            <a:ext cx="5758989" cy="1938992"/>
          </a:xfrm>
          <a:prstGeom prst="rect">
            <a:avLst/>
          </a:prstGeom>
          <a:noFill/>
        </p:spPr>
        <p:txBody>
          <a:bodyPr wrap="square" rtlCol="0">
            <a:spAutoFit/>
          </a:bodyPr>
          <a:lstStyle/>
          <a:p>
            <a:r>
              <a:rPr lang="en-US" sz="2400" dirty="0"/>
              <a:t>If a user clicks a “find” item, the dialog window appears. Then when user inputs Some sequence of the amino acids, the peptides where this fragment is a suffix appears on the left part of this window and, </a:t>
            </a:r>
          </a:p>
        </p:txBody>
      </p:sp>
      <p:sp>
        <p:nvSpPr>
          <p:cNvPr id="51" name="TextBox 50">
            <a:extLst>
              <a:ext uri="{FF2B5EF4-FFF2-40B4-BE49-F238E27FC236}">
                <a16:creationId xmlns:a16="http://schemas.microsoft.com/office/drawing/2014/main" id="{1F6BF970-B5DD-4EF0-B79B-CEBA5AA58449}"/>
              </a:ext>
            </a:extLst>
          </p:cNvPr>
          <p:cNvSpPr txBox="1"/>
          <p:nvPr/>
        </p:nvSpPr>
        <p:spPr>
          <a:xfrm>
            <a:off x="16036748" y="20236508"/>
            <a:ext cx="5624790" cy="830997"/>
          </a:xfrm>
          <a:prstGeom prst="rect">
            <a:avLst/>
          </a:prstGeom>
          <a:noFill/>
        </p:spPr>
        <p:txBody>
          <a:bodyPr wrap="square" rtlCol="0">
            <a:spAutoFit/>
          </a:bodyPr>
          <a:lstStyle/>
          <a:p>
            <a:r>
              <a:rPr lang="en-US" sz="2400" dirty="0"/>
              <a:t>the peptides which just contain this fragment appears on the right part.</a:t>
            </a:r>
          </a:p>
        </p:txBody>
      </p:sp>
      <p:sp>
        <p:nvSpPr>
          <p:cNvPr id="52" name="TextBox 51">
            <a:extLst>
              <a:ext uri="{FF2B5EF4-FFF2-40B4-BE49-F238E27FC236}">
                <a16:creationId xmlns:a16="http://schemas.microsoft.com/office/drawing/2014/main" id="{0C78243C-27E9-4E55-9843-A5068A56E3D7}"/>
              </a:ext>
            </a:extLst>
          </p:cNvPr>
          <p:cNvSpPr txBox="1"/>
          <p:nvPr/>
        </p:nvSpPr>
        <p:spPr>
          <a:xfrm>
            <a:off x="16036747" y="23475009"/>
            <a:ext cx="5792119" cy="2308324"/>
          </a:xfrm>
          <a:prstGeom prst="rect">
            <a:avLst/>
          </a:prstGeom>
          <a:noFill/>
        </p:spPr>
        <p:txBody>
          <a:bodyPr wrap="square" rtlCol="0">
            <a:spAutoFit/>
          </a:bodyPr>
          <a:lstStyle/>
          <a:p>
            <a:r>
              <a:rPr lang="en-US" sz="2400" dirty="0"/>
              <a:t>When user clicks on some of the peptides which were in that window, the main frame appears. In the top there is a chosen sequence of amino acids. Just below there is a scrollable panel. There are buttons symbolizing amino acids.</a:t>
            </a:r>
          </a:p>
        </p:txBody>
      </p:sp>
      <p:sp>
        <p:nvSpPr>
          <p:cNvPr id="326" name="TextBox 325">
            <a:extLst>
              <a:ext uri="{FF2B5EF4-FFF2-40B4-BE49-F238E27FC236}">
                <a16:creationId xmlns:a16="http://schemas.microsoft.com/office/drawing/2014/main" id="{14C6ACA0-5539-4675-AF6A-62061D969F8D}"/>
              </a:ext>
            </a:extLst>
          </p:cNvPr>
          <p:cNvSpPr txBox="1"/>
          <p:nvPr/>
        </p:nvSpPr>
        <p:spPr>
          <a:xfrm>
            <a:off x="16082858" y="28160628"/>
            <a:ext cx="5792119" cy="1938992"/>
          </a:xfrm>
          <a:prstGeom prst="rect">
            <a:avLst/>
          </a:prstGeom>
          <a:noFill/>
        </p:spPr>
        <p:txBody>
          <a:bodyPr wrap="square" rtlCol="0">
            <a:spAutoFit/>
          </a:bodyPr>
          <a:lstStyle/>
          <a:p>
            <a:r>
              <a:rPr lang="en-US" sz="2400" dirty="0"/>
              <a:t>Also there are buttons “Handle prefix” and “Handle suffix”. When a user clicks on some of these buttons, user can then click on one of the amino acids (buttons in the scrollable panel). After that the algorithm begins.</a:t>
            </a:r>
          </a:p>
        </p:txBody>
      </p:sp>
      <p:grpSp>
        <p:nvGrpSpPr>
          <p:cNvPr id="102" name="Group 101">
            <a:extLst>
              <a:ext uri="{FF2B5EF4-FFF2-40B4-BE49-F238E27FC236}">
                <a16:creationId xmlns:a16="http://schemas.microsoft.com/office/drawing/2014/main" id="{0DF90F0A-2EDA-4B94-9FB7-B4AEA8E2CD18}"/>
              </a:ext>
            </a:extLst>
          </p:cNvPr>
          <p:cNvGrpSpPr/>
          <p:nvPr/>
        </p:nvGrpSpPr>
        <p:grpSpPr>
          <a:xfrm>
            <a:off x="15935792" y="30245920"/>
            <a:ext cx="5946948" cy="2338541"/>
            <a:chOff x="16011992" y="30245920"/>
            <a:chExt cx="5946948" cy="2338541"/>
          </a:xfrm>
        </p:grpSpPr>
        <p:grpSp>
          <p:nvGrpSpPr>
            <p:cNvPr id="54" name="Group 53">
              <a:extLst>
                <a:ext uri="{FF2B5EF4-FFF2-40B4-BE49-F238E27FC236}">
                  <a16:creationId xmlns:a16="http://schemas.microsoft.com/office/drawing/2014/main" id="{EFB6D440-C9C3-472E-8D68-20A563D6CD2D}"/>
                </a:ext>
              </a:extLst>
            </p:cNvPr>
            <p:cNvGrpSpPr/>
            <p:nvPr/>
          </p:nvGrpSpPr>
          <p:grpSpPr>
            <a:xfrm>
              <a:off x="16011992" y="30245920"/>
              <a:ext cx="5946948" cy="2338541"/>
              <a:chOff x="22031842" y="20113863"/>
              <a:chExt cx="5784980" cy="2338541"/>
            </a:xfrm>
          </p:grpSpPr>
          <p:sp>
            <p:nvSpPr>
              <p:cNvPr id="328" name="TextBox 327">
                <a:extLst>
                  <a:ext uri="{FF2B5EF4-FFF2-40B4-BE49-F238E27FC236}">
                    <a16:creationId xmlns:a16="http://schemas.microsoft.com/office/drawing/2014/main" id="{279B0DFA-052E-4788-A7C3-BE82E4E75933}"/>
                  </a:ext>
                </a:extLst>
              </p:cNvPr>
              <p:cNvSpPr txBox="1"/>
              <p:nvPr/>
            </p:nvSpPr>
            <p:spPr>
              <a:xfrm>
                <a:off x="22144696" y="20113863"/>
                <a:ext cx="2896282" cy="523220"/>
              </a:xfrm>
              <a:prstGeom prst="rect">
                <a:avLst/>
              </a:prstGeom>
              <a:noFill/>
            </p:spPr>
            <p:txBody>
              <a:bodyPr wrap="square" rtlCol="0">
                <a:spAutoFit/>
              </a:bodyPr>
              <a:lstStyle/>
              <a:p>
                <a:r>
                  <a:rPr lang="en-US" sz="2800" dirty="0"/>
                  <a:t>5. The algorithm</a:t>
                </a:r>
              </a:p>
            </p:txBody>
          </p:sp>
          <mc:AlternateContent xmlns:mc="http://schemas.openxmlformats.org/markup-compatibility/2006">
            <mc:Choice xmlns:a14="http://schemas.microsoft.com/office/drawing/2010/main" Requires="a14">
              <p:sp>
                <p:nvSpPr>
                  <p:cNvPr id="350" name="Callout: Right Arrow 349">
                    <a:extLst>
                      <a:ext uri="{FF2B5EF4-FFF2-40B4-BE49-F238E27FC236}">
                        <a16:creationId xmlns:a16="http://schemas.microsoft.com/office/drawing/2014/main" id="{276F950C-80AA-4391-995F-68F8AF06F86B}"/>
                      </a:ext>
                    </a:extLst>
                  </p:cNvPr>
                  <p:cNvSpPr/>
                  <p:nvPr/>
                </p:nvSpPr>
                <p:spPr>
                  <a:xfrm>
                    <a:off x="22250771" y="21146824"/>
                    <a:ext cx="2911346" cy="1305580"/>
                  </a:xfrm>
                  <a:prstGeom prst="rightArrowCallout">
                    <a:avLst>
                      <a:gd name="adj1" fmla="val 25000"/>
                      <a:gd name="adj2" fmla="val 25000"/>
                      <a:gd name="adj3" fmla="val 25000"/>
                      <a:gd name="adj4" fmla="val 79845"/>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Count the error </a:t>
                    </a:r>
                  </a:p>
                  <a:p>
                    <a:pPr algn="ctr"/>
                    <a:r>
                      <a:rPr lang="en-SG" sz="1600" dirty="0">
                        <a:solidFill>
                          <a:schemeClr val="tx1"/>
                        </a:solidFill>
                      </a:rPr>
                      <a:t>If prefix: </a:t>
                    </a:r>
                    <a14:m>
                      <m:oMath xmlns:m="http://schemas.openxmlformats.org/officeDocument/2006/math">
                        <m:r>
                          <a:rPr lang="en-SG" sz="1600" i="1" smtClean="0">
                            <a:solidFill>
                              <a:schemeClr val="tx1"/>
                            </a:solidFill>
                          </a:rPr>
                          <m:t>𝜀</m:t>
                        </m:r>
                        <m:r>
                          <a:rPr lang="en-US" sz="1600" i="1">
                            <a:solidFill>
                              <a:schemeClr val="tx1"/>
                            </a:solidFill>
                          </a:rPr>
                          <m:t>= </m:t>
                        </m:r>
                        <m:f>
                          <m:fPr>
                            <m:ctrlPr>
                              <a:rPr lang="en-US" sz="1600" i="1">
                                <a:solidFill>
                                  <a:schemeClr val="tx1"/>
                                </a:solidFill>
                              </a:rPr>
                            </m:ctrlPr>
                          </m:fPr>
                          <m:num>
                            <m:sSub>
                              <m:sSubPr>
                                <m:ctrlPr>
                                  <a:rPr lang="en-US" sz="1600" i="1">
                                    <a:solidFill>
                                      <a:schemeClr val="tx1"/>
                                    </a:solidFill>
                                  </a:rPr>
                                </m:ctrlPr>
                              </m:sSubPr>
                              <m:e>
                                <m:r>
                                  <a:rPr lang="en-SG" sz="1600" i="1">
                                    <a:solidFill>
                                      <a:schemeClr val="tx1"/>
                                    </a:solidFill>
                                  </a:rPr>
                                  <m:t>𝑀</m:t>
                                </m:r>
                              </m:e>
                              <m:sub>
                                <m:r>
                                  <a:rPr lang="en-SG" sz="1600" i="1">
                                    <a:solidFill>
                                      <a:schemeClr val="tx1"/>
                                    </a:solidFill>
                                  </a:rPr>
                                  <m:t>𝑖</m:t>
                                </m:r>
                              </m:sub>
                            </m:sSub>
                            <m:r>
                              <a:rPr lang="en-US" sz="1600" i="1">
                                <a:solidFill>
                                  <a:schemeClr val="tx1"/>
                                </a:solidFill>
                              </a:rPr>
                              <m:t>∗</m:t>
                            </m:r>
                            <m:r>
                              <a:rPr lang="en-SG" sz="1600" i="1">
                                <a:solidFill>
                                  <a:schemeClr val="tx1"/>
                                </a:solidFill>
                              </a:rPr>
                              <m:t>𝑝𝑝𝑚</m:t>
                            </m:r>
                          </m:num>
                          <m:den>
                            <m:sSup>
                              <m:sSupPr>
                                <m:ctrlPr>
                                  <a:rPr lang="en-US" sz="1600" i="1">
                                    <a:solidFill>
                                      <a:schemeClr val="tx1"/>
                                    </a:solidFill>
                                  </a:rPr>
                                </m:ctrlPr>
                              </m:sSupPr>
                              <m:e>
                                <m:r>
                                  <a:rPr lang="en-US" sz="1600" i="1">
                                    <a:solidFill>
                                      <a:schemeClr val="tx1"/>
                                    </a:solidFill>
                                  </a:rPr>
                                  <m:t>10</m:t>
                                </m:r>
                              </m:e>
                              <m:sup>
                                <m:r>
                                  <a:rPr lang="en-US" sz="1600" i="1">
                                    <a:solidFill>
                                      <a:schemeClr val="tx1"/>
                                    </a:solidFill>
                                  </a:rPr>
                                  <m:t>6</m:t>
                                </m:r>
                              </m:sup>
                            </m:sSup>
                          </m:den>
                        </m:f>
                      </m:oMath>
                    </a14:m>
                    <a:r>
                      <a:rPr lang="en-SG" sz="1600" dirty="0">
                        <a:solidFill>
                          <a:schemeClr val="tx1"/>
                        </a:solidFill>
                      </a:rPr>
                      <a:t> </a:t>
                    </a:r>
                    <a:endParaRPr lang="en-US" sz="1600" dirty="0">
                      <a:solidFill>
                        <a:schemeClr val="tx1"/>
                      </a:solidFill>
                    </a:endParaRPr>
                  </a:p>
                  <a:p>
                    <a:pPr algn="ctr"/>
                    <a:r>
                      <a:rPr lang="en-US" sz="1600" dirty="0">
                        <a:solidFill>
                          <a:schemeClr val="tx1"/>
                        </a:solidFill>
                      </a:rPr>
                      <a:t>if suffix </a:t>
                    </a:r>
                    <a14:m>
                      <m:oMath xmlns:m="http://schemas.openxmlformats.org/officeDocument/2006/math">
                        <m:r>
                          <a:rPr lang="en-SG" sz="1600" i="1">
                            <a:solidFill>
                              <a:schemeClr val="tx1"/>
                            </a:solidFill>
                            <a:latin typeface="Cambria Math" panose="02040503050406030204" pitchFamily="18" charset="0"/>
                          </a:rPr>
                          <m:t>𝜀</m:t>
                        </m:r>
                      </m:oMath>
                    </a14:m>
                    <a:r>
                      <a:rPr lang="en-US" sz="1600" dirty="0">
                        <a:solidFill>
                          <a:schemeClr val="tx1"/>
                        </a:solidFill>
                      </a:rPr>
                      <a:t> </a:t>
                    </a:r>
                    <a14:m>
                      <m:oMath xmlns:m="http://schemas.openxmlformats.org/officeDocument/2006/math">
                        <m:r>
                          <a:rPr lang="en-US" sz="1600" i="1" smtClean="0">
                            <a:solidFill>
                              <a:schemeClr val="tx1"/>
                            </a:solidFill>
                          </a:rPr>
                          <m:t>=</m:t>
                        </m:r>
                        <m:sSub>
                          <m:sSubPr>
                            <m:ctrlPr>
                              <a:rPr lang="en-US" sz="1600" i="1">
                                <a:solidFill>
                                  <a:schemeClr val="tx1"/>
                                </a:solidFill>
                              </a:rPr>
                            </m:ctrlPr>
                          </m:sSubPr>
                          <m:e>
                            <m:r>
                              <a:rPr lang="en-SG" sz="1600" i="1">
                                <a:solidFill>
                                  <a:schemeClr val="tx1"/>
                                </a:solidFill>
                              </a:rPr>
                              <m:t>𝑀</m:t>
                            </m:r>
                          </m:e>
                          <m:sub>
                            <m:r>
                              <a:rPr lang="en-US" sz="1600" i="1">
                                <a:solidFill>
                                  <a:schemeClr val="tx1"/>
                                </a:solidFill>
                              </a:rPr>
                              <m:t>0</m:t>
                            </m:r>
                          </m:sub>
                        </m:sSub>
                        <m:r>
                          <a:rPr lang="en-US" sz="1600" i="1">
                            <a:solidFill>
                              <a:schemeClr val="tx1"/>
                            </a:solidFill>
                          </a:rPr>
                          <m:t>+ </m:t>
                        </m:r>
                        <m:f>
                          <m:fPr>
                            <m:ctrlPr>
                              <a:rPr lang="en-US" sz="1600" i="1">
                                <a:solidFill>
                                  <a:schemeClr val="tx1"/>
                                </a:solidFill>
                              </a:rPr>
                            </m:ctrlPr>
                          </m:fPr>
                          <m:num>
                            <m:sSub>
                              <m:sSubPr>
                                <m:ctrlPr>
                                  <a:rPr lang="en-US" sz="1600" i="1">
                                    <a:solidFill>
                                      <a:schemeClr val="tx1"/>
                                    </a:solidFill>
                                  </a:rPr>
                                </m:ctrlPr>
                              </m:sSubPr>
                              <m:e>
                                <m:r>
                                  <a:rPr lang="en-SG" sz="1600" i="1">
                                    <a:solidFill>
                                      <a:schemeClr val="tx1"/>
                                    </a:solidFill>
                                  </a:rPr>
                                  <m:t>𝑀</m:t>
                                </m:r>
                              </m:e>
                              <m:sub>
                                <m:r>
                                  <a:rPr lang="en-SG" sz="1600" i="1">
                                    <a:solidFill>
                                      <a:schemeClr val="tx1"/>
                                    </a:solidFill>
                                  </a:rPr>
                                  <m:t>𝑖</m:t>
                                </m:r>
                              </m:sub>
                            </m:sSub>
                            <m:r>
                              <a:rPr lang="en-US" sz="1600" i="1">
                                <a:solidFill>
                                  <a:schemeClr val="tx1"/>
                                </a:solidFill>
                              </a:rPr>
                              <m:t>∗</m:t>
                            </m:r>
                            <m:r>
                              <a:rPr lang="en-SG" sz="1600" i="1">
                                <a:solidFill>
                                  <a:schemeClr val="tx1"/>
                                </a:solidFill>
                              </a:rPr>
                              <m:t>𝑝𝑝𝑚</m:t>
                            </m:r>
                          </m:num>
                          <m:den>
                            <m:sSup>
                              <m:sSupPr>
                                <m:ctrlPr>
                                  <a:rPr lang="en-US" sz="1600" i="1">
                                    <a:solidFill>
                                      <a:schemeClr val="tx1"/>
                                    </a:solidFill>
                                  </a:rPr>
                                </m:ctrlPr>
                              </m:sSupPr>
                              <m:e>
                                <m:r>
                                  <a:rPr lang="en-US" sz="1600" i="1">
                                    <a:solidFill>
                                      <a:schemeClr val="tx1"/>
                                    </a:solidFill>
                                  </a:rPr>
                                  <m:t>10</m:t>
                                </m:r>
                              </m:e>
                              <m:sup>
                                <m:r>
                                  <a:rPr lang="en-US" sz="1600" i="1">
                                    <a:solidFill>
                                      <a:schemeClr val="tx1"/>
                                    </a:solidFill>
                                  </a:rPr>
                                  <m:t>6</m:t>
                                </m:r>
                              </m:sup>
                            </m:sSup>
                          </m:den>
                        </m:f>
                      </m:oMath>
                    </a14:m>
                    <a:endParaRPr lang="en-US" dirty="0">
                      <a:solidFill>
                        <a:schemeClr val="tx1"/>
                      </a:solidFill>
                    </a:endParaRPr>
                  </a:p>
                </p:txBody>
              </p:sp>
            </mc:Choice>
            <mc:Fallback>
              <p:sp>
                <p:nvSpPr>
                  <p:cNvPr id="350" name="Callout: Right Arrow 349">
                    <a:extLst>
                      <a:ext uri="{FF2B5EF4-FFF2-40B4-BE49-F238E27FC236}">
                        <a16:creationId xmlns:a16="http://schemas.microsoft.com/office/drawing/2014/main" id="{276F950C-80AA-4391-995F-68F8AF06F86B}"/>
                      </a:ext>
                    </a:extLst>
                  </p:cNvPr>
                  <p:cNvSpPr>
                    <a:spLocks noRot="1" noChangeAspect="1" noMove="1" noResize="1" noEditPoints="1" noAdjustHandles="1" noChangeArrowheads="1" noChangeShapeType="1" noTextEdit="1"/>
                  </p:cNvSpPr>
                  <p:nvPr/>
                </p:nvSpPr>
                <p:spPr>
                  <a:xfrm>
                    <a:off x="22250771" y="21146824"/>
                    <a:ext cx="2911346" cy="1305580"/>
                  </a:xfrm>
                  <a:prstGeom prst="rightArrowCallout">
                    <a:avLst>
                      <a:gd name="adj1" fmla="val 25000"/>
                      <a:gd name="adj2" fmla="val 25000"/>
                      <a:gd name="adj3" fmla="val 25000"/>
                      <a:gd name="adj4" fmla="val 79845"/>
                    </a:avLst>
                  </a:prstGeom>
                  <a:blipFill>
                    <a:blip r:embed="rId24"/>
                    <a:stretch>
                      <a:fillRect/>
                    </a:stretch>
                  </a:blipFill>
                  <a:ln w="28575">
                    <a:solidFill>
                      <a:srgbClr val="C00000"/>
                    </a:solidFill>
                  </a:ln>
                </p:spPr>
                <p:txBody>
                  <a:bodyPr/>
                  <a:lstStyle/>
                  <a:p>
                    <a:r>
                      <a:rPr lang="en-US">
                        <a:noFill/>
                      </a:rPr>
                      <a:t> </a:t>
                    </a:r>
                  </a:p>
                </p:txBody>
              </p:sp>
            </mc:Fallback>
          </mc:AlternateContent>
          <p:sp>
            <p:nvSpPr>
              <p:cNvPr id="353" name="TextBox 352">
                <a:extLst>
                  <a:ext uri="{FF2B5EF4-FFF2-40B4-BE49-F238E27FC236}">
                    <a16:creationId xmlns:a16="http://schemas.microsoft.com/office/drawing/2014/main" id="{851A48A1-486B-428F-B35D-1E40A6AE6BB0}"/>
                  </a:ext>
                </a:extLst>
              </p:cNvPr>
              <p:cNvSpPr txBox="1"/>
              <p:nvPr/>
            </p:nvSpPr>
            <p:spPr>
              <a:xfrm>
                <a:off x="22031842" y="20590944"/>
                <a:ext cx="5784980" cy="461665"/>
              </a:xfrm>
              <a:prstGeom prst="rect">
                <a:avLst/>
              </a:prstGeom>
              <a:noFill/>
            </p:spPr>
            <p:txBody>
              <a:bodyPr wrap="square" rtlCol="0">
                <a:spAutoFit/>
              </a:bodyPr>
              <a:lstStyle/>
              <a:p>
                <a:pPr algn="ctr"/>
                <a:r>
                  <a:rPr lang="en-GB" sz="2400" dirty="0"/>
                  <a:t>For each position in the suffix or in the prefix</a:t>
                </a:r>
                <a:endParaRPr lang="en-US" sz="2400" dirty="0"/>
              </a:p>
            </p:txBody>
          </p:sp>
        </p:grpSp>
        <mc:AlternateContent xmlns:mc="http://schemas.openxmlformats.org/markup-compatibility/2006">
          <mc:Choice xmlns:a14="http://schemas.microsoft.com/office/drawing/2010/main" Requires="a14">
            <p:sp>
              <p:nvSpPr>
                <p:cNvPr id="55" name="Rectangle 54">
                  <a:extLst>
                    <a:ext uri="{FF2B5EF4-FFF2-40B4-BE49-F238E27FC236}">
                      <a16:creationId xmlns:a16="http://schemas.microsoft.com/office/drawing/2014/main" id="{6C800EFD-B02D-4498-91F4-CBDDB34CA764}"/>
                    </a:ext>
                  </a:extLst>
                </p:cNvPr>
                <p:cNvSpPr/>
                <p:nvPr/>
              </p:nvSpPr>
              <p:spPr>
                <a:xfrm>
                  <a:off x="19291617" y="31278881"/>
                  <a:ext cx="2332657" cy="13055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if there is a   sub or a PTM, with ∆m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m:t>
                      </m:r>
                    </m:oMath>
                  </a14:m>
                  <a:endParaRPr lang="en-US" dirty="0">
                    <a:solidFill>
                      <a:schemeClr val="tx1"/>
                    </a:solidFill>
                  </a:endParaRPr>
                </a:p>
                <a:p>
                  <a:pPr algn="ctr"/>
                  <a:r>
                    <a:rPr lang="en-US" dirty="0">
                      <a:solidFill>
                        <a:schemeClr val="tx1"/>
                      </a:solidFill>
                    </a:rPr>
                    <a:t> (∆M - </a:t>
                  </a:r>
                  <a14:m>
                    <m:oMath xmlns:m="http://schemas.openxmlformats.org/officeDocument/2006/math">
                      <m:r>
                        <a:rPr lang="en-SG" i="1">
                          <a:solidFill>
                            <a:schemeClr val="tx1"/>
                          </a:solidFill>
                          <a:latin typeface="Cambria Math" panose="02040503050406030204" pitchFamily="18" charset="0"/>
                        </a:rPr>
                        <m:t>𝜀</m:t>
                      </m:r>
                    </m:oMath>
                  </a14:m>
                  <a:r>
                    <a:rPr lang="en-US" dirty="0">
                      <a:solidFill>
                        <a:schemeClr val="tx1"/>
                      </a:solidFill>
                    </a:rPr>
                    <a:t>; ∆M + </a:t>
                  </a:r>
                  <a14:m>
                    <m:oMath xmlns:m="http://schemas.openxmlformats.org/officeDocument/2006/math">
                      <m:r>
                        <a:rPr lang="en-SG" i="1">
                          <a:solidFill>
                            <a:schemeClr val="tx1"/>
                          </a:solidFill>
                          <a:latin typeface="Cambria Math" panose="02040503050406030204" pitchFamily="18" charset="0"/>
                        </a:rPr>
                        <m:t>𝜀</m:t>
                      </m:r>
                    </m:oMath>
                  </a14:m>
                  <a:r>
                    <a:rPr lang="en-US" dirty="0">
                      <a:solidFill>
                        <a:schemeClr val="tx1"/>
                      </a:solidFill>
                    </a:rPr>
                    <a:t>)  </a:t>
                  </a:r>
                  <a:endParaRPr lang="en-US" sz="1400" dirty="0">
                    <a:solidFill>
                      <a:schemeClr val="tx1"/>
                    </a:solidFill>
                  </a:endParaRPr>
                </a:p>
              </p:txBody>
            </p:sp>
          </mc:Choice>
          <mc:Fallback>
            <p:sp>
              <p:nvSpPr>
                <p:cNvPr id="55" name="Rectangle 54">
                  <a:extLst>
                    <a:ext uri="{FF2B5EF4-FFF2-40B4-BE49-F238E27FC236}">
                      <a16:creationId xmlns:a16="http://schemas.microsoft.com/office/drawing/2014/main" id="{6C800EFD-B02D-4498-91F4-CBDDB34CA764}"/>
                    </a:ext>
                  </a:extLst>
                </p:cNvPr>
                <p:cNvSpPr>
                  <a:spLocks noRot="1" noChangeAspect="1" noMove="1" noResize="1" noEditPoints="1" noAdjustHandles="1" noChangeArrowheads="1" noChangeShapeType="1" noTextEdit="1"/>
                </p:cNvSpPr>
                <p:nvPr/>
              </p:nvSpPr>
              <p:spPr>
                <a:xfrm>
                  <a:off x="19291617" y="31278881"/>
                  <a:ext cx="2332657" cy="1305580"/>
                </a:xfrm>
                <a:prstGeom prst="rect">
                  <a:avLst/>
                </a:prstGeom>
                <a:blipFill>
                  <a:blip r:embed="rId25"/>
                  <a:stretch>
                    <a:fillRect l="-1289" r="-3093"/>
                  </a:stretch>
                </a:blipFill>
                <a:ln w="28575">
                  <a:solidFill>
                    <a:srgbClr val="C00000"/>
                  </a:solidFill>
                </a:ln>
              </p:spPr>
              <p:txBody>
                <a:bodyPr/>
                <a:lstStyle/>
                <a:p>
                  <a:r>
                    <a:rPr lang="en-US">
                      <a:noFill/>
                    </a:rPr>
                    <a:t> </a:t>
                  </a:r>
                </a:p>
              </p:txBody>
            </p:sp>
          </mc:Fallback>
        </mc:AlternateContent>
      </p:grpSp>
      <p:sp>
        <p:nvSpPr>
          <p:cNvPr id="112" name="TextBox 111">
            <a:extLst>
              <a:ext uri="{FF2B5EF4-FFF2-40B4-BE49-F238E27FC236}">
                <a16:creationId xmlns:a16="http://schemas.microsoft.com/office/drawing/2014/main" id="{38E88E81-A5D2-44C2-95F8-C5D62346775F}"/>
              </a:ext>
            </a:extLst>
          </p:cNvPr>
          <p:cNvSpPr txBox="1"/>
          <p:nvPr/>
        </p:nvSpPr>
        <p:spPr>
          <a:xfrm>
            <a:off x="22150336" y="26542664"/>
            <a:ext cx="6842777" cy="6370975"/>
          </a:xfrm>
          <a:prstGeom prst="rect">
            <a:avLst/>
          </a:prstGeom>
          <a:noFill/>
        </p:spPr>
        <p:txBody>
          <a:bodyPr wrap="square" rtlCol="0">
            <a:spAutoFit/>
          </a:bodyPr>
          <a:lstStyle/>
          <a:p>
            <a:r>
              <a:rPr lang="en-US" sz="2400" dirty="0"/>
              <a:t>When a user clicks on one of the “A”s  in the top sequence, first of these “A”s appears on the purple background since the remaining appear on pale green background, because first “A” does not fit the conditions since the mistake is not enough big (mass of prefix is not big enough). </a:t>
            </a:r>
            <a:endParaRPr lang="en-US" altLang="en-US" sz="2400" dirty="0">
              <a:solidFill>
                <a:srgbClr val="000000"/>
              </a:solidFill>
              <a:ea typeface="Times New Roman" panose="02020603050405020304" pitchFamily="18" charset="0"/>
              <a:cs typeface="Times New Roman" panose="02020603050405020304" pitchFamily="18" charset="0"/>
            </a:endParaRPr>
          </a:p>
          <a:p>
            <a:r>
              <a:rPr lang="en-US" altLang="en-US" sz="2400" dirty="0">
                <a:solidFill>
                  <a:srgbClr val="000000"/>
                </a:solidFill>
                <a:ea typeface="Times New Roman" panose="02020603050405020304" pitchFamily="18" charset="0"/>
                <a:cs typeface="Times New Roman" panose="02020603050405020304" pitchFamily="18" charset="0"/>
              </a:rPr>
              <a:t>The substitution which could occur in those positions is A &gt;&gt; V some of the codons (encoding these amino acids) are connected with colorful lines. They are connected because the only difference between them is one nucleotide. For example, codon GCA encode A, GTA encode V, the difference between them is that on the second position there are different nucleotides. If SNP in which nucleotide C substitutes with nucleotide T occurs, a substitution A&gt;&gt;V occurs. </a:t>
            </a:r>
            <a:endParaRPr lang="en-US" altLang="en-US" sz="2400" dirty="0">
              <a:cs typeface="Times New Roman" panose="02020603050405020304" pitchFamily="18" charset="0"/>
            </a:endParaRPr>
          </a:p>
          <a:p>
            <a:endParaRPr lang="en-US" sz="2400" dirty="0">
              <a:cs typeface="Times New Roman" panose="02020603050405020304" pitchFamily="18" charset="0"/>
            </a:endParaRPr>
          </a:p>
        </p:txBody>
      </p:sp>
      <p:sp>
        <p:nvSpPr>
          <p:cNvPr id="374" name="TextBox 373">
            <a:extLst>
              <a:ext uri="{FF2B5EF4-FFF2-40B4-BE49-F238E27FC236}">
                <a16:creationId xmlns:a16="http://schemas.microsoft.com/office/drawing/2014/main" id="{2C6405EC-3D86-4538-A219-43EB35765B82}"/>
              </a:ext>
            </a:extLst>
          </p:cNvPr>
          <p:cNvSpPr txBox="1"/>
          <p:nvPr/>
        </p:nvSpPr>
        <p:spPr>
          <a:xfrm>
            <a:off x="1325042" y="24019030"/>
            <a:ext cx="1181734" cy="646331"/>
          </a:xfrm>
          <a:prstGeom prst="rect">
            <a:avLst/>
          </a:prstGeom>
          <a:noFill/>
        </p:spPr>
        <p:txBody>
          <a:bodyPr wrap="none" rtlCol="0">
            <a:spAutoFit/>
          </a:bodyPr>
          <a:lstStyle/>
          <a:p>
            <a:r>
              <a:rPr lang="en-GB" sz="3600" dirty="0"/>
              <a:t>Input</a:t>
            </a:r>
          </a:p>
        </p:txBody>
      </p:sp>
      <p:grpSp>
        <p:nvGrpSpPr>
          <p:cNvPr id="375" name="Group 374">
            <a:extLst>
              <a:ext uri="{FF2B5EF4-FFF2-40B4-BE49-F238E27FC236}">
                <a16:creationId xmlns:a16="http://schemas.microsoft.com/office/drawing/2014/main" id="{2625CADA-89F4-4052-A8DA-2A521B7C29E2}"/>
              </a:ext>
            </a:extLst>
          </p:cNvPr>
          <p:cNvGrpSpPr/>
          <p:nvPr/>
        </p:nvGrpSpPr>
        <p:grpSpPr>
          <a:xfrm>
            <a:off x="4356392" y="24704334"/>
            <a:ext cx="1470897" cy="1940206"/>
            <a:chOff x="14789776" y="17295332"/>
            <a:chExt cx="1470897" cy="1940206"/>
          </a:xfrm>
        </p:grpSpPr>
        <p:grpSp>
          <p:nvGrpSpPr>
            <p:cNvPr id="376" name="Группа 36">
              <a:extLst>
                <a:ext uri="{FF2B5EF4-FFF2-40B4-BE49-F238E27FC236}">
                  <a16:creationId xmlns:a16="http://schemas.microsoft.com/office/drawing/2014/main" id="{CC1BC274-8695-4537-B18B-B77BC779DB1C}"/>
                </a:ext>
              </a:extLst>
            </p:cNvPr>
            <p:cNvGrpSpPr>
              <a:grpSpLocks noChangeAspect="1"/>
            </p:cNvGrpSpPr>
            <p:nvPr/>
          </p:nvGrpSpPr>
          <p:grpSpPr>
            <a:xfrm>
              <a:off x="14847779" y="17295332"/>
              <a:ext cx="958026" cy="1337732"/>
              <a:chOff x="1553592" y="2281561"/>
              <a:chExt cx="1455938" cy="2032987"/>
            </a:xfrm>
          </p:grpSpPr>
          <p:sp>
            <p:nvSpPr>
              <p:cNvPr id="378" name="Прямоугольник: один усеченный угол 37">
                <a:extLst>
                  <a:ext uri="{FF2B5EF4-FFF2-40B4-BE49-F238E27FC236}">
                    <a16:creationId xmlns:a16="http://schemas.microsoft.com/office/drawing/2014/main" id="{E4B44B5F-AA51-4AC0-852D-21A49B5F7768}"/>
                  </a:ext>
                </a:extLst>
              </p:cNvPr>
              <p:cNvSpPr/>
              <p:nvPr/>
            </p:nvSpPr>
            <p:spPr>
              <a:xfrm>
                <a:off x="1553592" y="2281561"/>
                <a:ext cx="1455938" cy="2032987"/>
              </a:xfrm>
              <a:prstGeom prst="snip1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9" name="Прямая соединительная линия 38">
                <a:extLst>
                  <a:ext uri="{FF2B5EF4-FFF2-40B4-BE49-F238E27FC236}">
                    <a16:creationId xmlns:a16="http://schemas.microsoft.com/office/drawing/2014/main" id="{E69E7DE9-BEEB-4F1B-B3C7-662B03B71324}"/>
                  </a:ext>
                </a:extLst>
              </p:cNvPr>
              <p:cNvCxnSpPr/>
              <p:nvPr/>
            </p:nvCxnSpPr>
            <p:spPr>
              <a:xfrm>
                <a:off x="1669001" y="2681056"/>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0" name="Прямая соединительная линия 39">
                <a:extLst>
                  <a:ext uri="{FF2B5EF4-FFF2-40B4-BE49-F238E27FC236}">
                    <a16:creationId xmlns:a16="http://schemas.microsoft.com/office/drawing/2014/main" id="{85EF0697-FC41-45A8-9609-F5045803A711}"/>
                  </a:ext>
                </a:extLst>
              </p:cNvPr>
              <p:cNvCxnSpPr/>
              <p:nvPr/>
            </p:nvCxnSpPr>
            <p:spPr>
              <a:xfrm>
                <a:off x="1669001" y="2834936"/>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1" name="Прямая соединительная линия 40">
                <a:extLst>
                  <a:ext uri="{FF2B5EF4-FFF2-40B4-BE49-F238E27FC236}">
                    <a16:creationId xmlns:a16="http://schemas.microsoft.com/office/drawing/2014/main" id="{A547F735-5B58-4AE6-BA5C-265338A8A720}"/>
                  </a:ext>
                </a:extLst>
              </p:cNvPr>
              <p:cNvCxnSpPr/>
              <p:nvPr/>
            </p:nvCxnSpPr>
            <p:spPr>
              <a:xfrm>
                <a:off x="1669001" y="2971060"/>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2" name="Прямая соединительная линия 41">
                <a:extLst>
                  <a:ext uri="{FF2B5EF4-FFF2-40B4-BE49-F238E27FC236}">
                    <a16:creationId xmlns:a16="http://schemas.microsoft.com/office/drawing/2014/main" id="{8AE9C675-118E-4413-96BA-722EFB89805C}"/>
                  </a:ext>
                </a:extLst>
              </p:cNvPr>
              <p:cNvCxnSpPr/>
              <p:nvPr/>
            </p:nvCxnSpPr>
            <p:spPr>
              <a:xfrm>
                <a:off x="1669002" y="3120500"/>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3" name="Прямая соединительная линия 42">
                <a:extLst>
                  <a:ext uri="{FF2B5EF4-FFF2-40B4-BE49-F238E27FC236}">
                    <a16:creationId xmlns:a16="http://schemas.microsoft.com/office/drawing/2014/main" id="{DCCEF350-C19E-47E8-8113-E101083B350F}"/>
                  </a:ext>
                </a:extLst>
              </p:cNvPr>
              <p:cNvCxnSpPr/>
              <p:nvPr/>
            </p:nvCxnSpPr>
            <p:spPr>
              <a:xfrm>
                <a:off x="1669002" y="3269943"/>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4" name="Прямая соединительная линия 43">
                <a:extLst>
                  <a:ext uri="{FF2B5EF4-FFF2-40B4-BE49-F238E27FC236}">
                    <a16:creationId xmlns:a16="http://schemas.microsoft.com/office/drawing/2014/main" id="{9C0CD1EF-C2DC-43FD-A1F2-FA367FAEF0CF}"/>
                  </a:ext>
                </a:extLst>
              </p:cNvPr>
              <p:cNvCxnSpPr/>
              <p:nvPr/>
            </p:nvCxnSpPr>
            <p:spPr>
              <a:xfrm>
                <a:off x="1665690" y="34253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5" name="Прямая соединительная линия 44">
                <a:extLst>
                  <a:ext uri="{FF2B5EF4-FFF2-40B4-BE49-F238E27FC236}">
                    <a16:creationId xmlns:a16="http://schemas.microsoft.com/office/drawing/2014/main" id="{088B8CA3-689B-4A9C-902B-1E2908D515BB}"/>
                  </a:ext>
                </a:extLst>
              </p:cNvPr>
              <p:cNvCxnSpPr/>
              <p:nvPr/>
            </p:nvCxnSpPr>
            <p:spPr>
              <a:xfrm>
                <a:off x="1665690" y="35777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6" name="Прямая соединительная линия 45">
                <a:extLst>
                  <a:ext uri="{FF2B5EF4-FFF2-40B4-BE49-F238E27FC236}">
                    <a16:creationId xmlns:a16="http://schemas.microsoft.com/office/drawing/2014/main" id="{DBA3EE21-6254-488D-9320-97FC1B78B705}"/>
                  </a:ext>
                </a:extLst>
              </p:cNvPr>
              <p:cNvCxnSpPr/>
              <p:nvPr/>
            </p:nvCxnSpPr>
            <p:spPr>
              <a:xfrm>
                <a:off x="1665690" y="37301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grpSp>
        <p:sp>
          <p:nvSpPr>
            <p:cNvPr id="377" name="TextBox 376">
              <a:extLst>
                <a:ext uri="{FF2B5EF4-FFF2-40B4-BE49-F238E27FC236}">
                  <a16:creationId xmlns:a16="http://schemas.microsoft.com/office/drawing/2014/main" id="{3E7E2276-2025-4CEF-B982-FEF2F9D9956F}"/>
                </a:ext>
              </a:extLst>
            </p:cNvPr>
            <p:cNvSpPr txBox="1"/>
            <p:nvPr/>
          </p:nvSpPr>
          <p:spPr>
            <a:xfrm>
              <a:off x="14789776" y="18773873"/>
              <a:ext cx="1470897" cy="461665"/>
            </a:xfrm>
            <a:prstGeom prst="rect">
              <a:avLst/>
            </a:prstGeom>
            <a:noFill/>
          </p:spPr>
          <p:txBody>
            <a:bodyPr wrap="square" rtlCol="0">
              <a:spAutoFit/>
            </a:bodyPr>
            <a:lstStyle/>
            <a:p>
              <a:r>
                <a:rPr lang="en-GB" sz="2400" dirty="0"/>
                <a:t>File .pep</a:t>
              </a:r>
              <a:endParaRPr lang="ru-RU" sz="2400" dirty="0"/>
            </a:p>
          </p:txBody>
        </p:sp>
      </p:grpSp>
      <p:sp>
        <p:nvSpPr>
          <p:cNvPr id="387" name="TextBox 386">
            <a:extLst>
              <a:ext uri="{FF2B5EF4-FFF2-40B4-BE49-F238E27FC236}">
                <a16:creationId xmlns:a16="http://schemas.microsoft.com/office/drawing/2014/main" id="{69B5B37F-D4D3-406B-9E73-45E3E2C4773D}"/>
              </a:ext>
            </a:extLst>
          </p:cNvPr>
          <p:cNvSpPr txBox="1"/>
          <p:nvPr/>
        </p:nvSpPr>
        <p:spPr>
          <a:xfrm>
            <a:off x="1075033" y="24653674"/>
            <a:ext cx="3323894" cy="1569660"/>
          </a:xfrm>
          <a:prstGeom prst="rect">
            <a:avLst/>
          </a:prstGeom>
          <a:noFill/>
        </p:spPr>
        <p:txBody>
          <a:bodyPr wrap="square" rtlCol="0">
            <a:spAutoFit/>
          </a:bodyPr>
          <a:lstStyle/>
          <a:p>
            <a:r>
              <a:rPr lang="en-GB" sz="2400" dirty="0"/>
              <a:t>The developed interface as an input takes a .pep file. You can see an example of such file.</a:t>
            </a:r>
            <a:endParaRPr lang="en-US" sz="2400" dirty="0"/>
          </a:p>
        </p:txBody>
      </p:sp>
      <p:sp>
        <p:nvSpPr>
          <p:cNvPr id="115" name="TextBox 114">
            <a:extLst>
              <a:ext uri="{FF2B5EF4-FFF2-40B4-BE49-F238E27FC236}">
                <a16:creationId xmlns:a16="http://schemas.microsoft.com/office/drawing/2014/main" id="{CF88C10E-42AF-44E8-B74A-33C76422ECD3}"/>
              </a:ext>
            </a:extLst>
          </p:cNvPr>
          <p:cNvSpPr txBox="1"/>
          <p:nvPr/>
        </p:nvSpPr>
        <p:spPr>
          <a:xfrm>
            <a:off x="5779128" y="24704334"/>
            <a:ext cx="3526240" cy="1569660"/>
          </a:xfrm>
          <a:prstGeom prst="rect">
            <a:avLst/>
          </a:prstGeom>
          <a:noFill/>
        </p:spPr>
        <p:txBody>
          <a:bodyPr wrap="square" rtlCol="0">
            <a:spAutoFit/>
          </a:bodyPr>
          <a:lstStyle/>
          <a:p>
            <a:r>
              <a:rPr lang="en-US" sz="2400" dirty="0"/>
              <a:t>YASSVRSPHPAIQPLQAPQPAVHVQGQEPLTASMLAAAPP SMLA prefix 4653.40152Da</a:t>
            </a:r>
          </a:p>
        </p:txBody>
      </p:sp>
      <p:pic>
        <p:nvPicPr>
          <p:cNvPr id="144" name="Picture 143">
            <a:extLst>
              <a:ext uri="{FF2B5EF4-FFF2-40B4-BE49-F238E27FC236}">
                <a16:creationId xmlns:a16="http://schemas.microsoft.com/office/drawing/2014/main" id="{E5988F76-91AF-46CE-BC95-8ACBA7911354}"/>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381122" y="652891"/>
            <a:ext cx="3259061" cy="3657600"/>
          </a:xfrm>
          <a:prstGeom prst="rect">
            <a:avLst/>
          </a:prstGeom>
        </p:spPr>
      </p:pic>
    </p:spTree>
    <p:extLst>
      <p:ext uri="{BB962C8B-B14F-4D97-AF65-F5344CB8AC3E}">
        <p14:creationId xmlns:p14="http://schemas.microsoft.com/office/powerpoint/2010/main" val="22248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750"/>
                                        <p:tgtEl>
                                          <p:spTgt spid="108"/>
                                        </p:tgtEl>
                                      </p:cBhvr>
                                    </p:animEffect>
                                  </p:childTnLst>
                                </p:cTn>
                              </p:par>
                            </p:childTnLst>
                          </p:cTn>
                        </p:par>
                        <p:par>
                          <p:cTn id="8" fill="hold">
                            <p:stCondLst>
                              <p:cond delay="1750"/>
                            </p:stCondLst>
                            <p:childTnLst>
                              <p:par>
                                <p:cTn id="9" presetID="10" presetClass="entr" presetSubtype="0" fill="hold" grpId="0" nodeType="afterEffect">
                                  <p:stCondLst>
                                    <p:cond delay="100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750"/>
                                        <p:tgtEl>
                                          <p:spTgt spid="1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9"/>
                                        </p:tgtEl>
                                        <p:attrNameLst>
                                          <p:attrName>style.visibility</p:attrName>
                                        </p:attrNameLst>
                                      </p:cBhvr>
                                      <p:to>
                                        <p:strVal val="visible"/>
                                      </p:to>
                                    </p:set>
                                    <p:animEffect transition="in" filter="fade">
                                      <p:cBhvr>
                                        <p:cTn id="16" dur="500"/>
                                        <p:tgtEl>
                                          <p:spTgt spid="209"/>
                                        </p:tgtEl>
                                      </p:cBhvr>
                                    </p:animEffect>
                                  </p:childTnLst>
                                </p:cTn>
                              </p:par>
                              <p:par>
                                <p:cTn id="17" presetID="10" presetClass="entr" presetSubtype="0" fill="hold" nodeType="withEffect">
                                  <p:stCondLst>
                                    <p:cond delay="0"/>
                                  </p:stCondLst>
                                  <p:childTnLst>
                                    <p:set>
                                      <p:cBhvr>
                                        <p:cTn id="18" dur="1" fill="hold">
                                          <p:stCondLst>
                                            <p:cond delay="0"/>
                                          </p:stCondLst>
                                        </p:cTn>
                                        <p:tgtEl>
                                          <p:spTgt spid="239"/>
                                        </p:tgtEl>
                                        <p:attrNameLst>
                                          <p:attrName>style.visibility</p:attrName>
                                        </p:attrNameLst>
                                      </p:cBhvr>
                                      <p:to>
                                        <p:strVal val="visible"/>
                                      </p:to>
                                    </p:set>
                                    <p:animEffect transition="in" filter="fade">
                                      <p:cBhvr>
                                        <p:cTn id="19" dur="500"/>
                                        <p:tgtEl>
                                          <p:spTgt spid="23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76"/>
                                        </p:tgtEl>
                                        <p:attrNameLst>
                                          <p:attrName>style.visibility</p:attrName>
                                        </p:attrNameLst>
                                      </p:cBhvr>
                                      <p:to>
                                        <p:strVal val="visible"/>
                                      </p:to>
                                    </p:set>
                                    <p:animEffect transition="in" filter="fade">
                                      <p:cBhvr>
                                        <p:cTn id="24" dur="500"/>
                                        <p:tgtEl>
                                          <p:spTgt spid="27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0"/>
                                        </p:tgtEl>
                                        <p:attrNameLst>
                                          <p:attrName>style.visibility</p:attrName>
                                        </p:attrNameLst>
                                      </p:cBhvr>
                                      <p:to>
                                        <p:strVal val="visible"/>
                                      </p:to>
                                    </p:set>
                                    <p:animEffect transition="in" filter="fade">
                                      <p:cBhvr>
                                        <p:cTn id="29" dur="500"/>
                                        <p:tgtEl>
                                          <p:spTgt spid="28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81"/>
                                        </p:tgtEl>
                                        <p:attrNameLst>
                                          <p:attrName>style.visibility</p:attrName>
                                        </p:attrNameLst>
                                      </p:cBhvr>
                                      <p:to>
                                        <p:strVal val="visible"/>
                                      </p:to>
                                    </p:set>
                                    <p:animEffect transition="in" filter="fade">
                                      <p:cBhvr>
                                        <p:cTn id="34" dur="500"/>
                                        <p:tgtEl>
                                          <p:spTgt spid="28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92"/>
                                        </p:tgtEl>
                                        <p:attrNameLst>
                                          <p:attrName>style.visibility</p:attrName>
                                        </p:attrNameLst>
                                      </p:cBhvr>
                                      <p:to>
                                        <p:strVal val="visible"/>
                                      </p:to>
                                    </p:set>
                                    <p:animEffect transition="in" filter="fade">
                                      <p:cBhvr>
                                        <p:cTn id="39"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1" grpId="0"/>
      <p:bldP spid="209" grpId="0" animBg="1"/>
      <p:bldP spid="276" grpId="0" animBg="1"/>
      <p:bldP spid="280" grpId="0" animBg="1"/>
      <p:bldP spid="281" grpId="0" animBg="1"/>
      <p:bldP spid="29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824</TotalTime>
  <Words>1148</Words>
  <Application>Microsoft Office PowerPoint</Application>
  <PresentationFormat>Custom</PresentationFormat>
  <Paragraphs>158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Кирилл Бриллиантов</dc:creator>
  <cp:lastModifiedBy>Кирилл Бриллиантов</cp:lastModifiedBy>
  <cp:revision>42</cp:revision>
  <dcterms:created xsi:type="dcterms:W3CDTF">2019-01-27T13:47:06Z</dcterms:created>
  <dcterms:modified xsi:type="dcterms:W3CDTF">2019-01-30T18:15:55Z</dcterms:modified>
</cp:coreProperties>
</file>