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73" r:id="rId5"/>
    <p:sldId id="274" r:id="rId6"/>
    <p:sldId id="272" r:id="rId7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7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5120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9818688" y="0"/>
            <a:ext cx="75120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53EA3-1D26-444B-8AE4-109AA90E4180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41988" y="1219200"/>
            <a:ext cx="58515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733550" y="4694238"/>
            <a:ext cx="13868400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75120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9818688" y="9264650"/>
            <a:ext cx="75120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C544-66EF-46B1-AC92-A546194D8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29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0C544-66EF-46B1-AC92-A546194D82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4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0C544-66EF-46B1-AC92-A546194D82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05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0C544-66EF-46B1-AC92-A546194D82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7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750" y="3318754"/>
            <a:ext cx="11927128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ru-RU" spc="635" dirty="0">
                <a:latin typeface="Trebuchet MS" panose="020B0603020202020204" pitchFamily="34" charset="0"/>
                <a:cs typeface="Times New Roman" panose="02020603050405020304" pitchFamily="18" charset="0"/>
              </a:rPr>
              <a:t>«ОНЛАЙН-ПОЛИКЛИНИКА»</a:t>
            </a:r>
            <a:br>
              <a:rPr lang="ru-RU" spc="635" dirty="0"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ru-RU" sz="4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  <a:t>Учебный проект</a:t>
            </a:r>
            <a:br>
              <a:rPr lang="en-US" sz="4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4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4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en-US" sz="2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  <a:t>WebServer + API</a:t>
            </a:r>
            <a:endParaRPr sz="2800" spc="635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750" y="9220200"/>
            <a:ext cx="7620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spc="-5" dirty="0">
                <a:latin typeface="Trebuchet MS"/>
                <a:cs typeface="Trebuchet MS"/>
              </a:rPr>
              <a:t>Адрес размещения в сети интернет </a:t>
            </a:r>
            <a:r>
              <a:rPr lang="en-US" sz="2000" spc="-5" dirty="0">
                <a:latin typeface="Trebuchet MS"/>
                <a:cs typeface="Trebuchet MS"/>
              </a:rPr>
              <a:t>http://195.49.187.78:9000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4150" y="228600"/>
            <a:ext cx="2729483" cy="960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963F2C-50D6-473A-A2C1-609FC791B05B}"/>
              </a:ext>
            </a:extLst>
          </p:cNvPr>
          <p:cNvSpPr txBox="1"/>
          <p:nvPr/>
        </p:nvSpPr>
        <p:spPr>
          <a:xfrm>
            <a:off x="1320521" y="7239000"/>
            <a:ext cx="8666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  <a:t>Выполнили:</a:t>
            </a:r>
            <a:br>
              <a:rPr lang="ru-RU" sz="2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ru-RU" sz="2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  <a:t>Лоторев Кирилл,</a:t>
            </a:r>
            <a:br>
              <a:rPr lang="ru-RU" sz="2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ru-RU" sz="2800" spc="635" dirty="0">
                <a:latin typeface="Trebuchet MS" panose="020B0603020202020204" pitchFamily="34" charset="0"/>
                <a:cs typeface="Times New Roman" panose="02020603050405020304" pitchFamily="18" charset="0"/>
              </a:rPr>
              <a:t>Шумакова Яна.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Идея проекта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086336" y="335086"/>
            <a:ext cx="10887214" cy="9007593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lang="ru-RU" sz="3400" spc="-270" dirty="0">
                <a:latin typeface="Trebuchet MS"/>
                <a:cs typeface="Trebuchet MS"/>
              </a:rPr>
              <a:t>В настоящем мире с цифровыми технологиями мы встречаемся повсеместно. Сферу оказания медицинской помощи они не обошли. Поэтому мы решили реализовать онлайн поликлинику.</a:t>
            </a: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lang="ru-RU" sz="3400" spc="-270" dirty="0">
                <a:latin typeface="Trebuchet MS"/>
                <a:cs typeface="Trebuchet MS"/>
              </a:rPr>
              <a:t>На сайте используется ролевая модель разграничения доступа. Врачи и пациенты могут удобно регистрироваться. </a:t>
            </a: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lang="ru-RU" sz="3400" spc="-270" dirty="0">
                <a:latin typeface="Trebuchet MS"/>
                <a:cs typeface="Trebuchet MS"/>
              </a:rPr>
              <a:t>Врачи могут оказывать услуги пациентам, создавая записи о своих приемах и ожидая записавшихся пациентов на приемы и регистрируя результаты приемов. </a:t>
            </a: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lang="ru-RU" sz="3400" spc="-270" dirty="0">
                <a:latin typeface="Trebuchet MS"/>
                <a:cs typeface="Trebuchet MS"/>
              </a:rPr>
              <a:t>Пациенты могут выбрать необходимого им специалиста, просмотреть доступные приемы, записаться на конкретную дату и время, увидеть результат приема в личном кабинете, просмотреть на карте, где именно будет прием. </a:t>
            </a: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lang="ru-RU" sz="3400" spc="-270" dirty="0">
                <a:latin typeface="Trebuchet MS"/>
                <a:cs typeface="Trebuchet MS"/>
              </a:rPr>
              <a:t>Администратор может видеть всех пользователей, все приемы и все записи пациентов.</a:t>
            </a:r>
            <a:endParaRPr sz="3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B5FAF9EB-BF56-4232-B256-7464CE9232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960" y="8515415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24486" y="2932873"/>
            <a:ext cx="567766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Менее важная, но интересная информация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779305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335" dirty="0"/>
              <a:t>Интересная информация</a:t>
            </a:r>
            <a:endParaRPr sz="420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3821" y="4143169"/>
            <a:ext cx="7281545" cy="485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75" dirty="0">
                <a:latin typeface="Trebuchet MS"/>
                <a:cs typeface="Trebuchet MS"/>
              </a:rPr>
              <a:t>Язык программирования </a:t>
            </a:r>
            <a:r>
              <a:rPr lang="en-US" sz="2400" spc="75" dirty="0">
                <a:latin typeface="Trebuchet MS"/>
                <a:cs typeface="Trebuchet MS"/>
              </a:rPr>
              <a:t>Python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ru-RU" sz="2400" spc="7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75" dirty="0">
                <a:latin typeface="Trebuchet MS"/>
                <a:cs typeface="Trebuchet MS"/>
              </a:rPr>
              <a:t>Фреймворк </a:t>
            </a:r>
            <a:r>
              <a:rPr lang="en-US" sz="2400" spc="75" dirty="0">
                <a:latin typeface="Trebuchet MS"/>
                <a:cs typeface="Trebuchet MS"/>
              </a:rPr>
              <a:t>flask, blueprint, flask-login, flask-</a:t>
            </a:r>
            <a:r>
              <a:rPr lang="en-US" sz="2400" spc="75" dirty="0" err="1">
                <a:latin typeface="Trebuchet MS"/>
                <a:cs typeface="Trebuchet MS"/>
              </a:rPr>
              <a:t>SQLAlchemy</a:t>
            </a:r>
            <a:r>
              <a:rPr lang="en-US" sz="2400" spc="75" dirty="0">
                <a:latin typeface="Trebuchet MS"/>
                <a:cs typeface="Trebuchet MS"/>
              </a:rPr>
              <a:t>, flask-wtf, flask-restful </a:t>
            </a:r>
            <a:r>
              <a:rPr lang="ru-RU" sz="2400" spc="75" dirty="0">
                <a:latin typeface="Trebuchet MS"/>
                <a:cs typeface="Trebuchet MS"/>
              </a:rPr>
              <a:t>и др.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ru-RU" sz="2400" dirty="0">
                <a:latin typeface="Trebuchet MS"/>
                <a:cs typeface="Trebuchet MS"/>
              </a:rPr>
              <a:t>Стороннее</a:t>
            </a:r>
            <a:r>
              <a:rPr lang="en-US" sz="2400" dirty="0">
                <a:latin typeface="Trebuchet MS"/>
                <a:cs typeface="Trebuchet MS"/>
              </a:rPr>
              <a:t> API</a:t>
            </a:r>
            <a:r>
              <a:rPr lang="ru-RU" sz="2400" dirty="0">
                <a:latin typeface="Trebuchet MS"/>
                <a:cs typeface="Trebuchet MS"/>
              </a:rPr>
              <a:t> (</a:t>
            </a:r>
            <a:r>
              <a:rPr lang="en-US" sz="2400" dirty="0">
                <a:latin typeface="Trebuchet MS"/>
                <a:cs typeface="Trebuchet MS"/>
              </a:rPr>
              <a:t>API Yandex Maps</a:t>
            </a:r>
            <a:r>
              <a:rPr lang="ru-RU" sz="2400" dirty="0">
                <a:latin typeface="Trebuchet MS"/>
                <a:cs typeface="Trebuchet MS"/>
              </a:rPr>
              <a:t>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ru-RU"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ru-RU" sz="2400" dirty="0">
                <a:latin typeface="Trebuchet MS"/>
                <a:cs typeface="Trebuchet MS"/>
              </a:rPr>
              <a:t>Хостинг сайтов </a:t>
            </a:r>
            <a:br>
              <a:rPr lang="ru-RU" sz="2400" dirty="0">
                <a:latin typeface="Trebuchet MS"/>
                <a:cs typeface="Trebuchet MS"/>
              </a:rPr>
            </a:br>
            <a:r>
              <a:rPr lang="ru-RU" sz="2400" dirty="0">
                <a:latin typeface="Trebuchet MS"/>
                <a:cs typeface="Trebuchet MS"/>
              </a:rPr>
              <a:t>(публикация сайта в сети интернет)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ru-RU"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ru-RU" sz="2400" dirty="0">
                <a:latin typeface="Trebuchet MS"/>
                <a:cs typeface="Trebuchet MS"/>
              </a:rPr>
              <a:t>Языки гипертекстовой разметки </a:t>
            </a:r>
            <a:r>
              <a:rPr lang="en-US" sz="2400" dirty="0">
                <a:latin typeface="Trebuchet MS"/>
                <a:cs typeface="Trebuchet MS"/>
              </a:rPr>
              <a:t>HTML </a:t>
            </a:r>
            <a:r>
              <a:rPr lang="ru-RU" sz="2400" dirty="0">
                <a:latin typeface="Trebuchet MS"/>
                <a:cs typeface="Trebuchet MS"/>
              </a:rPr>
              <a:t>и стиля </a:t>
            </a:r>
            <a:r>
              <a:rPr lang="en-US" sz="2400" dirty="0">
                <a:latin typeface="Trebuchet MS"/>
                <a:cs typeface="Trebuchet MS"/>
              </a:rPr>
              <a:t>CSS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ru-RU" sz="2400" dirty="0">
                <a:latin typeface="Trebuchet MS"/>
                <a:cs typeface="Trebuchet MS"/>
              </a:rPr>
              <a:t>Язык программирования </a:t>
            </a:r>
            <a:r>
              <a:rPr lang="en-US" sz="2400" dirty="0">
                <a:latin typeface="Trebuchet MS"/>
                <a:cs typeface="Trebuchet MS"/>
              </a:rPr>
              <a:t>JavaScript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4801" y="4545887"/>
            <a:ext cx="57327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40" dirty="0">
                <a:latin typeface="Trebuchet MS"/>
                <a:cs typeface="Trebuchet MS"/>
              </a:rPr>
              <a:t>1</a:t>
            </a:r>
            <a:r>
              <a:rPr lang="ru-RU" sz="2400" spc="240" dirty="0">
                <a:latin typeface="Trebuchet MS"/>
                <a:cs typeface="Trebuchet MS"/>
              </a:rPr>
              <a:t>20</a:t>
            </a:r>
            <a:r>
              <a:rPr lang="en-US" sz="2400" spc="240" dirty="0">
                <a:latin typeface="Trebuchet MS"/>
                <a:cs typeface="Trebuchet MS"/>
              </a:rPr>
              <a:t> </a:t>
            </a:r>
            <a:r>
              <a:rPr lang="ru-RU" sz="2400" spc="240" dirty="0">
                <a:latin typeface="Trebuchet MS"/>
                <a:cs typeface="Trebuchet MS"/>
              </a:rPr>
              <a:t>коммитов</a:t>
            </a:r>
            <a:br>
              <a:rPr lang="ru-RU" sz="2400" dirty="0">
                <a:latin typeface="Trebuchet MS"/>
                <a:cs typeface="Trebuchet MS"/>
              </a:rPr>
            </a:br>
            <a:br>
              <a:rPr lang="ru-RU" sz="2400" dirty="0">
                <a:latin typeface="Trebuchet MS"/>
                <a:cs typeface="Trebuchet MS"/>
              </a:rPr>
            </a:br>
            <a:r>
              <a:rPr lang="ru-RU" sz="2400" dirty="0">
                <a:latin typeface="Trebuchet MS"/>
                <a:cs typeface="Trebuchet MS"/>
              </a:rPr>
              <a:t>2000 строчек кода на языке </a:t>
            </a:r>
            <a:r>
              <a:rPr lang="en-US" sz="2400" dirty="0">
                <a:latin typeface="Trebuchet MS"/>
                <a:cs typeface="Trebuchet MS"/>
              </a:rPr>
              <a:t>PYTHON</a:t>
            </a:r>
            <a:br>
              <a:rPr lang="ru-RU" sz="2400" dirty="0">
                <a:latin typeface="Trebuchet MS"/>
                <a:cs typeface="Trebuchet MS"/>
              </a:rPr>
            </a:br>
            <a:br>
              <a:rPr lang="ru-RU" sz="2400" dirty="0">
                <a:latin typeface="Trebuchet MS"/>
                <a:cs typeface="Trebuchet MS"/>
              </a:rPr>
            </a:br>
            <a:r>
              <a:rPr lang="ru-RU" sz="2400" spc="185" dirty="0">
                <a:latin typeface="Trebuchet MS"/>
                <a:cs typeface="Trebuchet MS"/>
              </a:rPr>
              <a:t>Выполнение всех пунктов Т</a:t>
            </a:r>
            <a:r>
              <a:rPr lang="en-US" sz="2400" spc="185" dirty="0">
                <a:latin typeface="Trebuchet MS"/>
                <a:cs typeface="Trebuchet MS"/>
              </a:rPr>
              <a:t>/</a:t>
            </a:r>
            <a:r>
              <a:rPr lang="ru-RU" sz="2400" spc="185" dirty="0">
                <a:latin typeface="Trebuchet MS"/>
                <a:cs typeface="Trebuchet MS"/>
              </a:rPr>
              <a:t>З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19873" y="2954806"/>
            <a:ext cx="5681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spc="375" dirty="0">
                <a:latin typeface="Trebuchet MS"/>
                <a:cs typeface="Trebuchet MS"/>
              </a:rPr>
              <a:t>Что было использовано</a:t>
            </a:r>
            <a:r>
              <a:rPr lang="en-US" sz="2800" spc="375" dirty="0">
                <a:latin typeface="Trebuchet MS"/>
                <a:cs typeface="Trebuchet MS"/>
              </a:rPr>
              <a:t>?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spcBef>
                <a:spcPts val="30"/>
              </a:spcBef>
            </a:pPr>
            <a:fld id="{81D60167-4931-47E6-BA6A-407CBD079E47}" type="slidenum">
              <a:rPr spc="45" dirty="0"/>
              <a:pPr marL="137160">
                <a:spcBef>
                  <a:spcPts val="30"/>
                </a:spcBef>
              </a:pPr>
              <a:t>3</a:t>
            </a:fld>
            <a:endParaRPr spc="45" dirty="0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63116225-BC01-42E9-97B2-37BC9864E7A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30350" y="108397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E6785E9D-ED83-4A1A-B65F-309B5D66252D}"/>
              </a:ext>
            </a:extLst>
          </p:cNvPr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AF96-2FA3-43FD-A86A-996833A04872}"/>
              </a:ext>
            </a:extLst>
          </p:cNvPr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779305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335" dirty="0"/>
              <a:t>Схема Б</a:t>
            </a:r>
            <a:r>
              <a:rPr lang="en-US" sz="4200" spc="335" dirty="0"/>
              <a:t>/</a:t>
            </a:r>
            <a:r>
              <a:rPr lang="ru-RU" sz="4200" spc="335" dirty="0"/>
              <a:t>Д (Базы Данных)</a:t>
            </a:r>
            <a:endParaRPr sz="4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4</a:t>
            </a:fld>
            <a:endParaRPr spc="45" dirty="0"/>
          </a:p>
        </p:txBody>
      </p:sp>
      <p:pic>
        <p:nvPicPr>
          <p:cNvPr id="1026" name="Picture 2" descr="medical flask project db scheme.png">
            <a:extLst>
              <a:ext uri="{FF2B5EF4-FFF2-40B4-BE49-F238E27FC236}">
                <a16:creationId xmlns:a16="http://schemas.microsoft.com/office/drawing/2014/main" id="{2D3E73C1-45DC-486A-AB4B-B9B8928C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640857"/>
            <a:ext cx="11963400" cy="739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1D50D4-2D97-408A-844B-E695BD154175}"/>
              </a:ext>
            </a:extLst>
          </p:cNvPr>
          <p:cNvSpPr txBox="1"/>
          <p:nvPr/>
        </p:nvSpPr>
        <p:spPr>
          <a:xfrm>
            <a:off x="5814608" y="2570213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rebuchet MS" panose="020B0603020202020204" pitchFamily="34" charset="0"/>
              </a:rPr>
              <a:t>Пользователи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6E169-6573-4F55-95C3-A475B0F5DA14}"/>
              </a:ext>
            </a:extLst>
          </p:cNvPr>
          <p:cNvSpPr txBox="1"/>
          <p:nvPr/>
        </p:nvSpPr>
        <p:spPr>
          <a:xfrm>
            <a:off x="3112585" y="2447102"/>
            <a:ext cx="170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rebuchet MS" panose="020B0603020202020204" pitchFamily="34" charset="0"/>
              </a:rPr>
              <a:t>Специализация докторов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B36F5-3DFD-404A-9B59-318B5769C42D}"/>
              </a:ext>
            </a:extLst>
          </p:cNvPr>
          <p:cNvSpPr txBox="1"/>
          <p:nvPr/>
        </p:nvSpPr>
        <p:spPr>
          <a:xfrm>
            <a:off x="8866608" y="6016165"/>
            <a:ext cx="186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rebuchet MS" panose="020B0603020202020204" pitchFamily="34" charset="0"/>
              </a:rPr>
              <a:t>Приемы докторов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39A44-6986-488D-8116-88BB03C328FA}"/>
              </a:ext>
            </a:extLst>
          </p:cNvPr>
          <p:cNvSpPr txBox="1"/>
          <p:nvPr/>
        </p:nvSpPr>
        <p:spPr>
          <a:xfrm>
            <a:off x="9124950" y="1828800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rebuchet MS" panose="020B0603020202020204" pitchFamily="34" charset="0"/>
              </a:rPr>
              <a:t>Записи пациентов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0CE83-11C1-4A66-A619-AA2A5AF7FC47}"/>
              </a:ext>
            </a:extLst>
          </p:cNvPr>
          <p:cNvSpPr txBox="1"/>
          <p:nvPr/>
        </p:nvSpPr>
        <p:spPr>
          <a:xfrm>
            <a:off x="11868150" y="6201904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rebuchet MS" panose="020B0603020202020204" pitchFamily="34" charset="0"/>
              </a:rPr>
              <a:t>Время для приемов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28B49F00-EB6A-4907-B49C-C6A16B519D4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9659" y="182907"/>
            <a:ext cx="2729483" cy="9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86B3ABE6-5C5A-4AF0-B62A-7DC4E5E8C18A}"/>
              </a:ext>
            </a:extLst>
          </p:cNvPr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652C8EB-F85F-47C4-AFA9-4D2BB6D45749}"/>
              </a:ext>
            </a:extLst>
          </p:cNvPr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0535C1A-AA2F-4B50-8529-5F89500CC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5895" y="207509"/>
            <a:ext cx="1017890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4200" spc="335" dirty="0"/>
              <a:t>Внешний вид онлайн поликлиники</a:t>
            </a:r>
            <a:endParaRPr sz="4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DA93CE-FDBE-48C9-A592-2345D701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990600"/>
            <a:ext cx="8686799" cy="4725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D10A28-97DC-4250-8545-737AFB330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171"/>
          <a:stretch/>
        </p:blipFill>
        <p:spPr>
          <a:xfrm>
            <a:off x="209550" y="5867400"/>
            <a:ext cx="10539256" cy="1803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2CEA7F-C6D2-4CDD-B8D2-EF033EB0D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162" y="7781835"/>
            <a:ext cx="9658350" cy="1873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D9320435-2E7F-4EFF-B8F6-8F62800DD17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5150" y="102388"/>
            <a:ext cx="2729483" cy="960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759110-F018-4AD6-9381-A79AB37217CB}"/>
              </a:ext>
            </a:extLst>
          </p:cNvPr>
          <p:cNvSpPr txBox="1"/>
          <p:nvPr/>
        </p:nvSpPr>
        <p:spPr>
          <a:xfrm>
            <a:off x="0" y="54746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rebuchet MS" panose="020B0603020202020204" pitchFamily="34" charset="0"/>
              </a:rPr>
              <a:t>Кабинет врача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6854F-011B-4447-A034-0DB4B1050D2E}"/>
              </a:ext>
            </a:extLst>
          </p:cNvPr>
          <p:cNvSpPr txBox="1"/>
          <p:nvPr/>
        </p:nvSpPr>
        <p:spPr>
          <a:xfrm>
            <a:off x="14028452" y="743611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rebuchet MS" panose="020B0603020202020204" pitchFamily="34" charset="0"/>
              </a:rPr>
              <a:t>Кабинет пациента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00D39C93-6C1D-4254-BCCA-EEF8A67A1CC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5</a:t>
            </a:fld>
            <a:endParaRPr spc="45" dirty="0"/>
          </a:p>
        </p:txBody>
      </p:sp>
    </p:spTree>
    <p:extLst>
      <p:ext uri="{BB962C8B-B14F-4D97-AF65-F5344CB8AC3E}">
        <p14:creationId xmlns:p14="http://schemas.microsoft.com/office/powerpoint/2010/main" val="28853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405" cy="9752330"/>
            <a:chOff x="0" y="0"/>
            <a:chExt cx="17337405" cy="97523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 algn="ctr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254</Words>
  <Application>Microsoft Office PowerPoint</Application>
  <PresentationFormat>Произвольный</PresentationFormat>
  <Paragraphs>42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Trebuchet MS</vt:lpstr>
      <vt:lpstr>Office Theme</vt:lpstr>
      <vt:lpstr>«ОНЛАЙН-ПОЛИКЛИНИКА» Учебный проект   WebServer + API</vt:lpstr>
      <vt:lpstr>Идея проекта</vt:lpstr>
      <vt:lpstr>Интересная информация</vt:lpstr>
      <vt:lpstr>Схема Б/Д (Базы Данных)</vt:lpstr>
      <vt:lpstr>Внешний вид онлайн поликлиники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Павел Лоторев</cp:lastModifiedBy>
  <cp:revision>10</cp:revision>
  <dcterms:created xsi:type="dcterms:W3CDTF">2021-07-29T16:22:11Z</dcterms:created>
  <dcterms:modified xsi:type="dcterms:W3CDTF">2024-04-24T19:36:24Z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