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2" r:id="rId2"/>
    <p:sldId id="260" r:id="rId3"/>
    <p:sldId id="351" r:id="rId4"/>
    <p:sldId id="352" r:id="rId5"/>
    <p:sldId id="353" r:id="rId6"/>
    <p:sldId id="354" r:id="rId7"/>
    <p:sldId id="355" r:id="rId8"/>
    <p:sldId id="356" r:id="rId9"/>
    <p:sldId id="271" r:id="rId10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CD12B8-F6DE-438B-8D96-F31411096D46}" type="datetimeFigureOut">
              <a:rPr lang="ru-RU"/>
              <a:pPr>
                <a:defRPr/>
              </a:pPr>
              <a:t>01.11.2018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54F0360-67C4-4B84-A31C-75DF7770B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0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>
                <a:solidFill>
                  <a:schemeClr val="bg1"/>
                </a:solidFill>
              </a:rPr>
              <a:t>В ближайшем будущем вместо того чтобы предлагать все каналы для какого-то решения, анализ Big Data сможет указать тот канал общения, использование которого сможет дать клиенту наилучший пользовательский опыт. Это может вызвать трансформацию продуктов компании. Например, в банковской сфере, вместо классического подхода, основанного на использовании банковских карт, потребитель сможет получать овердрафт прямо в магазине при необходимости и управлять сбережениями, используя носимую электронику.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/>
              <a:t>Ссылка:</a:t>
            </a:r>
            <a:endParaRPr lang="en-US" altLang="ru-RU"/>
          </a:p>
          <a:p>
            <a:pPr eaLnBrk="1" hangingPunct="1">
              <a:spcBef>
                <a:spcPct val="0"/>
              </a:spcBef>
            </a:pPr>
            <a:r>
              <a:rPr lang="en-US" altLang="ru-RU"/>
              <a:t>https://www.userlike.com/en/blog/multichannel-vs-omnichannel</a:t>
            </a: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72D582-56D3-4C0B-90BB-98FA35E00ACA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1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7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38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03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6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0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616192"/>
            <a:ext cx="12192000" cy="2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71" y="201336"/>
            <a:ext cx="8690994" cy="12731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800" cap="all" baseline="0">
                <a:solidFill>
                  <a:schemeClr val="accent6">
                    <a:lumMod val="50000"/>
                  </a:schemeClr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0" y="6623724"/>
            <a:ext cx="11741150" cy="2708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>
                    <a:alpha val="84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prstClr val="white">
                    <a:alpha val="83000"/>
                  </a:prstClr>
                </a:solidFill>
              </a:defRPr>
            </a:lvl1pPr>
          </a:lstStyle>
          <a:p>
            <a:pPr>
              <a:defRPr/>
            </a:pPr>
            <a:fld id="{1314AD1B-8591-41BB-9844-0E1D5A964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645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BDA30F-2AB3-438F-ABD8-7CCA0C335FB8}"/>
              </a:ext>
            </a:extLst>
          </p:cNvPr>
          <p:cNvSpPr/>
          <p:nvPr userDrawn="1"/>
        </p:nvSpPr>
        <p:spPr>
          <a:xfrm>
            <a:off x="9029700" y="112713"/>
            <a:ext cx="2997200" cy="94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3753" y="214056"/>
            <a:ext cx="8495252" cy="10926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cap="all" baseline="0">
                <a:solidFill>
                  <a:srgbClr val="424242"/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schemeClr val="tx1">
                    <a:alpha val="83000"/>
                  </a:schemeClr>
                </a:solidFill>
              </a:defRPr>
            </a:lvl1pPr>
          </a:lstStyle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206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0378" y="63484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D554B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4DF78BD0-9478-4F89-8E1B-932D9C7DFB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6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>
          <a:xfrm>
            <a:off x="11817350" y="6522427"/>
            <a:ext cx="350366" cy="365125"/>
          </a:xfrm>
        </p:spPr>
        <p:txBody>
          <a:bodyPr/>
          <a:lstStyle/>
          <a:p>
            <a:pPr>
              <a:defRPr/>
            </a:pPr>
            <a:fld id="{31ECBE76-9B45-4A08-9248-15DFE835BB33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4374677" y="5946490"/>
            <a:ext cx="6337573" cy="9475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ЛУЧШИЙ ПО ПРОФЕССИИ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Номинация – разработчик ПО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40930" y="1223573"/>
            <a:ext cx="9824076" cy="219949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ExtraBold" pitchFamily="50" charset="-52"/>
                <a:ea typeface="+mj-ea"/>
                <a:cs typeface="+mj-cs"/>
              </a:rPr>
              <a:t>НАЗВАНИЕ ПРЕЗЕНТАЦИИ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5320643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332990" y="2576885"/>
            <a:ext cx="11200642" cy="186003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en-US" sz="6000" cap="all" dirty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VR </a:t>
            </a:r>
            <a:r>
              <a:rPr lang="ru-RU" sz="6000" cap="all" dirty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квартира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2764525" y="5241032"/>
            <a:ext cx="6337573" cy="3562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ru-RU" dirty="0" err="1">
                <a:solidFill>
                  <a:prstClr val="white"/>
                </a:solidFill>
                <a:latin typeface="Gilroy Light" pitchFamily="50" charset="-52"/>
              </a:rPr>
              <a:t>РЕАЛиСТЫ</a:t>
            </a:r>
            <a:endParaRPr lang="ru-RU" dirty="0">
              <a:solidFill>
                <a:prstClr val="white"/>
              </a:solidFill>
              <a:latin typeface="Gilroy Light" pitchFamily="50" charset="-5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1913" y="6078934"/>
            <a:ext cx="186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Gilroy Light" pitchFamily="50" charset="-52"/>
              </a:rPr>
              <a:t>Ноябрь  2018</a:t>
            </a:r>
          </a:p>
        </p:txBody>
      </p:sp>
    </p:spTree>
    <p:extLst>
      <p:ext uri="{BB962C8B-B14F-4D97-AF65-F5344CB8AC3E}">
        <p14:creationId xmlns:p14="http://schemas.microsoft.com/office/powerpoint/2010/main" val="14587963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VR-</a:t>
            </a:r>
            <a:r>
              <a:rPr lang="ru-RU" b="1" dirty="0">
                <a:solidFill>
                  <a:srgbClr val="008000"/>
                </a:solidFill>
              </a:rPr>
              <a:t>квартира. О чем думают при покупке квартиры</a:t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00BC8E-0DC4-4E45-B04E-CB0802715117}"/>
              </a:ext>
            </a:extLst>
          </p:cNvPr>
          <p:cNvSpPr txBox="1"/>
          <p:nvPr/>
        </p:nvSpPr>
        <p:spPr>
          <a:xfrm>
            <a:off x="7847816" y="4882403"/>
            <a:ext cx="4389059" cy="223522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387048" indent="-387048">
              <a:lnSpc>
                <a:spcPct val="150000"/>
              </a:lnSpc>
              <a:buFontTx/>
              <a:buChar char="-"/>
            </a:pPr>
            <a:r>
              <a:rPr lang="ru-RU" sz="1896" dirty="0">
                <a:solidFill>
                  <a:srgbClr val="05572A"/>
                </a:solidFill>
              </a:rPr>
              <a:t>Покупка «кота в мешке»</a:t>
            </a:r>
          </a:p>
          <a:p>
            <a:pPr marL="387048" indent="-387048">
              <a:lnSpc>
                <a:spcPct val="150000"/>
              </a:lnSpc>
              <a:buFontTx/>
              <a:buChar char="-"/>
            </a:pPr>
            <a:r>
              <a:rPr lang="ru-RU" sz="1896" dirty="0">
                <a:solidFill>
                  <a:srgbClr val="05572A"/>
                </a:solidFill>
              </a:rPr>
              <a:t>Отсутствие визуализации будущей квартиры </a:t>
            </a:r>
          </a:p>
          <a:p>
            <a:pPr marL="387048" indent="-387048">
              <a:lnSpc>
                <a:spcPct val="150000"/>
              </a:lnSpc>
              <a:buFontTx/>
              <a:buChar char="-"/>
            </a:pPr>
            <a:endParaRPr lang="ru-RU" sz="1896" dirty="0">
              <a:solidFill>
                <a:srgbClr val="05572A"/>
              </a:solidFill>
            </a:endParaRPr>
          </a:p>
          <a:p>
            <a:pPr>
              <a:lnSpc>
                <a:spcPct val="150000"/>
              </a:lnSpc>
            </a:pPr>
            <a:endParaRPr lang="en-US" sz="1896" dirty="0">
              <a:solidFill>
                <a:srgbClr val="05572A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44D652-BF9C-4632-A80D-387123CD4E78}"/>
              </a:ext>
            </a:extLst>
          </p:cNvPr>
          <p:cNvSpPr/>
          <p:nvPr/>
        </p:nvSpPr>
        <p:spPr>
          <a:xfrm>
            <a:off x="7976775" y="4257077"/>
            <a:ext cx="2160400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u="sng" dirty="0">
                <a:solidFill>
                  <a:srgbClr val="066A33"/>
                </a:solidFill>
              </a:rPr>
              <a:t>Клиента беспокоит: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567FF-47A7-4C7E-BFB6-A8E32A604BEB}"/>
              </a:ext>
            </a:extLst>
          </p:cNvPr>
          <p:cNvSpPr txBox="1"/>
          <p:nvPr/>
        </p:nvSpPr>
        <p:spPr>
          <a:xfrm>
            <a:off x="5309826" y="3154806"/>
            <a:ext cx="4389059" cy="135998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387048" indent="-387048">
              <a:lnSpc>
                <a:spcPct val="150000"/>
              </a:lnSpc>
              <a:buFontTx/>
              <a:buChar char="-"/>
            </a:pPr>
            <a:r>
              <a:rPr lang="ru-RU" sz="1896" dirty="0">
                <a:solidFill>
                  <a:srgbClr val="05572A"/>
                </a:solidFill>
              </a:rPr>
              <a:t>Покупку жилья в строящемся доме у надежного агентства </a:t>
            </a:r>
          </a:p>
          <a:p>
            <a:pPr>
              <a:lnSpc>
                <a:spcPct val="150000"/>
              </a:lnSpc>
            </a:pPr>
            <a:endParaRPr lang="en-US" sz="1896" dirty="0">
              <a:solidFill>
                <a:srgbClr val="05572A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74911ED-F18D-4B5C-8859-E6C5548288AA}"/>
              </a:ext>
            </a:extLst>
          </p:cNvPr>
          <p:cNvSpPr/>
          <p:nvPr/>
        </p:nvSpPr>
        <p:spPr>
          <a:xfrm>
            <a:off x="5438786" y="2529481"/>
            <a:ext cx="1985865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u="sng" dirty="0">
                <a:solidFill>
                  <a:srgbClr val="066A33"/>
                </a:solidFill>
              </a:rPr>
              <a:t>Клиент выбирает:</a:t>
            </a:r>
          </a:p>
        </p:txBody>
      </p:sp>
      <p:sp>
        <p:nvSpPr>
          <p:cNvPr id="17" name="Выгнутая вправо стрелка 8">
            <a:extLst>
              <a:ext uri="{FF2B5EF4-FFF2-40B4-BE49-F238E27FC236}">
                <a16:creationId xmlns:a16="http://schemas.microsoft.com/office/drawing/2014/main" id="{D580C728-59B6-440E-83BC-4F221E8D4C9C}"/>
              </a:ext>
            </a:extLst>
          </p:cNvPr>
          <p:cNvSpPr/>
          <p:nvPr/>
        </p:nvSpPr>
        <p:spPr>
          <a:xfrm rot="5953082" flipV="1">
            <a:off x="4095721" y="2210670"/>
            <a:ext cx="600213" cy="1898067"/>
          </a:xfrm>
          <a:prstGeom prst="curvedLeftArrow">
            <a:avLst/>
          </a:prstGeom>
          <a:solidFill>
            <a:srgbClr val="1C901F"/>
          </a:solidFill>
          <a:ln>
            <a:solidFill>
              <a:srgbClr val="6CB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право стрелка 10">
            <a:extLst>
              <a:ext uri="{FF2B5EF4-FFF2-40B4-BE49-F238E27FC236}">
                <a16:creationId xmlns:a16="http://schemas.microsoft.com/office/drawing/2014/main" id="{670493E3-4DFA-4E88-9DAD-C7050C06CA03}"/>
              </a:ext>
            </a:extLst>
          </p:cNvPr>
          <p:cNvSpPr/>
          <p:nvPr/>
        </p:nvSpPr>
        <p:spPr>
          <a:xfrm rot="18857184">
            <a:off x="9398779" y="2474539"/>
            <a:ext cx="600213" cy="1898067"/>
          </a:xfrm>
          <a:prstGeom prst="curvedLeftArrow">
            <a:avLst/>
          </a:prstGeom>
          <a:solidFill>
            <a:srgbClr val="1C901F"/>
          </a:solidFill>
          <a:ln>
            <a:solidFill>
              <a:srgbClr val="6CB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3EEC54-5199-47B5-AB8B-9C6776751AEB}"/>
              </a:ext>
            </a:extLst>
          </p:cNvPr>
          <p:cNvSpPr txBox="1"/>
          <p:nvPr/>
        </p:nvSpPr>
        <p:spPr>
          <a:xfrm>
            <a:off x="281683" y="837931"/>
            <a:ext cx="4389059" cy="179760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96" b="1" u="sng" dirty="0">
                <a:solidFill>
                  <a:srgbClr val="066A33"/>
                </a:solidFill>
              </a:rPr>
              <a:t>Клиент хочет приобрести жилье:</a:t>
            </a:r>
          </a:p>
          <a:p>
            <a:pPr>
              <a:lnSpc>
                <a:spcPct val="150000"/>
              </a:lnSpc>
            </a:pPr>
            <a:r>
              <a:rPr lang="ru-RU" sz="1896" dirty="0">
                <a:solidFill>
                  <a:srgbClr val="066A33"/>
                </a:solidFill>
              </a:rPr>
              <a:t>- с минимальными затратами, </a:t>
            </a:r>
          </a:p>
          <a:p>
            <a:pPr>
              <a:lnSpc>
                <a:spcPct val="150000"/>
              </a:lnSpc>
            </a:pPr>
            <a:r>
              <a:rPr lang="ru-RU" sz="1896" dirty="0">
                <a:solidFill>
                  <a:srgbClr val="066A33"/>
                </a:solidFill>
              </a:rPr>
              <a:t>- за минимальное время</a:t>
            </a:r>
          </a:p>
          <a:p>
            <a:pPr>
              <a:lnSpc>
                <a:spcPct val="150000"/>
              </a:lnSpc>
            </a:pPr>
            <a:r>
              <a:rPr lang="ru-RU" sz="1896" dirty="0">
                <a:solidFill>
                  <a:srgbClr val="066A33"/>
                </a:solidFill>
              </a:rPr>
              <a:t>- с максимальной выгодой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VR-</a:t>
            </a:r>
            <a:r>
              <a:rPr lang="ru-RU" b="1" dirty="0">
                <a:solidFill>
                  <a:srgbClr val="008000"/>
                </a:solidFill>
              </a:rPr>
              <a:t>квартира. Что это?</a:t>
            </a:r>
            <a:br>
              <a:rPr lang="ru-RU" b="1" dirty="0">
                <a:solidFill>
                  <a:srgbClr val="008000"/>
                </a:solidFill>
              </a:rPr>
            </a:b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20AA3D74-D6BD-4592-847E-2192B401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84" y="1845684"/>
            <a:ext cx="6355232" cy="344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B511CF9F-C1A9-4FCD-A012-E709A13C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95" y="2033859"/>
            <a:ext cx="6031101" cy="310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7486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66A33"/>
                </a:solidFill>
              </a:rPr>
              <a:t>VR-</a:t>
            </a:r>
            <a:r>
              <a:rPr lang="ru-RU" b="1" dirty="0">
                <a:solidFill>
                  <a:srgbClr val="066A33"/>
                </a:solidFill>
              </a:rPr>
              <a:t>квартира</a:t>
            </a:r>
            <a:r>
              <a:rPr lang="ru-RU" b="1" dirty="0">
                <a:solidFill>
                  <a:srgbClr val="008000"/>
                </a:solidFill>
              </a:rPr>
              <a:t>. </a:t>
            </a:r>
            <a:r>
              <a:rPr lang="ru-RU" b="1" dirty="0">
                <a:solidFill>
                  <a:srgbClr val="066A33"/>
                </a:solidFill>
              </a:rPr>
              <a:t>Для наших клиентов</a:t>
            </a:r>
            <a:br>
              <a:rPr lang="ru-RU" b="1" dirty="0">
                <a:solidFill>
                  <a:srgbClr val="066A33"/>
                </a:solidFill>
              </a:rPr>
            </a:br>
            <a:br>
              <a:rPr lang="ru-RU" b="1" dirty="0">
                <a:solidFill>
                  <a:srgbClr val="FF0000"/>
                </a:solidFill>
              </a:rPr>
            </a:b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65C9E1-82FC-402B-98E2-90D31825AEFC}"/>
              </a:ext>
            </a:extLst>
          </p:cNvPr>
          <p:cNvSpPr/>
          <p:nvPr/>
        </p:nvSpPr>
        <p:spPr>
          <a:xfrm>
            <a:off x="3177506" y="1151442"/>
            <a:ext cx="7900306" cy="4100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ru-RU" dirty="0">
                <a:solidFill>
                  <a:srgbClr val="05572A"/>
                </a:solidFill>
              </a:rPr>
              <a:t>Продажа объектов недвижимости в </a:t>
            </a:r>
            <a:r>
              <a:rPr lang="ru-RU" dirty="0" err="1">
                <a:solidFill>
                  <a:srgbClr val="05572A"/>
                </a:solidFill>
              </a:rPr>
              <a:t>маркетплейсе</a:t>
            </a:r>
            <a:r>
              <a:rPr lang="ru-RU" dirty="0">
                <a:solidFill>
                  <a:srgbClr val="05572A"/>
                </a:solidFill>
              </a:rPr>
              <a:t> Сбербанка</a:t>
            </a:r>
          </a:p>
          <a:p>
            <a:pPr>
              <a:lnSpc>
                <a:spcPct val="300000"/>
              </a:lnSpc>
            </a:pPr>
            <a:r>
              <a:rPr lang="ru-RU" dirty="0">
                <a:solidFill>
                  <a:srgbClr val="05572A"/>
                </a:solidFill>
              </a:rPr>
              <a:t>Дополнительные точки продаж недвижимости (ОСБ)</a:t>
            </a:r>
          </a:p>
          <a:p>
            <a:pPr>
              <a:lnSpc>
                <a:spcPct val="300000"/>
              </a:lnSpc>
            </a:pPr>
            <a:r>
              <a:rPr lang="ru-RU" dirty="0">
                <a:solidFill>
                  <a:srgbClr val="05572A"/>
                </a:solidFill>
              </a:rPr>
              <a:t>Процесс приобретения жилья «под ключ»</a:t>
            </a:r>
          </a:p>
          <a:p>
            <a:pPr>
              <a:lnSpc>
                <a:spcPct val="300000"/>
              </a:lnSpc>
            </a:pPr>
            <a:r>
              <a:rPr lang="en-US" dirty="0">
                <a:solidFill>
                  <a:srgbClr val="05572A"/>
                </a:solidFill>
              </a:rPr>
              <a:t>VR-</a:t>
            </a:r>
            <a:r>
              <a:rPr lang="ru-RU" dirty="0">
                <a:solidFill>
                  <a:srgbClr val="05572A"/>
                </a:solidFill>
              </a:rPr>
              <a:t>просмотр квартир как конкурентное преимущество</a:t>
            </a:r>
          </a:p>
          <a:p>
            <a:pPr>
              <a:lnSpc>
                <a:spcPct val="300000"/>
              </a:lnSpc>
            </a:pPr>
            <a:r>
              <a:rPr lang="ru-RU" dirty="0">
                <a:solidFill>
                  <a:srgbClr val="05572A"/>
                </a:solidFill>
              </a:rPr>
              <a:t>Доп. реклама от бренда Сбербанк</a:t>
            </a:r>
          </a:p>
        </p:txBody>
      </p:sp>
      <p:pic>
        <p:nvPicPr>
          <p:cNvPr id="6" name="Picture 4" descr="https://kadastrmapp.ru/wp-content/uploads/2017/01/bnsgvs676238h-768x576.jpg">
            <a:extLst>
              <a:ext uri="{FF2B5EF4-FFF2-40B4-BE49-F238E27FC236}">
                <a16:creationId xmlns:a16="http://schemas.microsoft.com/office/drawing/2014/main" id="{D363A7DB-D76C-4BF2-9966-9FED679D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24" y="1237218"/>
            <a:ext cx="1389519" cy="104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anapa-aib.ru/files/logo_sber.jpg">
            <a:extLst>
              <a:ext uri="{FF2B5EF4-FFF2-40B4-BE49-F238E27FC236}">
                <a16:creationId xmlns:a16="http://schemas.microsoft.com/office/drawing/2014/main" id="{E5D00CF8-2D46-4524-B0F4-DE310C2B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5" y="5445333"/>
            <a:ext cx="713613" cy="6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neonart.ru/upload/resize_cache/iblock/c8f/1555_1079_175511db9cefbc414a902a46f1b8fae16/sb_4.jpg">
            <a:extLst>
              <a:ext uri="{FF2B5EF4-FFF2-40B4-BE49-F238E27FC236}">
                <a16:creationId xmlns:a16="http://schemas.microsoft.com/office/drawing/2014/main" id="{404E9531-A0E3-4473-984D-E841AC6F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48" y="2372553"/>
            <a:ext cx="1034488" cy="71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itd1.mycdn.me/image?id=837167975764&amp;t=20&amp;plc=WEB&amp;tkn=*MQFFwGM-FB65pJwRF78sacw3D6A">
            <a:extLst>
              <a:ext uri="{FF2B5EF4-FFF2-40B4-BE49-F238E27FC236}">
                <a16:creationId xmlns:a16="http://schemas.microsoft.com/office/drawing/2014/main" id="{A11C9745-470D-41E9-AA5A-AE5C92BDD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2877" r="19400" b="9425"/>
          <a:stretch/>
        </p:blipFill>
        <p:spPr bwMode="auto">
          <a:xfrm>
            <a:off x="1655747" y="3313009"/>
            <a:ext cx="797241" cy="80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s://cdn2.vectorstock.com/i/1000x1000/84/01/shocked-hipsters-in-vr-glasses-vector-14608401.jpg">
            <a:extLst>
              <a:ext uri="{FF2B5EF4-FFF2-40B4-BE49-F238E27FC236}">
                <a16:creationId xmlns:a16="http://schemas.microsoft.com/office/drawing/2014/main" id="{AA232D2B-41D9-485B-932F-A314C7504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3249" r="16774" b="11757"/>
          <a:stretch/>
        </p:blipFill>
        <p:spPr bwMode="auto">
          <a:xfrm>
            <a:off x="1715887" y="4455861"/>
            <a:ext cx="808467" cy="7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814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VR-</a:t>
            </a:r>
            <a:r>
              <a:rPr lang="ru-RU" b="1" dirty="0">
                <a:solidFill>
                  <a:srgbClr val="008000"/>
                </a:solidFill>
              </a:rPr>
              <a:t>квартира. Монетизация</a:t>
            </a:r>
            <a:br>
              <a:rPr lang="ru-RU" b="1" dirty="0">
                <a:solidFill>
                  <a:srgbClr val="008000"/>
                </a:solidFill>
              </a:rPr>
            </a:br>
            <a:br>
              <a:rPr lang="ru-RU" b="1" dirty="0">
                <a:solidFill>
                  <a:srgbClr val="FF0000"/>
                </a:solidFill>
              </a:rPr>
            </a:b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5</a:t>
            </a:fld>
            <a:endParaRPr lang="ru-RU" dirty="0"/>
          </a:p>
        </p:txBody>
      </p:sp>
      <p:pic>
        <p:nvPicPr>
          <p:cNvPr id="5" name="Picture 2" descr="https://anapa-aib.ru/files/logo_sber.jpg">
            <a:extLst>
              <a:ext uri="{FF2B5EF4-FFF2-40B4-BE49-F238E27FC236}">
                <a16:creationId xmlns:a16="http://schemas.microsoft.com/office/drawing/2014/main" id="{8E083068-44A4-4651-8F1F-E388C0007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77" y="1758653"/>
            <a:ext cx="713613" cy="6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CCB639D-B92E-4951-89AE-5AF389017D0D}"/>
              </a:ext>
            </a:extLst>
          </p:cNvPr>
          <p:cNvGrpSpPr/>
          <p:nvPr/>
        </p:nvGrpSpPr>
        <p:grpSpPr>
          <a:xfrm>
            <a:off x="930196" y="4861105"/>
            <a:ext cx="1515543" cy="1429338"/>
            <a:chOff x="974778" y="3298807"/>
            <a:chExt cx="911821" cy="803526"/>
          </a:xfrm>
        </p:grpSpPr>
        <p:pic>
          <p:nvPicPr>
            <p:cNvPr id="9" name="Picture 8" descr="http://www.tucsonhomesandlots.com/wp-content/uploads/2014/07/real-estate-graphic-_sold-sign.jpg">
              <a:extLst>
                <a:ext uri="{FF2B5EF4-FFF2-40B4-BE49-F238E27FC236}">
                  <a16:creationId xmlns:a16="http://schemas.microsoft.com/office/drawing/2014/main" id="{933F7CA5-D0F2-4A9D-A703-7C45FE366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20" y="3298807"/>
              <a:ext cx="694048" cy="520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4953D5-7340-4E85-95A1-DA3FBE3D0A20}"/>
                </a:ext>
              </a:extLst>
            </p:cNvPr>
            <p:cNvSpPr txBox="1"/>
            <p:nvPr/>
          </p:nvSpPr>
          <p:spPr>
            <a:xfrm>
              <a:off x="974778" y="3769266"/>
              <a:ext cx="911821" cy="333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25" dirty="0">
                  <a:solidFill>
                    <a:schemeClr val="bg1">
                      <a:lumMod val="50000"/>
                    </a:schemeClr>
                  </a:solidFill>
                </a:rPr>
                <a:t>Агентство</a:t>
              </a:r>
            </a:p>
            <a:p>
              <a:pPr algn="ctr"/>
              <a:r>
                <a:rPr lang="ru-RU" sz="1625" dirty="0">
                  <a:solidFill>
                    <a:schemeClr val="bg1">
                      <a:lumMod val="50000"/>
                    </a:schemeClr>
                  </a:solidFill>
                </a:rPr>
                <a:t>недвижимости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FF907E-BF79-428E-9BC4-C57A71AFC11C}"/>
              </a:ext>
            </a:extLst>
          </p:cNvPr>
          <p:cNvSpPr txBox="1"/>
          <p:nvPr/>
        </p:nvSpPr>
        <p:spPr>
          <a:xfrm>
            <a:off x="2682922" y="1474526"/>
            <a:ext cx="3659987" cy="135998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387048" indent="-38704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96" dirty="0">
                <a:solidFill>
                  <a:schemeClr val="tx2">
                    <a:lumMod val="75000"/>
                  </a:schemeClr>
                </a:solidFill>
              </a:rPr>
              <a:t>VR-</a:t>
            </a:r>
            <a:r>
              <a:rPr lang="ru-RU" sz="1896" dirty="0">
                <a:solidFill>
                  <a:schemeClr val="tx2">
                    <a:lumMod val="75000"/>
                  </a:schemeClr>
                </a:solidFill>
              </a:rPr>
              <a:t>оборудование (для каждого отделения)</a:t>
            </a:r>
          </a:p>
          <a:p>
            <a:pPr marL="387048" indent="-38704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96" dirty="0">
                <a:solidFill>
                  <a:schemeClr val="tx2">
                    <a:lumMod val="75000"/>
                  </a:schemeClr>
                </a:solidFill>
              </a:rPr>
              <a:t>Создание 3</a:t>
            </a:r>
            <a:r>
              <a:rPr lang="en-US" sz="1896" dirty="0">
                <a:solidFill>
                  <a:schemeClr val="tx2">
                    <a:lumMod val="75000"/>
                  </a:schemeClr>
                </a:solidFill>
              </a:rPr>
              <a:t>D-</a:t>
            </a:r>
            <a:r>
              <a:rPr lang="ru-RU" sz="1896" dirty="0">
                <a:solidFill>
                  <a:schemeClr val="tx2">
                    <a:lumMod val="75000"/>
                  </a:schemeClr>
                </a:solidFill>
              </a:rPr>
              <a:t>моделей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834AC-B901-4E5D-A9CA-1020643D6E10}"/>
              </a:ext>
            </a:extLst>
          </p:cNvPr>
          <p:cNvSpPr txBox="1"/>
          <p:nvPr/>
        </p:nvSpPr>
        <p:spPr>
          <a:xfrm>
            <a:off x="2658968" y="1057254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>
                <a:solidFill>
                  <a:schemeClr val="tx2">
                    <a:lumMod val="75000"/>
                  </a:schemeClr>
                </a:solidFill>
              </a:rPr>
              <a:t>Затраты: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72A42-226A-4CC0-A002-17C6A2A2CBEC}"/>
              </a:ext>
            </a:extLst>
          </p:cNvPr>
          <p:cNvSpPr txBox="1"/>
          <p:nvPr/>
        </p:nvSpPr>
        <p:spPr>
          <a:xfrm>
            <a:off x="6876912" y="1474525"/>
            <a:ext cx="3659987" cy="223522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387048" indent="-38704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96" dirty="0">
                <a:solidFill>
                  <a:srgbClr val="05572A"/>
                </a:solidFill>
              </a:rPr>
              <a:t>Абонентская плата за услугу</a:t>
            </a:r>
          </a:p>
          <a:p>
            <a:pPr marL="387048" indent="-38704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96" dirty="0">
                <a:solidFill>
                  <a:srgbClr val="05572A"/>
                </a:solidFill>
              </a:rPr>
              <a:t>Рост дохода от выданных кредитов</a:t>
            </a:r>
          </a:p>
          <a:p>
            <a:pPr marL="387048" indent="-38704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96" dirty="0">
                <a:solidFill>
                  <a:srgbClr val="05572A"/>
                </a:solidFill>
              </a:rPr>
              <a:t>Рост комиссии с продажи квартир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D1F694-E5E7-443A-8B06-E890D2CED743}"/>
              </a:ext>
            </a:extLst>
          </p:cNvPr>
          <p:cNvSpPr txBox="1"/>
          <p:nvPr/>
        </p:nvSpPr>
        <p:spPr>
          <a:xfrm>
            <a:off x="6731145" y="1057254"/>
            <a:ext cx="161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>
                <a:solidFill>
                  <a:srgbClr val="066A33"/>
                </a:solidFill>
              </a:rPr>
              <a:t>Монетизация: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2A215-0CB7-4590-B309-983406EEBB1B}"/>
              </a:ext>
            </a:extLst>
          </p:cNvPr>
          <p:cNvSpPr txBox="1"/>
          <p:nvPr/>
        </p:nvSpPr>
        <p:spPr>
          <a:xfrm>
            <a:off x="2561110" y="4977883"/>
            <a:ext cx="3659987" cy="135998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387048" indent="-38704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96" dirty="0">
                <a:solidFill>
                  <a:schemeClr val="tx2">
                    <a:lumMod val="75000"/>
                  </a:schemeClr>
                </a:solidFill>
              </a:rPr>
              <a:t>Абонентская плата за услугу</a:t>
            </a:r>
          </a:p>
          <a:p>
            <a:pPr marL="387048" indent="-38704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96" dirty="0">
                <a:solidFill>
                  <a:schemeClr val="tx2">
                    <a:lumMod val="75000"/>
                  </a:schemeClr>
                </a:solidFill>
              </a:rPr>
              <a:t>Рост комиссии с продажи квартир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C0523-4DAD-40DA-9FB3-04C7347663D1}"/>
              </a:ext>
            </a:extLst>
          </p:cNvPr>
          <p:cNvSpPr txBox="1"/>
          <p:nvPr/>
        </p:nvSpPr>
        <p:spPr>
          <a:xfrm>
            <a:off x="2537155" y="4560611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>
                <a:solidFill>
                  <a:schemeClr val="tx2">
                    <a:lumMod val="75000"/>
                  </a:schemeClr>
                </a:solidFill>
              </a:rPr>
              <a:t>Затраты: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BF05F-4DBA-4C24-9C0A-E34731BA3C89}"/>
              </a:ext>
            </a:extLst>
          </p:cNvPr>
          <p:cNvSpPr txBox="1"/>
          <p:nvPr/>
        </p:nvSpPr>
        <p:spPr>
          <a:xfrm>
            <a:off x="6882066" y="5019181"/>
            <a:ext cx="3659987" cy="48474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387048" indent="-38704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896" dirty="0">
                <a:solidFill>
                  <a:srgbClr val="066A33"/>
                </a:solidFill>
              </a:rPr>
              <a:t>Рост продаж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B27EB-8485-4AE0-9C73-B2125E53E9B1}"/>
              </a:ext>
            </a:extLst>
          </p:cNvPr>
          <p:cNvSpPr txBox="1"/>
          <p:nvPr/>
        </p:nvSpPr>
        <p:spPr>
          <a:xfrm>
            <a:off x="6731145" y="4560611"/>
            <a:ext cx="161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>
                <a:solidFill>
                  <a:srgbClr val="066A33"/>
                </a:solidFill>
              </a:rPr>
              <a:t>Монетизация: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1EC617-82C4-4FD7-B434-0968C0767B12}"/>
              </a:ext>
            </a:extLst>
          </p:cNvPr>
          <p:cNvSpPr txBox="1"/>
          <p:nvPr/>
        </p:nvSpPr>
        <p:spPr>
          <a:xfrm>
            <a:off x="1196250" y="2420937"/>
            <a:ext cx="1037465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25" dirty="0">
                <a:solidFill>
                  <a:schemeClr val="bg1">
                    <a:lumMod val="50000"/>
                  </a:schemeClr>
                </a:solidFill>
              </a:rPr>
              <a:t>Сбербанк</a:t>
            </a:r>
          </a:p>
        </p:txBody>
      </p:sp>
    </p:spTree>
    <p:extLst>
      <p:ext uri="{BB962C8B-B14F-4D97-AF65-F5344CB8AC3E}">
        <p14:creationId xmlns:p14="http://schemas.microsoft.com/office/powerpoint/2010/main" val="3750972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CBF00BE-C46D-4D3C-B71E-BDB219060555}"/>
              </a:ext>
            </a:extLst>
          </p:cNvPr>
          <p:cNvSpPr/>
          <p:nvPr/>
        </p:nvSpPr>
        <p:spPr>
          <a:xfrm>
            <a:off x="2822575" y="274522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4800" b="1" dirty="0">
                <a:solidFill>
                  <a:srgbClr val="008000"/>
                </a:solidFill>
              </a:rPr>
              <a:t>Показ прототипа</a:t>
            </a:r>
          </a:p>
          <a:p>
            <a:pPr algn="ctr"/>
            <a:r>
              <a:rPr lang="ru-RU" sz="4800" b="1" dirty="0">
                <a:solidFill>
                  <a:srgbClr val="008000"/>
                </a:solidFill>
              </a:rPr>
              <a:t>(видео)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876DED-6D05-4E17-9523-8672563F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4610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8000"/>
                </a:solidFill>
              </a:rPr>
              <a:t>Стратегия развития</a:t>
            </a:r>
            <a:br>
              <a:rPr lang="ru-RU" b="1" dirty="0">
                <a:solidFill>
                  <a:srgbClr val="008000"/>
                </a:solidFill>
              </a:rPr>
            </a:br>
            <a:br>
              <a:rPr lang="ru-RU" b="1" dirty="0">
                <a:solidFill>
                  <a:srgbClr val="FF0000"/>
                </a:solidFill>
              </a:rPr>
            </a:b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9B875-60E5-4087-9767-CCEACFEC3FBD}"/>
              </a:ext>
            </a:extLst>
          </p:cNvPr>
          <p:cNvSpPr txBox="1"/>
          <p:nvPr/>
        </p:nvSpPr>
        <p:spPr>
          <a:xfrm>
            <a:off x="1124518" y="882902"/>
            <a:ext cx="9942964" cy="514230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387048" indent="-387048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5572A"/>
                </a:solidFill>
              </a:rPr>
              <a:t>Визуальный выбор объекта недвижимости на карте</a:t>
            </a:r>
          </a:p>
          <a:p>
            <a:pPr marL="387048" indent="-387048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5572A"/>
                </a:solidFill>
              </a:rPr>
              <a:t>VR </a:t>
            </a:r>
            <a:r>
              <a:rPr lang="ru-RU" sz="2800" dirty="0">
                <a:solidFill>
                  <a:srgbClr val="05572A"/>
                </a:solidFill>
              </a:rPr>
              <a:t>обзор окружающей инфраструктуры района продажи</a:t>
            </a:r>
          </a:p>
          <a:p>
            <a:pPr marL="387048" indent="-387048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5572A"/>
                </a:solidFill>
              </a:rPr>
              <a:t>Улучшенная визуализация</a:t>
            </a:r>
          </a:p>
          <a:p>
            <a:pPr marL="387048" indent="-387048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5572A"/>
                </a:solidFill>
              </a:rPr>
              <a:t>Тиражирование продукта на авторизованные агентства недвижимости</a:t>
            </a:r>
          </a:p>
          <a:p>
            <a:pPr marL="387048" indent="-387048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5572A"/>
                </a:solidFill>
              </a:rPr>
              <a:t>Реализация продукта для вторичного жилья</a:t>
            </a:r>
          </a:p>
        </p:txBody>
      </p:sp>
    </p:spTree>
    <p:extLst>
      <p:ext uri="{BB962C8B-B14F-4D97-AF65-F5344CB8AC3E}">
        <p14:creationId xmlns:p14="http://schemas.microsoft.com/office/powerpoint/2010/main" val="9538274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8000"/>
                </a:solidFill>
              </a:rPr>
              <a:t>Выводы</a:t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8DD0C-293E-4209-BE7B-F33A295C7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3D65E71-2A4E-4B71-8234-C0851E8AC765}" type="slidenum">
              <a:rPr lang="ru-RU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1A290-8339-42CD-A8FD-3519F3C598C0}"/>
              </a:ext>
            </a:extLst>
          </p:cNvPr>
          <p:cNvSpPr txBox="1"/>
          <p:nvPr/>
        </p:nvSpPr>
        <p:spPr>
          <a:xfrm>
            <a:off x="1703877" y="1474526"/>
            <a:ext cx="8333395" cy="389401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3200" dirty="0">
                <a:solidFill>
                  <a:srgbClr val="05572A"/>
                </a:solidFill>
              </a:rPr>
              <a:t>Услуга «</a:t>
            </a:r>
            <a:r>
              <a:rPr lang="en-US" sz="3200" dirty="0">
                <a:solidFill>
                  <a:srgbClr val="05572A"/>
                </a:solidFill>
              </a:rPr>
              <a:t>VR-</a:t>
            </a:r>
            <a:r>
              <a:rPr lang="ru-RU" sz="3200" dirty="0">
                <a:solidFill>
                  <a:srgbClr val="05572A"/>
                </a:solidFill>
              </a:rPr>
              <a:t>квартира» позволит</a:t>
            </a:r>
            <a:r>
              <a:rPr lang="en-US" sz="3200" dirty="0">
                <a:solidFill>
                  <a:srgbClr val="05572A"/>
                </a:solidFill>
              </a:rPr>
              <a:t> </a:t>
            </a:r>
            <a:r>
              <a:rPr lang="ru-RU" sz="3200" dirty="0">
                <a:solidFill>
                  <a:srgbClr val="05572A"/>
                </a:solidFill>
              </a:rPr>
              <a:t>повысить:</a:t>
            </a:r>
          </a:p>
          <a:p>
            <a:pPr marL="387048" indent="-38704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3200" b="1" dirty="0">
                <a:solidFill>
                  <a:srgbClr val="05572A"/>
                </a:solidFill>
              </a:rPr>
              <a:t>доход</a:t>
            </a:r>
            <a:r>
              <a:rPr lang="ru-RU" sz="3200" dirty="0">
                <a:solidFill>
                  <a:srgbClr val="05572A"/>
                </a:solidFill>
              </a:rPr>
              <a:t> от роста числа выдаваемых кредитов</a:t>
            </a:r>
          </a:p>
          <a:p>
            <a:pPr marL="387048" indent="-38704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3200" b="1" dirty="0">
                <a:solidFill>
                  <a:srgbClr val="05572A"/>
                </a:solidFill>
              </a:rPr>
              <a:t>удобство</a:t>
            </a:r>
            <a:r>
              <a:rPr lang="ru-RU" sz="3200" dirty="0">
                <a:solidFill>
                  <a:srgbClr val="05572A"/>
                </a:solidFill>
              </a:rPr>
              <a:t> выбора квартиры средствами </a:t>
            </a:r>
            <a:r>
              <a:rPr lang="en-US" sz="3200" dirty="0">
                <a:solidFill>
                  <a:srgbClr val="05572A"/>
                </a:solidFill>
              </a:rPr>
              <a:t>VR</a:t>
            </a:r>
          </a:p>
          <a:p>
            <a:pPr marL="387048" indent="-38704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3200" b="1" dirty="0">
                <a:solidFill>
                  <a:srgbClr val="05572A"/>
                </a:solidFill>
              </a:rPr>
              <a:t>продажи</a:t>
            </a:r>
            <a:r>
              <a:rPr lang="ru-RU" sz="3200" dirty="0">
                <a:solidFill>
                  <a:srgbClr val="05572A"/>
                </a:solidFill>
              </a:rPr>
              <a:t> объектов недвижимости</a:t>
            </a:r>
          </a:p>
        </p:txBody>
      </p:sp>
    </p:spTree>
    <p:extLst>
      <p:ext uri="{BB962C8B-B14F-4D97-AF65-F5344CB8AC3E}">
        <p14:creationId xmlns:p14="http://schemas.microsoft.com/office/powerpoint/2010/main" val="32238273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9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6579" y="3185521"/>
            <a:ext cx="118354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Gilroy Light" pitchFamily="50" charset="-52"/>
              </a:rPr>
              <a:t>СПАСИБО ЗА ВНИМАНИЕ!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48094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5307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Тема Office">
  <a:themeElements>
    <a:clrScheme name="Другая 36">
      <a:dk1>
        <a:srgbClr val="5D554B"/>
      </a:dk1>
      <a:lt1>
        <a:sysClr val="window" lastClr="FFFFFF"/>
      </a:lt1>
      <a:dk2>
        <a:srgbClr val="44546A"/>
      </a:dk2>
      <a:lt2>
        <a:srgbClr val="E7E6E6"/>
      </a:lt2>
      <a:accent1>
        <a:srgbClr val="00296C"/>
      </a:accent1>
      <a:accent2>
        <a:srgbClr val="C89856"/>
      </a:accent2>
      <a:accent3>
        <a:srgbClr val="B1B1B1"/>
      </a:accent3>
      <a:accent4>
        <a:srgbClr val="8BCD5F"/>
      </a:accent4>
      <a:accent5>
        <a:srgbClr val="56C7DB"/>
      </a:accent5>
      <a:accent6>
        <a:srgbClr val="3B3B3B"/>
      </a:accent6>
      <a:hlink>
        <a:srgbClr val="C89856"/>
      </a:hlink>
      <a:folHlink>
        <a:srgbClr val="5D554B"/>
      </a:folHlink>
    </a:clrScheme>
    <a:fontScheme name="Другая 38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441</Words>
  <Application>Microsoft Office PowerPoint</Application>
  <PresentationFormat>Широкоэкранный</PresentationFormat>
  <Paragraphs>80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Gilroy ExtraBold</vt:lpstr>
      <vt:lpstr>Gilroy Light</vt:lpstr>
      <vt:lpstr>Wingdings</vt:lpstr>
      <vt:lpstr>2_Тема Office</vt:lpstr>
      <vt:lpstr>Презентация PowerPoint</vt:lpstr>
      <vt:lpstr>VR-квартира. О чем думают при покупке квартиры </vt:lpstr>
      <vt:lpstr>VR-квартира. Что это? </vt:lpstr>
      <vt:lpstr>VR-квартира. Для наших клиентов  </vt:lpstr>
      <vt:lpstr>VR-квартира. Монетизация  </vt:lpstr>
      <vt:lpstr>Презентация PowerPoint</vt:lpstr>
      <vt:lpstr>Стратегия развития  </vt:lpstr>
      <vt:lpstr>Выводы 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Яцура Юлия</dc:creator>
  <cp:lastModifiedBy>Демченко</cp:lastModifiedBy>
  <cp:revision>84</cp:revision>
  <dcterms:created xsi:type="dcterms:W3CDTF">2018-08-15T19:42:17Z</dcterms:created>
  <dcterms:modified xsi:type="dcterms:W3CDTF">2018-11-01T19:28:29Z</dcterms:modified>
</cp:coreProperties>
</file>