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59" r:id="rId6"/>
    <p:sldId id="291" r:id="rId7"/>
    <p:sldId id="292" r:id="rId8"/>
    <p:sldId id="267" r:id="rId9"/>
    <p:sldId id="266" r:id="rId10"/>
    <p:sldId id="294" r:id="rId11"/>
    <p:sldId id="260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2001"/>
        <p:guide pos="3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封面标题特殊字体为百度简综艺.可以自行下载使用或改为微软雅黑.</a:t>
            </a: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7"/>
          <p:cNvSpPr txBox="1"/>
          <p:nvPr/>
        </p:nvSpPr>
        <p:spPr>
          <a:xfrm>
            <a:off x="4514850" y="4481513"/>
            <a:ext cx="3082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 final project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29075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Khludov Kirill AI - 72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4207193" y="2779395"/>
            <a:ext cx="369760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Helparser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" y="6253480"/>
            <a:ext cx="6095365" cy="60452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365" y="6253480"/>
            <a:ext cx="6096635" cy="60452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5363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4050" y="235108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7975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0313" y="235108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5375" y="2447925"/>
            <a:ext cx="1119188" cy="111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60888" y="244792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4813" y="2447925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47150" y="244792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4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55" name="文本框 21"/>
          <p:cNvSpPr txBox="1"/>
          <p:nvPr/>
        </p:nvSpPr>
        <p:spPr>
          <a:xfrm>
            <a:off x="2365375" y="3758883"/>
            <a:ext cx="11791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Для чего</a:t>
            </a:r>
            <a:endParaRPr lang="ru-RU" altLang="en-US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6" name="文本框 22"/>
          <p:cNvSpPr txBox="1"/>
          <p:nvPr/>
        </p:nvSpPr>
        <p:spPr>
          <a:xfrm>
            <a:off x="4292918" y="3770948"/>
            <a:ext cx="16929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Что он может</a:t>
            </a:r>
            <a:endParaRPr lang="ru-RU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6568440" y="3759200"/>
            <a:ext cx="16122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Архитектура</a:t>
            </a:r>
            <a:endParaRPr lang="ru-RU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8" name="文本框 24"/>
          <p:cNvSpPr txBox="1"/>
          <p:nvPr/>
        </p:nvSpPr>
        <p:spPr>
          <a:xfrm>
            <a:off x="8755063" y="3759200"/>
            <a:ext cx="15494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Конкуренты</a:t>
            </a:r>
            <a:endParaRPr lang="ru-RU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2" name="矩形 28"/>
          <p:cNvSpPr/>
          <p:nvPr/>
        </p:nvSpPr>
        <p:spPr>
          <a:xfrm>
            <a:off x="4979194" y="5615305"/>
            <a:ext cx="22326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en-US" sz="35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Helparser</a:t>
            </a:r>
            <a:endParaRPr lang="en-US" altLang="en-US" sz="35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34"/>
          <p:cNvSpPr txBox="1"/>
          <p:nvPr/>
        </p:nvSpPr>
        <p:spPr>
          <a:xfrm>
            <a:off x="3582988" y="2981643"/>
            <a:ext cx="825055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Helparser </a:t>
            </a:r>
            <a:r>
              <a:rPr lang="ru-RU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может применяться для поиска</a:t>
            </a:r>
            <a:br>
              <a:rPr lang="ru-RU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информации на сайтах.</a:t>
            </a:r>
            <a:endParaRPr lang="ru-RU" altLang="zh-CN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ru-RU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 Для изучения парсинга.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7002463" y="0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452563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1446213" y="4241800"/>
            <a:ext cx="1512888" cy="2601913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194310" y="227330"/>
            <a:ext cx="2975610" cy="108140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318135" y="393065"/>
            <a:ext cx="2736850" cy="749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8785" y="393065"/>
            <a:ext cx="6096000" cy="62992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l"/>
            <a:r>
              <a:rPr lang="ru-RU" altLang="en-US" sz="35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Для чего?</a:t>
            </a:r>
            <a:endParaRPr lang="ru-RU" altLang="en-US" sz="35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5900" y="393700"/>
            <a:ext cx="4244975" cy="10668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34"/>
          <p:cNvSpPr txBox="1"/>
          <p:nvPr/>
        </p:nvSpPr>
        <p:spPr>
          <a:xfrm>
            <a:off x="2057083" y="2323783"/>
            <a:ext cx="8359775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Helparser 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поможет вам с поиском нужной 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информации по тегам и наоборот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altLang="ru-RU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9183053" y="-95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-317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10680065" y="-95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-317" y="4241800"/>
            <a:ext cx="1512888" cy="2601913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64490" y="530225"/>
            <a:ext cx="3935095" cy="79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4490" y="468630"/>
            <a:ext cx="60960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ru-RU" altLang="zh-CN" sz="50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Что может?</a:t>
            </a:r>
            <a:endParaRPr lang="ru-RU" altLang="zh-CN" sz="5000" b="1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64155" y="3522980"/>
            <a:ext cx="7729855" cy="1495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Сможет рассказывать о погоде вашего города и о новостях вашей страны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ru-RU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на вашем языке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77540" y="5236210"/>
            <a:ext cx="6711950" cy="1381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Создавать быстрый переход по избранной вами информации и сохранять итоги поиска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5900" y="393700"/>
            <a:ext cx="4244975" cy="10668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9246553" y="-2613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-1270" y="6932930"/>
            <a:ext cx="3008630" cy="1687830"/>
          </a:xfrm>
          <a:prstGeom prst="triangle">
            <a:avLst>
              <a:gd name="adj" fmla="val 51071"/>
            </a:avLst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10744200" y="-261302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-1270" y="6932295"/>
            <a:ext cx="1513205" cy="1688465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64490" y="530225"/>
            <a:ext cx="3935095" cy="79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4490" y="468630"/>
            <a:ext cx="609600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ru-RU" altLang="zh-CN" sz="45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Архитектура</a:t>
            </a:r>
            <a:endParaRPr lang="ru-RU" altLang="zh-CN" sz="4500" b="1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635" y="5574665"/>
            <a:ext cx="12191365" cy="128333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845560" y="5817235"/>
            <a:ext cx="3935095" cy="79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054600" y="5832475"/>
            <a:ext cx="609600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5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MVC</a:t>
            </a:r>
            <a:endParaRPr lang="en-US" altLang="zh-CN" sz="4500" b="1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44980" y="1642745"/>
            <a:ext cx="83553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В моем проекте используется подход 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MVC, 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но также у проекта есть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b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</a:b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ru-RU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П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апка с изображениями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;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Файл с переводами слов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;</a:t>
            </a:r>
            <a:endParaRPr lang="en-US" altLang="ru-RU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Файл для тг бота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;</a:t>
            </a:r>
            <a:endParaRPr lang="en-US" altLang="ru-RU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Json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- файлы для хранение информации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ru-RU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744980" y="4871085"/>
            <a:ext cx="103384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 </a:t>
            </a:r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Используются фреймворки</a:t>
            </a:r>
            <a:r>
              <a:rPr lang="en-US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ru-RU" altLang="ru-RU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как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 Tkinter, Flet, Telebot.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655" y="377825"/>
            <a:ext cx="25133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ru-RU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Сриншоты</a:t>
            </a:r>
            <a:endParaRPr lang="ru-RU" altLang="zh-CN" sz="3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0"/>
            <a:ext cx="4538980" cy="2458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396740"/>
            <a:ext cx="4572000" cy="2461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1711960"/>
            <a:ext cx="5626100" cy="322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16"/>
          <p:cNvSpPr/>
          <p:nvPr/>
        </p:nvSpPr>
        <p:spPr>
          <a:xfrm>
            <a:off x="0" y="1882775"/>
            <a:ext cx="12192000" cy="3943350"/>
          </a:xfrm>
          <a:prstGeom prst="rect">
            <a:avLst/>
          </a:prstGeom>
          <a:solidFill>
            <a:srgbClr val="3EB1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19" name="组合 6"/>
          <p:cNvGrpSpPr/>
          <p:nvPr/>
        </p:nvGrpSpPr>
        <p:grpSpPr>
          <a:xfrm>
            <a:off x="0" y="377825"/>
            <a:ext cx="2910840" cy="522605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8"/>
          <p:cNvSpPr txBox="1"/>
          <p:nvPr/>
        </p:nvSpPr>
        <p:spPr>
          <a:xfrm>
            <a:off x="3208020" y="377825"/>
            <a:ext cx="32899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ru-RU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Конкуренты</a:t>
            </a:r>
            <a:endParaRPr lang="ru-RU" altLang="zh-CN" sz="3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3" name="矩形 10"/>
          <p:cNvSpPr/>
          <p:nvPr/>
        </p:nvSpPr>
        <p:spPr>
          <a:xfrm>
            <a:off x="812800" y="3587750"/>
            <a:ext cx="4645025" cy="175387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ParserOK;</a:t>
            </a:r>
            <a:br>
              <a:rPr lang="en-US" altLang="zh-CN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Parsers;</a:t>
            </a:r>
            <a:endParaRPr lang="en-US" altLang="zh-CN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Datacol;</a:t>
            </a:r>
            <a:endParaRPr lang="ru-RU" alt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0476" y="2921589"/>
            <a:ext cx="522288" cy="420229"/>
            <a:chOff x="3836988" y="3163888"/>
            <a:chExt cx="276225" cy="222249"/>
          </a:xfrm>
          <a:solidFill>
            <a:schemeClr val="bg1"/>
          </a:solidFill>
        </p:grpSpPr>
        <p:sp>
          <p:nvSpPr>
            <p:cNvPr id="14" name="Oval 298"/>
            <p:cNvSpPr>
              <a:spLocks noChangeArrowheads="1"/>
            </p:cNvSpPr>
            <p:nvPr/>
          </p:nvSpPr>
          <p:spPr bwMode="auto">
            <a:xfrm>
              <a:off x="3944938" y="3346450"/>
              <a:ext cx="39688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299"/>
            <p:cNvSpPr>
              <a:spLocks noChangeArrowheads="1"/>
            </p:cNvSpPr>
            <p:nvPr/>
          </p:nvSpPr>
          <p:spPr bwMode="auto">
            <a:xfrm>
              <a:off x="4038601" y="3346450"/>
              <a:ext cx="39688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300"/>
            <p:cNvSpPr/>
            <p:nvPr/>
          </p:nvSpPr>
          <p:spPr bwMode="auto">
            <a:xfrm>
              <a:off x="3836988" y="3163888"/>
              <a:ext cx="254000" cy="166687"/>
            </a:xfrm>
            <a:custGeom>
              <a:avLst/>
              <a:gdLst>
                <a:gd name="T0" fmla="*/ 256 w 266"/>
                <a:gd name="T1" fmla="*/ 153 h 174"/>
                <a:gd name="T2" fmla="*/ 113 w 266"/>
                <a:gd name="T3" fmla="*/ 153 h 174"/>
                <a:gd name="T4" fmla="*/ 64 w 266"/>
                <a:gd name="T5" fmla="*/ 7 h 174"/>
                <a:gd name="T6" fmla="*/ 54 w 266"/>
                <a:gd name="T7" fmla="*/ 0 h 174"/>
                <a:gd name="T8" fmla="*/ 11 w 266"/>
                <a:gd name="T9" fmla="*/ 0 h 174"/>
                <a:gd name="T10" fmla="*/ 0 w 266"/>
                <a:gd name="T11" fmla="*/ 10 h 174"/>
                <a:gd name="T12" fmla="*/ 11 w 266"/>
                <a:gd name="T13" fmla="*/ 21 h 174"/>
                <a:gd name="T14" fmla="*/ 47 w 266"/>
                <a:gd name="T15" fmla="*/ 21 h 174"/>
                <a:gd name="T16" fmla="*/ 96 w 266"/>
                <a:gd name="T17" fmla="*/ 167 h 174"/>
                <a:gd name="T18" fmla="*/ 106 w 266"/>
                <a:gd name="T19" fmla="*/ 174 h 174"/>
                <a:gd name="T20" fmla="*/ 256 w 266"/>
                <a:gd name="T21" fmla="*/ 174 h 174"/>
                <a:gd name="T22" fmla="*/ 266 w 266"/>
                <a:gd name="T23" fmla="*/ 164 h 174"/>
                <a:gd name="T24" fmla="*/ 256 w 266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3"/>
                    <a:pt x="59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6" y="169"/>
                    <a:pt x="266" y="164"/>
                  </a:cubicBezTo>
                  <a:cubicBezTo>
                    <a:pt x="266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301"/>
            <p:cNvSpPr>
              <a:spLocks noEditPoints="1"/>
            </p:cNvSpPr>
            <p:nvPr/>
          </p:nvSpPr>
          <p:spPr bwMode="auto">
            <a:xfrm>
              <a:off x="3925888" y="3187700"/>
              <a:ext cx="187325" cy="106362"/>
            </a:xfrm>
            <a:custGeom>
              <a:avLst/>
              <a:gdLst>
                <a:gd name="T0" fmla="*/ 185 w 195"/>
                <a:gd name="T1" fmla="*/ 16 h 111"/>
                <a:gd name="T2" fmla="*/ 9 w 195"/>
                <a:gd name="T3" fmla="*/ 0 h 111"/>
                <a:gd name="T4" fmla="*/ 1 w 195"/>
                <a:gd name="T5" fmla="*/ 9 h 111"/>
                <a:gd name="T6" fmla="*/ 32 w 195"/>
                <a:gd name="T7" fmla="*/ 101 h 111"/>
                <a:gd name="T8" fmla="*/ 46 w 195"/>
                <a:gd name="T9" fmla="*/ 111 h 111"/>
                <a:gd name="T10" fmla="*/ 175 w 195"/>
                <a:gd name="T11" fmla="*/ 111 h 111"/>
                <a:gd name="T12" fmla="*/ 187 w 195"/>
                <a:gd name="T13" fmla="*/ 100 h 111"/>
                <a:gd name="T14" fmla="*/ 195 w 195"/>
                <a:gd name="T15" fmla="*/ 27 h 111"/>
                <a:gd name="T16" fmla="*/ 185 w 195"/>
                <a:gd name="T17" fmla="*/ 16 h 111"/>
                <a:gd name="T18" fmla="*/ 96 w 195"/>
                <a:gd name="T19" fmla="*/ 76 h 111"/>
                <a:gd name="T20" fmla="*/ 59 w 195"/>
                <a:gd name="T21" fmla="*/ 76 h 111"/>
                <a:gd name="T22" fmla="*/ 54 w 195"/>
                <a:gd name="T23" fmla="*/ 73 h 111"/>
                <a:gd name="T24" fmla="*/ 43 w 195"/>
                <a:gd name="T25" fmla="*/ 41 h 111"/>
                <a:gd name="T26" fmla="*/ 46 w 195"/>
                <a:gd name="T27" fmla="*/ 38 h 111"/>
                <a:gd name="T28" fmla="*/ 86 w 195"/>
                <a:gd name="T29" fmla="*/ 41 h 111"/>
                <a:gd name="T30" fmla="*/ 90 w 195"/>
                <a:gd name="T31" fmla="*/ 45 h 111"/>
                <a:gd name="T32" fmla="*/ 99 w 195"/>
                <a:gd name="T33" fmla="*/ 73 h 111"/>
                <a:gd name="T34" fmla="*/ 96 w 195"/>
                <a:gd name="T35" fmla="*/ 76 h 111"/>
                <a:gd name="T36" fmla="*/ 162 w 195"/>
                <a:gd name="T37" fmla="*/ 73 h 111"/>
                <a:gd name="T38" fmla="*/ 158 w 195"/>
                <a:gd name="T39" fmla="*/ 76 h 111"/>
                <a:gd name="T40" fmla="*/ 135 w 195"/>
                <a:gd name="T41" fmla="*/ 76 h 111"/>
                <a:gd name="T42" fmla="*/ 131 w 195"/>
                <a:gd name="T43" fmla="*/ 73 h 111"/>
                <a:gd name="T44" fmla="*/ 122 w 195"/>
                <a:gd name="T45" fmla="*/ 48 h 111"/>
                <a:gd name="T46" fmla="*/ 125 w 195"/>
                <a:gd name="T47" fmla="*/ 45 h 111"/>
                <a:gd name="T48" fmla="*/ 161 w 195"/>
                <a:gd name="T49" fmla="*/ 48 h 111"/>
                <a:gd name="T50" fmla="*/ 164 w 195"/>
                <a:gd name="T51" fmla="*/ 51 h 111"/>
                <a:gd name="T52" fmla="*/ 162 w 195"/>
                <a:gd name="T53" fmla="*/ 7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5" h="111">
                  <a:moveTo>
                    <a:pt x="185" y="1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4" y="106"/>
                    <a:pt x="40" y="111"/>
                    <a:pt x="46" y="111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81" y="111"/>
                    <a:pt x="186" y="106"/>
                    <a:pt x="187" y="100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1"/>
                    <a:pt x="191" y="16"/>
                    <a:pt x="185" y="16"/>
                  </a:cubicBezTo>
                  <a:close/>
                  <a:moveTo>
                    <a:pt x="96" y="76"/>
                  </a:moveTo>
                  <a:cubicBezTo>
                    <a:pt x="59" y="76"/>
                    <a:pt x="59" y="76"/>
                    <a:pt x="59" y="76"/>
                  </a:cubicBezTo>
                  <a:cubicBezTo>
                    <a:pt x="57" y="76"/>
                    <a:pt x="55" y="75"/>
                    <a:pt x="54" y="7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9"/>
                    <a:pt x="44" y="38"/>
                    <a:pt x="46" y="38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2"/>
                    <a:pt x="90" y="43"/>
                    <a:pt x="90" y="45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5"/>
                    <a:pt x="98" y="76"/>
                    <a:pt x="96" y="76"/>
                  </a:cubicBezTo>
                  <a:close/>
                  <a:moveTo>
                    <a:pt x="162" y="73"/>
                  </a:moveTo>
                  <a:cubicBezTo>
                    <a:pt x="161" y="75"/>
                    <a:pt x="160" y="76"/>
                    <a:pt x="158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3" y="76"/>
                    <a:pt x="131" y="75"/>
                    <a:pt x="131" y="7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6"/>
                    <a:pt x="123" y="45"/>
                    <a:pt x="125" y="45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3" y="48"/>
                    <a:pt x="164" y="50"/>
                    <a:pt x="164" y="51"/>
                  </a:cubicBezTo>
                  <a:lnTo>
                    <a:pt x="162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29546" y="3011758"/>
            <a:ext cx="519285" cy="420230"/>
            <a:chOff x="4940301" y="3163888"/>
            <a:chExt cx="274637" cy="222250"/>
          </a:xfrm>
          <a:solidFill>
            <a:schemeClr val="bg1"/>
          </a:solidFill>
        </p:grpSpPr>
        <p:sp>
          <p:nvSpPr>
            <p:cNvPr id="19" name="Oval 302"/>
            <p:cNvSpPr>
              <a:spLocks noChangeArrowheads="1"/>
            </p:cNvSpPr>
            <p:nvPr/>
          </p:nvSpPr>
          <p:spPr bwMode="auto">
            <a:xfrm>
              <a:off x="5048251" y="3348038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Oval 303"/>
            <p:cNvSpPr>
              <a:spLocks noChangeArrowheads="1"/>
            </p:cNvSpPr>
            <p:nvPr/>
          </p:nvSpPr>
          <p:spPr bwMode="auto">
            <a:xfrm>
              <a:off x="5141913" y="3348038"/>
              <a:ext cx="3968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304"/>
            <p:cNvSpPr/>
            <p:nvPr/>
          </p:nvSpPr>
          <p:spPr bwMode="auto">
            <a:xfrm>
              <a:off x="4940301" y="3163888"/>
              <a:ext cx="255588" cy="166687"/>
            </a:xfrm>
            <a:custGeom>
              <a:avLst/>
              <a:gdLst>
                <a:gd name="T0" fmla="*/ 256 w 267"/>
                <a:gd name="T1" fmla="*/ 153 h 174"/>
                <a:gd name="T2" fmla="*/ 113 w 267"/>
                <a:gd name="T3" fmla="*/ 153 h 174"/>
                <a:gd name="T4" fmla="*/ 64 w 267"/>
                <a:gd name="T5" fmla="*/ 7 h 174"/>
                <a:gd name="T6" fmla="*/ 54 w 267"/>
                <a:gd name="T7" fmla="*/ 0 h 174"/>
                <a:gd name="T8" fmla="*/ 10 w 267"/>
                <a:gd name="T9" fmla="*/ 0 h 174"/>
                <a:gd name="T10" fmla="*/ 0 w 267"/>
                <a:gd name="T11" fmla="*/ 10 h 174"/>
                <a:gd name="T12" fmla="*/ 10 w 267"/>
                <a:gd name="T13" fmla="*/ 21 h 174"/>
                <a:gd name="T14" fmla="*/ 46 w 267"/>
                <a:gd name="T15" fmla="*/ 21 h 174"/>
                <a:gd name="T16" fmla="*/ 96 w 267"/>
                <a:gd name="T17" fmla="*/ 167 h 174"/>
                <a:gd name="T18" fmla="*/ 105 w 267"/>
                <a:gd name="T19" fmla="*/ 174 h 174"/>
                <a:gd name="T20" fmla="*/ 256 w 267"/>
                <a:gd name="T21" fmla="*/ 174 h 174"/>
                <a:gd name="T22" fmla="*/ 267 w 267"/>
                <a:gd name="T23" fmla="*/ 164 h 174"/>
                <a:gd name="T24" fmla="*/ 256 w 267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3"/>
                    <a:pt x="58" y="0"/>
                    <a:pt x="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5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7" y="170"/>
                    <a:pt x="267" y="164"/>
                  </a:cubicBezTo>
                  <a:cubicBezTo>
                    <a:pt x="267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305"/>
            <p:cNvSpPr/>
            <p:nvPr/>
          </p:nvSpPr>
          <p:spPr bwMode="auto">
            <a:xfrm>
              <a:off x="5027613" y="3186113"/>
              <a:ext cx="187325" cy="107950"/>
            </a:xfrm>
            <a:custGeom>
              <a:avLst/>
              <a:gdLst>
                <a:gd name="T0" fmla="*/ 187 w 196"/>
                <a:gd name="T1" fmla="*/ 16 h 112"/>
                <a:gd name="T2" fmla="*/ 9 w 196"/>
                <a:gd name="T3" fmla="*/ 1 h 112"/>
                <a:gd name="T4" fmla="*/ 2 w 196"/>
                <a:gd name="T5" fmla="*/ 10 h 112"/>
                <a:gd name="T6" fmla="*/ 33 w 196"/>
                <a:gd name="T7" fmla="*/ 102 h 112"/>
                <a:gd name="T8" fmla="*/ 47 w 196"/>
                <a:gd name="T9" fmla="*/ 112 h 112"/>
                <a:gd name="T10" fmla="*/ 176 w 196"/>
                <a:gd name="T11" fmla="*/ 112 h 112"/>
                <a:gd name="T12" fmla="*/ 188 w 196"/>
                <a:gd name="T13" fmla="*/ 101 h 112"/>
                <a:gd name="T14" fmla="*/ 196 w 196"/>
                <a:gd name="T15" fmla="*/ 28 h 112"/>
                <a:gd name="T16" fmla="*/ 187 w 196"/>
                <a:gd name="T1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12">
                  <a:moveTo>
                    <a:pt x="187" y="16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5" y="107"/>
                    <a:pt x="41" y="112"/>
                    <a:pt x="4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82" y="112"/>
                    <a:pt x="187" y="107"/>
                    <a:pt x="188" y="101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2"/>
                    <a:pt x="192" y="17"/>
                    <a:pt x="1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6675" y="2966801"/>
            <a:ext cx="522288" cy="420230"/>
            <a:chOff x="4387851" y="3163888"/>
            <a:chExt cx="276225" cy="222249"/>
          </a:xfrm>
          <a:solidFill>
            <a:schemeClr val="bg1"/>
          </a:solidFill>
        </p:grpSpPr>
        <p:sp>
          <p:nvSpPr>
            <p:cNvPr id="24" name="Oval 306"/>
            <p:cNvSpPr>
              <a:spLocks noChangeArrowheads="1"/>
            </p:cNvSpPr>
            <p:nvPr/>
          </p:nvSpPr>
          <p:spPr bwMode="auto">
            <a:xfrm>
              <a:off x="4495801" y="3346450"/>
              <a:ext cx="39688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Oval 307"/>
            <p:cNvSpPr>
              <a:spLocks noChangeArrowheads="1"/>
            </p:cNvSpPr>
            <p:nvPr/>
          </p:nvSpPr>
          <p:spPr bwMode="auto">
            <a:xfrm>
              <a:off x="4589463" y="3346450"/>
              <a:ext cx="39688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308"/>
            <p:cNvSpPr/>
            <p:nvPr/>
          </p:nvSpPr>
          <p:spPr bwMode="auto">
            <a:xfrm>
              <a:off x="4387851" y="3163888"/>
              <a:ext cx="255588" cy="166687"/>
            </a:xfrm>
            <a:custGeom>
              <a:avLst/>
              <a:gdLst>
                <a:gd name="T0" fmla="*/ 256 w 266"/>
                <a:gd name="T1" fmla="*/ 153 h 174"/>
                <a:gd name="T2" fmla="*/ 113 w 266"/>
                <a:gd name="T3" fmla="*/ 153 h 174"/>
                <a:gd name="T4" fmla="*/ 64 w 266"/>
                <a:gd name="T5" fmla="*/ 7 h 174"/>
                <a:gd name="T6" fmla="*/ 54 w 266"/>
                <a:gd name="T7" fmla="*/ 0 h 174"/>
                <a:gd name="T8" fmla="*/ 11 w 266"/>
                <a:gd name="T9" fmla="*/ 0 h 174"/>
                <a:gd name="T10" fmla="*/ 0 w 266"/>
                <a:gd name="T11" fmla="*/ 10 h 174"/>
                <a:gd name="T12" fmla="*/ 11 w 266"/>
                <a:gd name="T13" fmla="*/ 21 h 174"/>
                <a:gd name="T14" fmla="*/ 47 w 266"/>
                <a:gd name="T15" fmla="*/ 21 h 174"/>
                <a:gd name="T16" fmla="*/ 96 w 266"/>
                <a:gd name="T17" fmla="*/ 167 h 174"/>
                <a:gd name="T18" fmla="*/ 106 w 266"/>
                <a:gd name="T19" fmla="*/ 174 h 174"/>
                <a:gd name="T20" fmla="*/ 256 w 266"/>
                <a:gd name="T21" fmla="*/ 174 h 174"/>
                <a:gd name="T22" fmla="*/ 266 w 266"/>
                <a:gd name="T23" fmla="*/ 164 h 174"/>
                <a:gd name="T24" fmla="*/ 256 w 266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3"/>
                    <a:pt x="59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6" y="169"/>
                    <a:pt x="266" y="164"/>
                  </a:cubicBezTo>
                  <a:cubicBezTo>
                    <a:pt x="266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309"/>
            <p:cNvSpPr>
              <a:spLocks noEditPoints="1"/>
            </p:cNvSpPr>
            <p:nvPr/>
          </p:nvSpPr>
          <p:spPr bwMode="auto">
            <a:xfrm>
              <a:off x="4476751" y="3187700"/>
              <a:ext cx="187325" cy="106362"/>
            </a:xfrm>
            <a:custGeom>
              <a:avLst/>
              <a:gdLst>
                <a:gd name="T0" fmla="*/ 185 w 195"/>
                <a:gd name="T1" fmla="*/ 16 h 111"/>
                <a:gd name="T2" fmla="*/ 9 w 195"/>
                <a:gd name="T3" fmla="*/ 0 h 111"/>
                <a:gd name="T4" fmla="*/ 8 w 195"/>
                <a:gd name="T5" fmla="*/ 0 h 111"/>
                <a:gd name="T6" fmla="*/ 1 w 195"/>
                <a:gd name="T7" fmla="*/ 9 h 111"/>
                <a:gd name="T8" fmla="*/ 32 w 195"/>
                <a:gd name="T9" fmla="*/ 101 h 111"/>
                <a:gd name="T10" fmla="*/ 46 w 195"/>
                <a:gd name="T11" fmla="*/ 111 h 111"/>
                <a:gd name="T12" fmla="*/ 175 w 195"/>
                <a:gd name="T13" fmla="*/ 111 h 111"/>
                <a:gd name="T14" fmla="*/ 187 w 195"/>
                <a:gd name="T15" fmla="*/ 100 h 111"/>
                <a:gd name="T16" fmla="*/ 195 w 195"/>
                <a:gd name="T17" fmla="*/ 27 h 111"/>
                <a:gd name="T18" fmla="*/ 185 w 195"/>
                <a:gd name="T19" fmla="*/ 16 h 111"/>
                <a:gd name="T20" fmla="*/ 167 w 195"/>
                <a:gd name="T21" fmla="*/ 90 h 111"/>
                <a:gd name="T22" fmla="*/ 51 w 195"/>
                <a:gd name="T23" fmla="*/ 90 h 111"/>
                <a:gd name="T24" fmla="*/ 28 w 195"/>
                <a:gd name="T25" fmla="*/ 23 h 111"/>
                <a:gd name="T26" fmla="*/ 173 w 195"/>
                <a:gd name="T27" fmla="*/ 35 h 111"/>
                <a:gd name="T28" fmla="*/ 167 w 195"/>
                <a:gd name="T29" fmla="*/ 9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111">
                  <a:moveTo>
                    <a:pt x="185" y="1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0" y="4"/>
                    <a:pt x="1" y="9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4" y="106"/>
                    <a:pt x="40" y="111"/>
                    <a:pt x="46" y="111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81" y="111"/>
                    <a:pt x="186" y="106"/>
                    <a:pt x="187" y="100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1"/>
                    <a:pt x="191" y="16"/>
                    <a:pt x="185" y="16"/>
                  </a:cubicBezTo>
                  <a:close/>
                  <a:moveTo>
                    <a:pt x="167" y="90"/>
                  </a:moveTo>
                  <a:cubicBezTo>
                    <a:pt x="51" y="90"/>
                    <a:pt x="51" y="90"/>
                    <a:pt x="51" y="90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173" y="35"/>
                    <a:pt x="173" y="35"/>
                    <a:pt x="173" y="35"/>
                  </a:cubicBezTo>
                  <a:lnTo>
                    <a:pt x="16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10"/>
            <p:cNvSpPr/>
            <p:nvPr/>
          </p:nvSpPr>
          <p:spPr bwMode="auto">
            <a:xfrm>
              <a:off x="4533901" y="3228975"/>
              <a:ext cx="41275" cy="28575"/>
            </a:xfrm>
            <a:custGeom>
              <a:avLst/>
              <a:gdLst>
                <a:gd name="T0" fmla="*/ 9 w 43"/>
                <a:gd name="T1" fmla="*/ 26 h 29"/>
                <a:gd name="T2" fmla="*/ 13 w 43"/>
                <a:gd name="T3" fmla="*/ 29 h 29"/>
                <a:gd name="T4" fmla="*/ 40 w 43"/>
                <a:gd name="T5" fmla="*/ 29 h 29"/>
                <a:gd name="T6" fmla="*/ 42 w 43"/>
                <a:gd name="T7" fmla="*/ 26 h 29"/>
                <a:gd name="T8" fmla="*/ 36 w 43"/>
                <a:gd name="T9" fmla="*/ 6 h 29"/>
                <a:gd name="T10" fmla="*/ 32 w 43"/>
                <a:gd name="T11" fmla="*/ 2 h 29"/>
                <a:gd name="T12" fmla="*/ 3 w 43"/>
                <a:gd name="T13" fmla="*/ 0 h 29"/>
                <a:gd name="T14" fmla="*/ 1 w 43"/>
                <a:gd name="T15" fmla="*/ 3 h 29"/>
                <a:gd name="T16" fmla="*/ 9 w 43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9">
                  <a:moveTo>
                    <a:pt x="9" y="26"/>
                  </a:moveTo>
                  <a:cubicBezTo>
                    <a:pt x="9" y="27"/>
                    <a:pt x="11" y="29"/>
                    <a:pt x="13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9"/>
                    <a:pt x="43" y="27"/>
                    <a:pt x="42" y="2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4" y="3"/>
                    <a:pt x="32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1" y="3"/>
                  </a:cubicBezTo>
                  <a:lnTo>
                    <a:pt x="9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11"/>
            <p:cNvSpPr/>
            <p:nvPr/>
          </p:nvSpPr>
          <p:spPr bwMode="auto">
            <a:xfrm>
              <a:off x="4587876" y="3233738"/>
              <a:ext cx="31750" cy="23812"/>
            </a:xfrm>
            <a:custGeom>
              <a:avLst/>
              <a:gdLst>
                <a:gd name="T0" fmla="*/ 7 w 33"/>
                <a:gd name="T1" fmla="*/ 21 h 24"/>
                <a:gd name="T2" fmla="*/ 12 w 33"/>
                <a:gd name="T3" fmla="*/ 24 h 24"/>
                <a:gd name="T4" fmla="*/ 27 w 33"/>
                <a:gd name="T5" fmla="*/ 24 h 24"/>
                <a:gd name="T6" fmla="*/ 31 w 33"/>
                <a:gd name="T7" fmla="*/ 20 h 24"/>
                <a:gd name="T8" fmla="*/ 32 w 33"/>
                <a:gd name="T9" fmla="*/ 6 h 24"/>
                <a:gd name="T10" fmla="*/ 29 w 33"/>
                <a:gd name="T11" fmla="*/ 2 h 24"/>
                <a:gd name="T12" fmla="*/ 3 w 33"/>
                <a:gd name="T13" fmla="*/ 0 h 24"/>
                <a:gd name="T14" fmla="*/ 1 w 33"/>
                <a:gd name="T15" fmla="*/ 3 h 24"/>
                <a:gd name="T16" fmla="*/ 7 w 33"/>
                <a:gd name="T1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4">
                  <a:moveTo>
                    <a:pt x="7" y="21"/>
                  </a:moveTo>
                  <a:cubicBezTo>
                    <a:pt x="8" y="22"/>
                    <a:pt x="10" y="24"/>
                    <a:pt x="12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9" y="24"/>
                    <a:pt x="31" y="22"/>
                    <a:pt x="31" y="2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4"/>
                    <a:pt x="31" y="2"/>
                    <a:pt x="29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1" y="3"/>
                  </a:cubicBezTo>
                  <a:lnTo>
                    <a:pt x="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730" y="1882775"/>
            <a:ext cx="393827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16"/>
          <p:cNvSpPr/>
          <p:nvPr/>
        </p:nvSpPr>
        <p:spPr>
          <a:xfrm>
            <a:off x="0" y="1882775"/>
            <a:ext cx="12192000" cy="4291965"/>
          </a:xfrm>
          <a:prstGeom prst="rect">
            <a:avLst/>
          </a:prstGeom>
          <a:solidFill>
            <a:srgbClr val="3EB1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19" name="组合 6"/>
          <p:cNvGrpSpPr/>
          <p:nvPr/>
        </p:nvGrpSpPr>
        <p:grpSpPr>
          <a:xfrm>
            <a:off x="0" y="377825"/>
            <a:ext cx="1362075" cy="522605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8"/>
          <p:cNvSpPr txBox="1"/>
          <p:nvPr/>
        </p:nvSpPr>
        <p:spPr>
          <a:xfrm>
            <a:off x="1596390" y="377825"/>
            <a:ext cx="32899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ru-RU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Тг бот</a:t>
            </a:r>
            <a:endParaRPr lang="ru-RU" altLang="zh-CN" sz="3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3" name="矩形 10"/>
          <p:cNvSpPr/>
          <p:nvPr/>
        </p:nvSpPr>
        <p:spPr>
          <a:xfrm>
            <a:off x="208280" y="2004695"/>
            <a:ext cx="7742555" cy="47085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ru-RU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Так же я сделал тг бота для        более комфортного использования проекта</a:t>
            </a:r>
            <a:r>
              <a:rPr lang="en-US" altLang="ru-RU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ru-RU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</a:t>
            </a:r>
            <a:r>
              <a:rPr lang="ru-RU" altLang="en-US" sz="3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ru-RU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Им можно управлять с приложения на компьютере</a:t>
            </a:r>
            <a:r>
              <a:rPr lang="en-US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• </a:t>
            </a:r>
            <a:r>
              <a:rPr lang="ru-RU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Тг бот может отправлять вам погоду, новости, парсить сайты и другое</a:t>
            </a:r>
            <a:r>
              <a:rPr lang="en-US" altLang="ru-RU" sz="3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endParaRPr lang="en-US" alt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730" y="1882775"/>
            <a:ext cx="3938270" cy="42913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679305" y="63449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</a:rPr>
              <a:t>t.me/helparser_bot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任意多边形 20"/>
          <p:cNvSpPr/>
          <p:nvPr/>
        </p:nvSpPr>
        <p:spPr>
          <a:xfrm>
            <a:off x="9243695" y="3411855"/>
            <a:ext cx="2948305" cy="1233805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86380"/>
            <a:ext cx="2441575" cy="65278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2441258" y="2152333"/>
            <a:ext cx="6829425" cy="25533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Спасибо</a:t>
            </a:r>
            <a:endParaRPr lang="ru-RU" altLang="en-US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 внимание!</a:t>
            </a:r>
            <a:endParaRPr lang="ru-RU" altLang="en-US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380"/>
            <a:ext cx="2441575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44330" y="4340225"/>
            <a:ext cx="152527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/>
  <Paragraphs>68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Bebas Neue</vt:lpstr>
      <vt:lpstr>Segoe Print</vt:lpstr>
      <vt:lpstr>FontAwesome</vt:lpstr>
      <vt:lpstr>Arial Unicode MS</vt:lpstr>
      <vt:lpstr>Calibri Light</vt:lpstr>
      <vt:lpstr>Bebas Neue</vt:lpstr>
      <vt:lpstr>Roboto Condensed</vt:lpstr>
      <vt:lpstr>Open Sans Condensed Light</vt:lpstr>
      <vt:lpstr>Helvetica Light</vt:lpstr>
      <vt:lpstr>Kontrapunkt Bob Bold</vt:lpstr>
      <vt:lpstr>Aldhabi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kkhlu</cp:lastModifiedBy>
  <cp:revision>29</cp:revision>
  <dcterms:created xsi:type="dcterms:W3CDTF">2015-07-07T12:57:00Z</dcterms:created>
  <dcterms:modified xsi:type="dcterms:W3CDTF">2024-05-02T19:32:41Z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21BA2F0930E643F7AE637E45E0CC3E0B_13</vt:lpwstr>
  </property>
</Properties>
</file>