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00EA4-9359-7E4A-94FB-F00DDA623338}" type="datetimeFigureOut">
              <a:rPr lang="ru-UA" smtClean="0"/>
              <a:t>05.06.2023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5472D-897C-2A48-83E2-C37E663B2C4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56559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5472D-897C-2A48-83E2-C37E663B2C47}" type="slidenum">
              <a:rPr lang="ru-UA" smtClean="0"/>
              <a:t>3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5612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0149-CE35-3640-BA6E-9A636D178C7E}" type="datetimeFigureOut">
              <a:rPr lang="ru-UA" smtClean="0"/>
              <a:t>05.06.2023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5C0AC36-D650-8242-B79A-6D0650ABAD4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8946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0149-CE35-3640-BA6E-9A636D178C7E}" type="datetimeFigureOut">
              <a:rPr lang="ru-UA" smtClean="0"/>
              <a:t>05.06.2023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5C0AC36-D650-8242-B79A-6D0650ABAD4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7048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0149-CE35-3640-BA6E-9A636D178C7E}" type="datetimeFigureOut">
              <a:rPr lang="ru-UA" smtClean="0"/>
              <a:t>05.06.2023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5C0AC36-D650-8242-B79A-6D0650ABAD4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60470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0149-CE35-3640-BA6E-9A636D178C7E}" type="datetimeFigureOut">
              <a:rPr lang="ru-UA" smtClean="0"/>
              <a:t>05.06.2023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5C0AC36-D650-8242-B79A-6D0650ABAD44}" type="slidenum">
              <a:rPr lang="ru-UA" smtClean="0"/>
              <a:t>‹#›</a:t>
            </a:fld>
            <a:endParaRPr lang="ru-U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385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0149-CE35-3640-BA6E-9A636D178C7E}" type="datetimeFigureOut">
              <a:rPr lang="ru-UA" smtClean="0"/>
              <a:t>05.06.2023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5C0AC36-D650-8242-B79A-6D0650ABAD4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82089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0149-CE35-3640-BA6E-9A636D178C7E}" type="datetimeFigureOut">
              <a:rPr lang="ru-UA" smtClean="0"/>
              <a:t>05.06.2023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C36-D650-8242-B79A-6D0650ABAD4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03592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0149-CE35-3640-BA6E-9A636D178C7E}" type="datetimeFigureOut">
              <a:rPr lang="ru-UA" smtClean="0"/>
              <a:t>05.06.2023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C36-D650-8242-B79A-6D0650ABAD4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12006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0149-CE35-3640-BA6E-9A636D178C7E}" type="datetimeFigureOut">
              <a:rPr lang="ru-UA" smtClean="0"/>
              <a:t>05.06.2023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C36-D650-8242-B79A-6D0650ABAD4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63779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AB10149-CE35-3640-BA6E-9A636D178C7E}" type="datetimeFigureOut">
              <a:rPr lang="ru-UA" smtClean="0"/>
              <a:t>05.06.2023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5C0AC36-D650-8242-B79A-6D0650ABAD4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729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0149-CE35-3640-BA6E-9A636D178C7E}" type="datetimeFigureOut">
              <a:rPr lang="ru-UA" smtClean="0"/>
              <a:t>05.06.2023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C36-D650-8242-B79A-6D0650ABAD4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1315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0149-CE35-3640-BA6E-9A636D178C7E}" type="datetimeFigureOut">
              <a:rPr lang="ru-UA" smtClean="0"/>
              <a:t>05.06.2023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5C0AC36-D650-8242-B79A-6D0650ABAD4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9524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0149-CE35-3640-BA6E-9A636D178C7E}" type="datetimeFigureOut">
              <a:rPr lang="ru-UA" smtClean="0"/>
              <a:t>05.06.2023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C36-D650-8242-B79A-6D0650ABAD4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6328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0149-CE35-3640-BA6E-9A636D178C7E}" type="datetimeFigureOut">
              <a:rPr lang="ru-UA" smtClean="0"/>
              <a:t>05.06.2023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C36-D650-8242-B79A-6D0650ABAD4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8433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0149-CE35-3640-BA6E-9A636D178C7E}" type="datetimeFigureOut">
              <a:rPr lang="ru-UA" smtClean="0"/>
              <a:t>05.06.2023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C36-D650-8242-B79A-6D0650ABAD4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9543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0149-CE35-3640-BA6E-9A636D178C7E}" type="datetimeFigureOut">
              <a:rPr lang="ru-UA" smtClean="0"/>
              <a:t>05.06.2023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C36-D650-8242-B79A-6D0650ABAD4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3138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0149-CE35-3640-BA6E-9A636D178C7E}" type="datetimeFigureOut">
              <a:rPr lang="ru-UA" smtClean="0"/>
              <a:t>05.06.2023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C36-D650-8242-B79A-6D0650ABAD4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1273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0149-CE35-3640-BA6E-9A636D178C7E}" type="datetimeFigureOut">
              <a:rPr lang="ru-UA" smtClean="0"/>
              <a:t>05.06.2023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C36-D650-8242-B79A-6D0650ABAD4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0982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10149-CE35-3640-BA6E-9A636D178C7E}" type="datetimeFigureOut">
              <a:rPr lang="ru-UA" smtClean="0"/>
              <a:t>05.06.2023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0AC36-D650-8242-B79A-6D0650ABAD4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75745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B42CE-C840-B9C7-0235-9B9A2B5D4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137719"/>
            <a:ext cx="8144134" cy="1969060"/>
          </a:xfrm>
        </p:spPr>
        <p:txBody>
          <a:bodyPr/>
          <a:lstStyle/>
          <a:p>
            <a:br>
              <a:rPr lang="ru-RU" sz="3600" dirty="0">
                <a:effectLst/>
                <a:latin typeface="Helvetica Neue" panose="02000503000000020004" pitchFamily="2" charset="0"/>
              </a:rPr>
            </a:br>
            <a:r>
              <a:rPr lang="ru-RU" sz="3600" dirty="0" err="1">
                <a:effectLst/>
                <a:latin typeface="Helvetica Neue" panose="02000503000000020004" pitchFamily="2" charset="0"/>
              </a:rPr>
              <a:t>Перспективи</a:t>
            </a:r>
            <a:r>
              <a:rPr lang="ru-RU" sz="3600" dirty="0">
                <a:effectLst/>
                <a:latin typeface="Helvetica Neue" panose="02000503000000020004" pitchFamily="2" charset="0"/>
              </a:rPr>
              <a:t> </a:t>
            </a:r>
            <a:r>
              <a:rPr lang="ru-RU" sz="3600" dirty="0" err="1">
                <a:effectLst/>
                <a:latin typeface="Helvetica Neue" panose="02000503000000020004" pitchFamily="2" charset="0"/>
              </a:rPr>
              <a:t>розвитку</a:t>
            </a:r>
            <a:r>
              <a:rPr lang="ru-RU" sz="3600" dirty="0">
                <a:effectLst/>
                <a:latin typeface="Helvetica Neue" panose="02000503000000020004" pitchFamily="2" charset="0"/>
              </a:rPr>
              <a:t> </a:t>
            </a:r>
            <a:r>
              <a:rPr lang="ru-RU" sz="3600" dirty="0" err="1">
                <a:effectLst/>
                <a:latin typeface="Helvetica Neue" panose="02000503000000020004" pitchFamily="2" charset="0"/>
              </a:rPr>
              <a:t>програмних</a:t>
            </a:r>
            <a:r>
              <a:rPr lang="ru-RU" sz="3600" dirty="0">
                <a:effectLst/>
                <a:latin typeface="Helvetica Neue" panose="02000503000000020004" pitchFamily="2" charset="0"/>
              </a:rPr>
              <a:t> </a:t>
            </a:r>
            <a:r>
              <a:rPr lang="ru-RU" sz="3600" dirty="0" err="1">
                <a:effectLst/>
                <a:latin typeface="Helvetica Neue" panose="02000503000000020004" pitchFamily="2" charset="0"/>
              </a:rPr>
              <a:t>засобів</a:t>
            </a:r>
            <a:r>
              <a:rPr lang="ru-RU" sz="3600" dirty="0">
                <a:effectLst/>
                <a:latin typeface="Helvetica Neue" panose="02000503000000020004" pitchFamily="2" charset="0"/>
              </a:rPr>
              <a:t> </a:t>
            </a:r>
            <a:r>
              <a:rPr lang="ru-RU" sz="3600" dirty="0" err="1">
                <a:effectLst/>
                <a:latin typeface="Helvetica Neue" panose="02000503000000020004" pitchFamily="2" charset="0"/>
              </a:rPr>
              <a:t>обробки</a:t>
            </a:r>
            <a:r>
              <a:rPr lang="ru-RU" sz="3600" dirty="0">
                <a:effectLst/>
                <a:latin typeface="Helvetica Neue" panose="02000503000000020004" pitchFamily="2" charset="0"/>
              </a:rPr>
              <a:t> </a:t>
            </a:r>
            <a:r>
              <a:rPr lang="ru-RU" sz="3600" dirty="0" err="1">
                <a:effectLst/>
                <a:latin typeface="Helvetica Neue" panose="02000503000000020004" pitchFamily="2" charset="0"/>
              </a:rPr>
              <a:t>даних</a:t>
            </a:r>
            <a:r>
              <a:rPr lang="ru-RU" sz="3600" dirty="0">
                <a:effectLst/>
                <a:latin typeface="Helvetica Neue" panose="02000503000000020004" pitchFamily="2" charset="0"/>
              </a:rPr>
              <a:t> в </a:t>
            </a:r>
            <a:r>
              <a:rPr lang="ru-RU" sz="3600" dirty="0" err="1">
                <a:effectLst/>
                <a:latin typeface="Helvetica Neue" panose="02000503000000020004" pitchFamily="2" charset="0"/>
              </a:rPr>
              <a:t>інформаційних</a:t>
            </a:r>
            <a:r>
              <a:rPr lang="ru-RU" sz="3600" dirty="0">
                <a:effectLst/>
                <a:latin typeface="Helvetica Neue" panose="02000503000000020004" pitchFamily="2" charset="0"/>
              </a:rPr>
              <a:t> </a:t>
            </a:r>
            <a:r>
              <a:rPr lang="ru-RU" sz="3600" dirty="0" err="1">
                <a:effectLst/>
                <a:latin typeface="Helvetica Neue" panose="02000503000000020004" pitchFamily="2" charset="0"/>
              </a:rPr>
              <a:t>технологіях</a:t>
            </a:r>
            <a:endParaRPr lang="ru-UA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D975E5-86DC-C105-0527-85EAC5A69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UA" dirty="0"/>
              <a:t>Підготував студент групи МІТ-21 Голомозик Кирило</a:t>
            </a:r>
          </a:p>
        </p:txBody>
      </p:sp>
    </p:spTree>
    <p:extLst>
      <p:ext uri="{BB962C8B-B14F-4D97-AF65-F5344CB8AC3E}">
        <p14:creationId xmlns:p14="http://schemas.microsoft.com/office/powerpoint/2010/main" val="2391688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E495C-F35A-0580-4C89-12A132FC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Висновки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B75E73-1F48-C59F-05AD-005BC94DE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68" y="2113006"/>
            <a:ext cx="12068432" cy="454728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У </a:t>
            </a:r>
            <a:r>
              <a:rPr lang="ru-RU" dirty="0" err="1"/>
              <a:t>цій</a:t>
            </a:r>
            <a:r>
              <a:rPr lang="ru-RU" dirty="0"/>
              <a:t> </a:t>
            </a:r>
            <a:r>
              <a:rPr lang="ru-RU" dirty="0" err="1"/>
              <a:t>презентації</a:t>
            </a:r>
            <a:r>
              <a:rPr lang="ru-RU" dirty="0"/>
              <a:t> ми </a:t>
            </a:r>
            <a:r>
              <a:rPr lang="ru-RU" dirty="0" err="1"/>
              <a:t>розглянули</a:t>
            </a:r>
            <a:r>
              <a:rPr lang="ru-RU" dirty="0"/>
              <a:t> </a:t>
            </a:r>
            <a:r>
              <a:rPr lang="ru-RU" dirty="0" err="1"/>
              <a:t>перспективи</a:t>
            </a:r>
            <a:r>
              <a:rPr lang="ru-RU" dirty="0"/>
              <a:t> </a:t>
            </a:r>
            <a:r>
              <a:rPr lang="ru-RU" dirty="0" err="1"/>
              <a:t>розвитку</a:t>
            </a:r>
            <a:r>
              <a:rPr lang="ru-RU" dirty="0"/>
              <a:t>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в </a:t>
            </a:r>
            <a:r>
              <a:rPr lang="ru-RU" dirty="0" err="1"/>
              <a:t>інформаційних</a:t>
            </a:r>
            <a:r>
              <a:rPr lang="ru-RU" dirty="0"/>
              <a:t> </a:t>
            </a:r>
            <a:r>
              <a:rPr lang="ru-RU" dirty="0" err="1"/>
              <a:t>технологіях</a:t>
            </a:r>
            <a:r>
              <a:rPr lang="ru-RU" dirty="0"/>
              <a:t>. </a:t>
            </a: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висновки</a:t>
            </a:r>
            <a:r>
              <a:rPr lang="ru-RU" dirty="0"/>
              <a:t> </a:t>
            </a:r>
            <a:r>
              <a:rPr lang="ru-RU" dirty="0" err="1"/>
              <a:t>наступні</a:t>
            </a:r>
            <a:r>
              <a:rPr lang="ru-RU" dirty="0"/>
              <a:t>:</a:t>
            </a:r>
          </a:p>
          <a:p>
            <a:r>
              <a:rPr lang="ru-RU" dirty="0" err="1"/>
              <a:t>Зростання</a:t>
            </a:r>
            <a:r>
              <a:rPr lang="ru-RU" dirty="0"/>
              <a:t> потреби в </a:t>
            </a:r>
            <a:r>
              <a:rPr lang="ru-RU" dirty="0" err="1"/>
              <a:t>обробці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: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швидкому</a:t>
            </a:r>
            <a:r>
              <a:rPr lang="ru-RU" dirty="0"/>
              <a:t> </a:t>
            </a:r>
            <a:r>
              <a:rPr lang="ru-RU" dirty="0" err="1"/>
              <a:t>зростанню</a:t>
            </a:r>
            <a:r>
              <a:rPr lang="ru-RU" dirty="0"/>
              <a:t> </a:t>
            </a:r>
            <a:r>
              <a:rPr lang="ru-RU" dirty="0" err="1"/>
              <a:t>обсягів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та </a:t>
            </a:r>
            <a:r>
              <a:rPr lang="ru-RU" dirty="0" err="1"/>
              <a:t>розвитку</a:t>
            </a:r>
            <a:r>
              <a:rPr lang="ru-RU" dirty="0"/>
              <a:t> </a:t>
            </a:r>
            <a:r>
              <a:rPr lang="ru-RU" dirty="0" err="1"/>
              <a:t>сучасних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, </a:t>
            </a:r>
            <a:r>
              <a:rPr lang="ru-RU" dirty="0" err="1"/>
              <a:t>обробка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стає</a:t>
            </a:r>
            <a:r>
              <a:rPr lang="ru-RU" dirty="0"/>
              <a:t> все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важливою</a:t>
            </a:r>
            <a:r>
              <a:rPr lang="ru-RU" dirty="0"/>
              <a:t> для </a:t>
            </a:r>
            <a:r>
              <a:rPr lang="ru-RU" dirty="0" err="1"/>
              <a:t>підприємств</a:t>
            </a:r>
            <a:r>
              <a:rPr lang="ru-RU" dirty="0"/>
              <a:t>.</a:t>
            </a:r>
          </a:p>
          <a:p>
            <a:r>
              <a:rPr lang="ru-RU" dirty="0" err="1"/>
              <a:t>Хмарні</a:t>
            </a:r>
            <a:r>
              <a:rPr lang="ru-RU" dirty="0"/>
              <a:t> </a:t>
            </a:r>
            <a:r>
              <a:rPr lang="ru-RU" dirty="0" err="1"/>
              <a:t>технології</a:t>
            </a:r>
            <a:r>
              <a:rPr lang="ru-RU" dirty="0"/>
              <a:t>: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хмарних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зберігати</a:t>
            </a:r>
            <a:r>
              <a:rPr lang="ru-RU" dirty="0"/>
              <a:t>, </a:t>
            </a:r>
            <a:r>
              <a:rPr lang="ru-RU" dirty="0" err="1"/>
              <a:t>обробляти</a:t>
            </a:r>
            <a:r>
              <a:rPr lang="ru-RU" dirty="0"/>
              <a:t> та </a:t>
            </a:r>
            <a:r>
              <a:rPr lang="ru-RU" dirty="0" err="1"/>
              <a:t>аналізувати</a:t>
            </a:r>
            <a:r>
              <a:rPr lang="ru-RU" dirty="0"/>
              <a:t> </a:t>
            </a:r>
            <a:r>
              <a:rPr lang="ru-RU" dirty="0" err="1"/>
              <a:t>великі</a:t>
            </a:r>
            <a:r>
              <a:rPr lang="ru-RU" dirty="0"/>
              <a:t> </a:t>
            </a:r>
            <a:r>
              <a:rPr lang="ru-RU" dirty="0" err="1"/>
              <a:t>обсяги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забезпечуючи</a:t>
            </a:r>
            <a:r>
              <a:rPr lang="ru-RU" dirty="0"/>
              <a:t> </a:t>
            </a:r>
            <a:r>
              <a:rPr lang="ru-RU" dirty="0" err="1"/>
              <a:t>гнучкість</a:t>
            </a:r>
            <a:r>
              <a:rPr lang="ru-RU" dirty="0"/>
              <a:t> та </a:t>
            </a:r>
            <a:r>
              <a:rPr lang="ru-RU" dirty="0" err="1"/>
              <a:t>доступність</a:t>
            </a:r>
            <a:r>
              <a:rPr lang="ru-RU" dirty="0"/>
              <a:t>.</a:t>
            </a:r>
          </a:p>
          <a:p>
            <a:r>
              <a:rPr lang="ru-RU" dirty="0" err="1"/>
              <a:t>Великі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(</a:t>
            </a:r>
            <a:r>
              <a:rPr lang="en-US" dirty="0"/>
              <a:t>Big Data): </a:t>
            </a:r>
            <a:r>
              <a:rPr lang="ru-RU" dirty="0" err="1"/>
              <a:t>Обробка</a:t>
            </a:r>
            <a:r>
              <a:rPr lang="ru-RU" dirty="0"/>
              <a:t> великих </a:t>
            </a:r>
            <a:r>
              <a:rPr lang="ru-RU" dirty="0" err="1"/>
              <a:t>обсягів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вимагає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спеціалізованих</a:t>
            </a:r>
            <a:r>
              <a:rPr lang="ru-RU" dirty="0"/>
              <a:t>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 та </a:t>
            </a:r>
            <a:r>
              <a:rPr lang="ru-RU" dirty="0" err="1"/>
              <a:t>алгоритмів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виділяти</a:t>
            </a:r>
            <a:r>
              <a:rPr lang="ru-RU" dirty="0"/>
              <a:t> </a:t>
            </a:r>
            <a:r>
              <a:rPr lang="ru-RU" dirty="0" err="1"/>
              <a:t>цінну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 та </a:t>
            </a:r>
            <a:r>
              <a:rPr lang="ru-RU" dirty="0" err="1"/>
              <a:t>знаходити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знання</a:t>
            </a:r>
            <a:r>
              <a:rPr lang="ru-RU" dirty="0"/>
              <a:t>.</a:t>
            </a:r>
          </a:p>
          <a:p>
            <a:r>
              <a:rPr lang="ru-RU" dirty="0" err="1"/>
              <a:t>Візуалізація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: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візуальних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легше</a:t>
            </a:r>
            <a:r>
              <a:rPr lang="ru-RU" dirty="0"/>
              <a:t> </a:t>
            </a:r>
            <a:r>
              <a:rPr lang="ru-RU" dirty="0" err="1"/>
              <a:t>сприймати</a:t>
            </a:r>
            <a:r>
              <a:rPr lang="ru-RU" dirty="0"/>
              <a:t> та </a:t>
            </a:r>
            <a:r>
              <a:rPr lang="ru-RU" dirty="0" err="1"/>
              <a:t>розуміти</a:t>
            </a:r>
            <a:r>
              <a:rPr lang="ru-RU" dirty="0"/>
              <a:t> </a:t>
            </a:r>
            <a:r>
              <a:rPr lang="ru-RU" dirty="0" err="1"/>
              <a:t>складну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, </a:t>
            </a:r>
            <a:r>
              <a:rPr lang="ru-RU" dirty="0" err="1"/>
              <a:t>забезпечуючи</a:t>
            </a:r>
            <a:r>
              <a:rPr lang="ru-RU" dirty="0"/>
              <a:t> </a:t>
            </a:r>
            <a:r>
              <a:rPr lang="ru-RU" dirty="0" err="1"/>
              <a:t>ефективну</a:t>
            </a:r>
            <a:r>
              <a:rPr lang="ru-RU" dirty="0"/>
              <a:t> </a:t>
            </a:r>
            <a:r>
              <a:rPr lang="ru-RU" dirty="0" err="1"/>
              <a:t>комунікацію</a:t>
            </a:r>
            <a:r>
              <a:rPr lang="ru-RU" dirty="0"/>
              <a:t> та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знань</a:t>
            </a:r>
            <a:r>
              <a:rPr lang="ru-RU" dirty="0"/>
              <a:t>.</a:t>
            </a:r>
          </a:p>
          <a:p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r>
              <a:rPr lang="ru-RU" dirty="0"/>
              <a:t>: </a:t>
            </a:r>
            <a:r>
              <a:rPr lang="ru-RU" dirty="0" err="1"/>
              <a:t>Безпека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є</a:t>
            </a:r>
            <a:r>
              <a:rPr lang="ru-RU" dirty="0"/>
              <a:t> </a:t>
            </a:r>
            <a:r>
              <a:rPr lang="ru-RU" dirty="0" err="1"/>
              <a:t>невід'ємною</a:t>
            </a:r>
            <a:r>
              <a:rPr lang="ru-RU" dirty="0"/>
              <a:t> </a:t>
            </a:r>
            <a:r>
              <a:rPr lang="ru-RU" dirty="0" err="1"/>
              <a:t>складовою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механізмів</a:t>
            </a:r>
            <a:r>
              <a:rPr lang="ru-RU" dirty="0"/>
              <a:t> </a:t>
            </a:r>
            <a:r>
              <a:rPr lang="ru-RU" dirty="0" err="1"/>
              <a:t>автентифікації</a:t>
            </a:r>
            <a:r>
              <a:rPr lang="ru-RU" dirty="0"/>
              <a:t>, </a:t>
            </a:r>
            <a:r>
              <a:rPr lang="ru-RU" dirty="0" err="1"/>
              <a:t>шифрування</a:t>
            </a:r>
            <a:r>
              <a:rPr lang="ru-RU" dirty="0"/>
              <a:t>, контролю доступу та </a:t>
            </a:r>
            <a:r>
              <a:rPr lang="ru-RU" dirty="0" err="1"/>
              <a:t>моніторингу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захист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.</a:t>
            </a:r>
          </a:p>
          <a:p>
            <a:r>
              <a:rPr lang="ru-RU" dirty="0" err="1"/>
              <a:t>Розвиток</a:t>
            </a:r>
            <a:r>
              <a:rPr lang="ru-RU" dirty="0"/>
              <a:t>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відкриває</a:t>
            </a:r>
            <a:r>
              <a:rPr lang="ru-RU" dirty="0"/>
              <a:t> </a:t>
            </a:r>
            <a:r>
              <a:rPr lang="ru-RU" dirty="0" err="1"/>
              <a:t>безліч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можливостей</a:t>
            </a:r>
            <a:r>
              <a:rPr lang="ru-RU" dirty="0"/>
              <a:t> для </a:t>
            </a:r>
            <a:r>
              <a:rPr lang="ru-RU" dirty="0" err="1"/>
              <a:t>підприємств</a:t>
            </a:r>
            <a:r>
              <a:rPr lang="ru-RU" dirty="0"/>
              <a:t> та </a:t>
            </a:r>
            <a:r>
              <a:rPr lang="ru-RU" dirty="0" err="1"/>
              <a:t>суспільства</a:t>
            </a:r>
            <a:r>
              <a:rPr lang="ru-RU" dirty="0"/>
              <a:t> </a:t>
            </a:r>
            <a:r>
              <a:rPr lang="ru-RU" dirty="0" err="1"/>
              <a:t>загалом</a:t>
            </a:r>
            <a:r>
              <a:rPr lang="ru-RU" dirty="0"/>
              <a:t>. </a:t>
            </a:r>
            <a:r>
              <a:rPr lang="ru-RU" dirty="0" err="1"/>
              <a:t>Правильне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доступною, </a:t>
            </a:r>
            <a:r>
              <a:rPr lang="ru-RU" dirty="0" err="1"/>
              <a:t>ефективною</a:t>
            </a:r>
            <a:r>
              <a:rPr lang="ru-RU" dirty="0"/>
              <a:t> та </a:t>
            </a:r>
            <a:r>
              <a:rPr lang="ru-RU" dirty="0" err="1"/>
              <a:t>безпечною</a:t>
            </a:r>
            <a:r>
              <a:rPr lang="ru-RU" dirty="0"/>
              <a:t>, </a:t>
            </a:r>
            <a:r>
              <a:rPr lang="ru-RU" dirty="0" err="1"/>
              <a:t>сприяючи</a:t>
            </a:r>
            <a:r>
              <a:rPr lang="ru-RU" dirty="0"/>
              <a:t> </a:t>
            </a:r>
            <a:r>
              <a:rPr lang="ru-RU" dirty="0" err="1"/>
              <a:t>подальшому</a:t>
            </a:r>
            <a:r>
              <a:rPr lang="ru-RU" dirty="0"/>
              <a:t> </a:t>
            </a:r>
            <a:r>
              <a:rPr lang="ru-RU" dirty="0" err="1"/>
              <a:t>розвитку</a:t>
            </a:r>
            <a:r>
              <a:rPr lang="ru-RU" dirty="0"/>
              <a:t> </a:t>
            </a:r>
            <a:r>
              <a:rPr lang="ru-RU" dirty="0" err="1"/>
              <a:t>інформаційних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706293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9D032-B5D9-4385-6C1C-C4CC4EA6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UA" sz="4800" dirty="0"/>
              <a:t>Дякую за увагу!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F53734-8437-A7CB-4BAC-8C197BA2C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80630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BDE7B-D517-5A7E-C3C3-31CAB921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UA" sz="4400" dirty="0"/>
              <a:t>Вступ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DA3F8-EC1C-A327-8377-0811D380C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" y="2162433"/>
            <a:ext cx="6524368" cy="4510216"/>
          </a:xfrm>
        </p:spPr>
        <p:txBody>
          <a:bodyPr>
            <a:normAutofit/>
          </a:bodyPr>
          <a:lstStyle/>
          <a:p>
            <a:r>
              <a:rPr lang="ru-RU" dirty="0" err="1"/>
              <a:t>Сучасний</a:t>
            </a:r>
            <a:r>
              <a:rPr lang="ru-RU" dirty="0"/>
              <a:t> </a:t>
            </a:r>
            <a:r>
              <a:rPr lang="ru-RU" dirty="0" err="1"/>
              <a:t>світ</a:t>
            </a:r>
            <a:r>
              <a:rPr lang="ru-RU" dirty="0"/>
              <a:t> </a:t>
            </a:r>
            <a:r>
              <a:rPr lang="ru-RU" dirty="0" err="1"/>
              <a:t>інформаційних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 </a:t>
            </a:r>
            <a:r>
              <a:rPr lang="ru-RU" dirty="0" err="1"/>
              <a:t>підкреслює</a:t>
            </a:r>
            <a:r>
              <a:rPr lang="ru-RU" dirty="0"/>
              <a:t> </a:t>
            </a:r>
            <a:r>
              <a:rPr lang="ru-RU" dirty="0" err="1"/>
              <a:t>важливість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 З </a:t>
            </a:r>
            <a:r>
              <a:rPr lang="ru-RU" dirty="0" err="1"/>
              <a:t>кожним</a:t>
            </a:r>
            <a:r>
              <a:rPr lang="ru-RU" dirty="0"/>
              <a:t> днем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згенерованих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швидко</a:t>
            </a:r>
            <a:r>
              <a:rPr lang="ru-RU" dirty="0"/>
              <a:t> </a:t>
            </a:r>
            <a:r>
              <a:rPr lang="ru-RU" dirty="0" err="1"/>
              <a:t>зростає</a:t>
            </a:r>
            <a:r>
              <a:rPr lang="ru-RU" dirty="0"/>
              <a:t>,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сенсорів</a:t>
            </a:r>
            <a:r>
              <a:rPr lang="ru-RU" dirty="0"/>
              <a:t> </a:t>
            </a:r>
            <a:r>
              <a:rPr lang="ru-RU" dirty="0" err="1"/>
              <a:t>Інтернету</a:t>
            </a:r>
            <a:r>
              <a:rPr lang="ru-RU" dirty="0"/>
              <a:t> речей до </a:t>
            </a:r>
            <a:r>
              <a:rPr lang="ru-RU" dirty="0" err="1"/>
              <a:t>соціальних</a:t>
            </a:r>
            <a:r>
              <a:rPr lang="ru-RU" dirty="0"/>
              <a:t> </a:t>
            </a:r>
            <a:r>
              <a:rPr lang="ru-RU" dirty="0" err="1"/>
              <a:t>медіа</a:t>
            </a:r>
            <a:r>
              <a:rPr lang="ru-RU" dirty="0"/>
              <a:t>, </a:t>
            </a:r>
            <a:r>
              <a:rPr lang="ru-RU" dirty="0" err="1"/>
              <a:t>банківських</a:t>
            </a:r>
            <a:r>
              <a:rPr lang="ru-RU" dirty="0"/>
              <a:t> </a:t>
            </a:r>
            <a:r>
              <a:rPr lang="ru-RU" dirty="0" err="1"/>
              <a:t>транзакцій</a:t>
            </a:r>
            <a:r>
              <a:rPr lang="ru-RU" dirty="0"/>
              <a:t> і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іншого</a:t>
            </a:r>
            <a:r>
              <a:rPr lang="ru-RU" dirty="0"/>
              <a:t>. Але </a:t>
            </a:r>
            <a:r>
              <a:rPr lang="ru-RU" dirty="0" err="1"/>
              <a:t>найцінніша</a:t>
            </a:r>
            <a:r>
              <a:rPr lang="ru-RU" dirty="0"/>
              <a:t> </a:t>
            </a:r>
            <a:r>
              <a:rPr lang="ru-RU" dirty="0" err="1"/>
              <a:t>інформація</a:t>
            </a:r>
            <a:r>
              <a:rPr lang="ru-RU" dirty="0"/>
              <a:t> </a:t>
            </a:r>
            <a:r>
              <a:rPr lang="ru-RU" dirty="0" err="1"/>
              <a:t>залишається</a:t>
            </a:r>
            <a:r>
              <a:rPr lang="ru-RU" dirty="0"/>
              <a:t> </a:t>
            </a:r>
            <a:r>
              <a:rPr lang="ru-RU" dirty="0" err="1"/>
              <a:t>схованою</a:t>
            </a:r>
            <a:r>
              <a:rPr lang="ru-RU" dirty="0"/>
              <a:t> в </a:t>
            </a:r>
            <a:r>
              <a:rPr lang="ru-RU" dirty="0" err="1"/>
              <a:t>цих</a:t>
            </a:r>
            <a:r>
              <a:rPr lang="ru-RU" dirty="0"/>
              <a:t> великих </a:t>
            </a:r>
            <a:r>
              <a:rPr lang="ru-RU" dirty="0" err="1"/>
              <a:t>обсягах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і </a:t>
            </a:r>
            <a:r>
              <a:rPr lang="ru-RU" dirty="0" err="1"/>
              <a:t>саме</a:t>
            </a:r>
            <a:r>
              <a:rPr lang="ru-RU" dirty="0"/>
              <a:t> </a:t>
            </a:r>
            <a:r>
              <a:rPr lang="ru-RU" dirty="0" err="1"/>
              <a:t>програмні</a:t>
            </a:r>
            <a:r>
              <a:rPr lang="ru-RU" dirty="0"/>
              <a:t> </a:t>
            </a:r>
            <a:r>
              <a:rPr lang="ru-RU" dirty="0" err="1"/>
              <a:t>засоби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допомагають</a:t>
            </a:r>
            <a:r>
              <a:rPr lang="ru-RU" dirty="0"/>
              <a:t> нам </a:t>
            </a:r>
            <a:r>
              <a:rPr lang="ru-RU" dirty="0" err="1"/>
              <a:t>зрозуміти</a:t>
            </a:r>
            <a:r>
              <a:rPr lang="ru-RU" dirty="0"/>
              <a:t> та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цю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 на </a:t>
            </a:r>
            <a:r>
              <a:rPr lang="ru-RU" dirty="0" err="1"/>
              <a:t>користь</a:t>
            </a:r>
            <a:r>
              <a:rPr lang="ru-RU" dirty="0"/>
              <a:t> </a:t>
            </a:r>
            <a:r>
              <a:rPr lang="ru-RU" dirty="0" err="1"/>
              <a:t>бізнесу</a:t>
            </a:r>
            <a:r>
              <a:rPr lang="ru-RU" dirty="0"/>
              <a:t>, науки, </a:t>
            </a:r>
            <a:r>
              <a:rPr lang="ru-RU" dirty="0" err="1"/>
              <a:t>медицини</a:t>
            </a:r>
            <a:r>
              <a:rPr lang="ru-RU" dirty="0"/>
              <a:t> та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галузей</a:t>
            </a:r>
            <a:r>
              <a:rPr lang="ru-RU" dirty="0"/>
              <a:t>.</a:t>
            </a:r>
            <a:endParaRPr lang="ru-UA" dirty="0"/>
          </a:p>
        </p:txBody>
      </p:sp>
      <p:pic>
        <p:nvPicPr>
          <p:cNvPr id="1028" name="Picture 4" descr="Інформаційні технології.">
            <a:extLst>
              <a:ext uri="{FF2B5EF4-FFF2-40B4-BE49-F238E27FC236}">
                <a16:creationId xmlns:a16="http://schemas.microsoft.com/office/drawing/2014/main" id="{310CEC14-A95E-747D-3685-821AADA6C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2360140"/>
            <a:ext cx="5432377" cy="364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702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58507-10CF-C9A9-C04C-78287BD9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на </a:t>
            </a:r>
            <a:r>
              <a:rPr lang="ru-RU" dirty="0" err="1"/>
              <a:t>сьогодні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F284BB-69B7-F594-A3EE-7DF559DE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" y="2065121"/>
            <a:ext cx="7207579" cy="547250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 err="1"/>
              <a:t>Сьогодні</a:t>
            </a:r>
            <a:r>
              <a:rPr lang="ru-RU" dirty="0"/>
              <a:t> </a:t>
            </a: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надають</a:t>
            </a:r>
            <a:r>
              <a:rPr lang="ru-RU" dirty="0"/>
              <a:t> </a:t>
            </a:r>
            <a:r>
              <a:rPr lang="ru-RU" dirty="0" err="1"/>
              <a:t>широкі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для </a:t>
            </a:r>
            <a:r>
              <a:rPr lang="ru-RU" dirty="0" err="1"/>
              <a:t>аналізу</a:t>
            </a:r>
            <a:r>
              <a:rPr lang="ru-RU" dirty="0"/>
              <a:t> та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. </a:t>
            </a:r>
            <a:r>
              <a:rPr lang="ru-RU" dirty="0" err="1"/>
              <a:t>Деякі</a:t>
            </a:r>
            <a:r>
              <a:rPr lang="ru-RU" dirty="0"/>
              <a:t> з </a:t>
            </a:r>
            <a:r>
              <a:rPr lang="ru-RU" dirty="0" err="1"/>
              <a:t>популярних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</a:t>
            </a:r>
            <a:r>
              <a:rPr lang="ru-RU" dirty="0" err="1"/>
              <a:t>включають</a:t>
            </a:r>
            <a:r>
              <a:rPr lang="ru-RU" dirty="0"/>
              <a:t> </a:t>
            </a:r>
            <a:r>
              <a:rPr lang="en-US" dirty="0"/>
              <a:t>Microsoft Excel, SQL, Python </a:t>
            </a:r>
            <a:r>
              <a:rPr lang="ru-RU" dirty="0"/>
              <a:t>та </a:t>
            </a:r>
            <a:r>
              <a:rPr lang="en-US" dirty="0"/>
              <a:t>R, </a:t>
            </a:r>
            <a:r>
              <a:rPr lang="ru-RU" dirty="0"/>
              <a:t>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en-US" dirty="0"/>
              <a:t>Tableau </a:t>
            </a:r>
            <a:r>
              <a:rPr lang="ru-RU" dirty="0"/>
              <a:t>і </a:t>
            </a:r>
            <a:r>
              <a:rPr lang="en-US" dirty="0"/>
              <a:t>Apache Hadoop. </a:t>
            </a:r>
            <a:r>
              <a:rPr lang="ru-RU" dirty="0"/>
              <a:t>Вони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обробляти</a:t>
            </a:r>
            <a:r>
              <a:rPr lang="ru-RU" dirty="0"/>
              <a:t>, </a:t>
            </a:r>
            <a:r>
              <a:rPr lang="ru-RU" dirty="0" err="1"/>
              <a:t>аналізувати</a:t>
            </a:r>
            <a:r>
              <a:rPr lang="ru-RU" dirty="0"/>
              <a:t> та </a:t>
            </a:r>
            <a:r>
              <a:rPr lang="ru-RU" dirty="0" err="1"/>
              <a:t>візуалізувати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.</a:t>
            </a:r>
          </a:p>
          <a:p>
            <a:pPr>
              <a:lnSpc>
                <a:spcPct val="120000"/>
              </a:lnSpc>
            </a:pPr>
            <a:r>
              <a:rPr lang="ru-RU" dirty="0" err="1"/>
              <a:t>Однак</a:t>
            </a:r>
            <a:r>
              <a:rPr lang="ru-RU" dirty="0"/>
              <a:t>, </a:t>
            </a:r>
            <a:r>
              <a:rPr lang="ru-RU" dirty="0" err="1"/>
              <a:t>зростання</a:t>
            </a:r>
            <a:r>
              <a:rPr lang="ru-RU" dirty="0"/>
              <a:t> </a:t>
            </a:r>
            <a:r>
              <a:rPr lang="ru-RU" dirty="0" err="1"/>
              <a:t>обсягів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та потреба в </a:t>
            </a:r>
            <a:r>
              <a:rPr lang="ru-RU" dirty="0" err="1"/>
              <a:t>швидкій</a:t>
            </a:r>
            <a:r>
              <a:rPr lang="ru-RU" dirty="0"/>
              <a:t> </a:t>
            </a:r>
            <a:r>
              <a:rPr lang="ru-RU" dirty="0" err="1"/>
              <a:t>обробці</a:t>
            </a:r>
            <a:r>
              <a:rPr lang="ru-RU" dirty="0"/>
              <a:t> </a:t>
            </a:r>
            <a:r>
              <a:rPr lang="ru-RU" dirty="0" err="1"/>
              <a:t>вимагають</a:t>
            </a:r>
            <a:r>
              <a:rPr lang="ru-RU" dirty="0"/>
              <a:t> </a:t>
            </a:r>
            <a:r>
              <a:rPr lang="ru-RU" dirty="0" err="1"/>
              <a:t>вдосконалення</a:t>
            </a:r>
            <a:r>
              <a:rPr lang="ru-RU" dirty="0"/>
              <a:t>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. На </a:t>
            </a:r>
            <a:r>
              <a:rPr lang="ru-RU" dirty="0" err="1"/>
              <a:t>сьогоднішній</a:t>
            </a:r>
            <a:r>
              <a:rPr lang="ru-RU" dirty="0"/>
              <a:t> день </a:t>
            </a: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виклики</a:t>
            </a:r>
            <a:r>
              <a:rPr lang="ru-RU" dirty="0"/>
              <a:t> </a:t>
            </a:r>
            <a:r>
              <a:rPr lang="ru-RU" dirty="0" err="1"/>
              <a:t>включають</a:t>
            </a:r>
            <a:r>
              <a:rPr lang="ru-RU" dirty="0"/>
              <a:t> </a:t>
            </a:r>
            <a:r>
              <a:rPr lang="ru-RU" dirty="0" err="1"/>
              <a:t>масштабованість</a:t>
            </a:r>
            <a:r>
              <a:rPr lang="ru-RU" dirty="0"/>
              <a:t>, </a:t>
            </a:r>
            <a:r>
              <a:rPr lang="ru-RU" dirty="0" err="1"/>
              <a:t>швидкодію</a:t>
            </a:r>
            <a:r>
              <a:rPr lang="ru-RU" dirty="0"/>
              <a:t>, </a:t>
            </a:r>
            <a:r>
              <a:rPr lang="ru-RU" dirty="0" err="1"/>
              <a:t>автоматизацію</a:t>
            </a:r>
            <a:r>
              <a:rPr lang="ru-RU" dirty="0"/>
              <a:t> та </a:t>
            </a:r>
            <a:r>
              <a:rPr lang="ru-RU" dirty="0" err="1"/>
              <a:t>безпеку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відповісти</a:t>
            </a:r>
            <a:r>
              <a:rPr lang="ru-RU" dirty="0"/>
              <a:t> на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виклики</a:t>
            </a:r>
            <a:r>
              <a:rPr lang="ru-RU" dirty="0"/>
              <a:t>, </a:t>
            </a:r>
            <a:r>
              <a:rPr lang="ru-RU" dirty="0" err="1"/>
              <a:t>розробники</a:t>
            </a:r>
            <a:r>
              <a:rPr lang="ru-RU" dirty="0"/>
              <a:t> та </a:t>
            </a:r>
            <a:r>
              <a:rPr lang="ru-RU" dirty="0" err="1"/>
              <a:t>дослідники</a:t>
            </a:r>
            <a:r>
              <a:rPr lang="ru-RU" dirty="0"/>
              <a:t> </a:t>
            </a:r>
            <a:r>
              <a:rPr lang="ru-RU" dirty="0" err="1"/>
              <a:t>працюють</a:t>
            </a:r>
            <a:r>
              <a:rPr lang="ru-RU" dirty="0"/>
              <a:t> над </a:t>
            </a:r>
            <a:r>
              <a:rPr lang="ru-RU" dirty="0" err="1"/>
              <a:t>новими</a:t>
            </a:r>
            <a:r>
              <a:rPr lang="ru-RU" dirty="0"/>
              <a:t> </a:t>
            </a:r>
            <a:r>
              <a:rPr lang="ru-RU" dirty="0" err="1"/>
              <a:t>інноваціями</a:t>
            </a:r>
            <a:r>
              <a:rPr lang="ru-RU" dirty="0"/>
              <a:t>, такими як </a:t>
            </a:r>
            <a:r>
              <a:rPr lang="ru-RU" dirty="0" err="1"/>
              <a:t>використання</a:t>
            </a:r>
            <a:r>
              <a:rPr lang="ru-RU" dirty="0"/>
              <a:t> штучного </a:t>
            </a:r>
            <a:r>
              <a:rPr lang="ru-RU" dirty="0" err="1"/>
              <a:t>інтелекту</a:t>
            </a:r>
            <a:r>
              <a:rPr lang="ru-RU" dirty="0"/>
              <a:t> та машинного </a:t>
            </a:r>
            <a:r>
              <a:rPr lang="ru-RU" dirty="0" err="1"/>
              <a:t>навчання</a:t>
            </a:r>
            <a:r>
              <a:rPr lang="ru-RU" dirty="0"/>
              <a:t>, для </a:t>
            </a:r>
            <a:r>
              <a:rPr lang="ru-RU" dirty="0" err="1"/>
              <a:t>поліпшення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r>
              <a:rPr lang="ru-RU" dirty="0"/>
              <a:t> та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</a:p>
          <a:p>
            <a:pPr>
              <a:lnSpc>
                <a:spcPct val="120000"/>
              </a:lnSpc>
            </a:pPr>
            <a:r>
              <a:rPr lang="ru-RU" dirty="0"/>
              <a:t>Ми </a:t>
            </a:r>
            <a:r>
              <a:rPr lang="ru-RU" dirty="0" err="1"/>
              <a:t>можемо</a:t>
            </a:r>
            <a:r>
              <a:rPr lang="ru-RU" dirty="0"/>
              <a:t> </a:t>
            </a:r>
            <a:r>
              <a:rPr lang="ru-RU" dirty="0" err="1"/>
              <a:t>очікувати</a:t>
            </a:r>
            <a:r>
              <a:rPr lang="ru-RU" dirty="0"/>
              <a:t> </a:t>
            </a:r>
            <a:r>
              <a:rPr lang="ru-RU" dirty="0" err="1"/>
              <a:t>подальшого</a:t>
            </a:r>
            <a:r>
              <a:rPr lang="ru-RU" dirty="0"/>
              <a:t> </a:t>
            </a:r>
            <a:r>
              <a:rPr lang="ru-RU" dirty="0" err="1"/>
              <a:t>розвитку</a:t>
            </a:r>
            <a:r>
              <a:rPr lang="ru-RU" dirty="0"/>
              <a:t>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нададуть</a:t>
            </a:r>
            <a:r>
              <a:rPr lang="ru-RU" dirty="0"/>
              <a:t> </a:t>
            </a:r>
            <a:r>
              <a:rPr lang="ru-RU" dirty="0" err="1"/>
              <a:t>більшу</a:t>
            </a:r>
            <a:r>
              <a:rPr lang="ru-RU" dirty="0"/>
              <a:t> </a:t>
            </a:r>
            <a:r>
              <a:rPr lang="ru-RU" dirty="0" err="1"/>
              <a:t>ефективність</a:t>
            </a:r>
            <a:r>
              <a:rPr lang="ru-RU" dirty="0"/>
              <a:t> та </a:t>
            </a:r>
            <a:r>
              <a:rPr lang="ru-RU" dirty="0" err="1"/>
              <a:t>гнучкість</a:t>
            </a:r>
            <a:r>
              <a:rPr lang="ru-RU" dirty="0"/>
              <a:t>, </a:t>
            </a:r>
            <a:r>
              <a:rPr lang="ru-RU" dirty="0" err="1"/>
              <a:t>відповідаючи</a:t>
            </a:r>
            <a:r>
              <a:rPr lang="ru-RU" dirty="0"/>
              <a:t> потребам </a:t>
            </a:r>
            <a:r>
              <a:rPr lang="ru-RU" dirty="0" err="1"/>
              <a:t>сучасного</a:t>
            </a:r>
            <a:r>
              <a:rPr lang="ru-RU" dirty="0"/>
              <a:t> </a:t>
            </a:r>
            <a:r>
              <a:rPr lang="ru-RU" dirty="0" err="1"/>
              <a:t>інформаційного</a:t>
            </a:r>
            <a:r>
              <a:rPr lang="ru-RU" dirty="0"/>
              <a:t> </a:t>
            </a:r>
            <a:r>
              <a:rPr lang="ru-RU" dirty="0" err="1"/>
              <a:t>середовища</a:t>
            </a:r>
            <a:r>
              <a:rPr lang="ru-RU" dirty="0"/>
              <a:t>.</a:t>
            </a: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  <a:p>
            <a:endParaRPr lang="ru-UA" dirty="0"/>
          </a:p>
        </p:txBody>
      </p:sp>
      <p:pic>
        <p:nvPicPr>
          <p:cNvPr id="2050" name="Picture 2" descr="Python (programming language) - Wikipedia">
            <a:extLst>
              <a:ext uri="{FF2B5EF4-FFF2-40B4-BE49-F238E27FC236}">
                <a16:creationId xmlns:a16="http://schemas.microsoft.com/office/drawing/2014/main" id="{0AB70266-B8DF-888A-E1AD-077D2FA11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549" y="2065122"/>
            <a:ext cx="2241451" cy="2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 (programming language) - Wikipedia">
            <a:extLst>
              <a:ext uri="{FF2B5EF4-FFF2-40B4-BE49-F238E27FC236}">
                <a16:creationId xmlns:a16="http://schemas.microsoft.com/office/drawing/2014/main" id="{2DCF3CAB-A5F1-B95B-33DC-C2153BD65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558" y="4657173"/>
            <a:ext cx="2281591" cy="177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he Best Way to Learn SQL - Learn to code in 30 Days!">
            <a:extLst>
              <a:ext uri="{FF2B5EF4-FFF2-40B4-BE49-F238E27FC236}">
                <a16:creationId xmlns:a16="http://schemas.microsoft.com/office/drawing/2014/main" id="{0E3D2EA1-2E83-E701-AAAB-1D0FE1414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493" y="2065121"/>
            <a:ext cx="4433722" cy="232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icrosoft Excel — Википедия">
            <a:extLst>
              <a:ext uri="{FF2B5EF4-FFF2-40B4-BE49-F238E27FC236}">
                <a16:creationId xmlns:a16="http://schemas.microsoft.com/office/drawing/2014/main" id="{BD663A80-D129-6BCC-A853-1285A4E51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757" y="4449409"/>
            <a:ext cx="2351656" cy="218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289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E5567-FC63-3A7F-61B4-C2560A7D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Технологічні</a:t>
            </a:r>
            <a:r>
              <a:rPr lang="ru-RU" dirty="0"/>
              <a:t> </a:t>
            </a:r>
            <a:r>
              <a:rPr lang="ru-RU" dirty="0" err="1"/>
              <a:t>тенденції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09518A-9A9B-AE07-32FD-29D70839D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038865"/>
            <a:ext cx="8222365" cy="4819135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/>
              <a:t>Штучний</a:t>
            </a:r>
            <a:r>
              <a:rPr lang="ru-RU" dirty="0"/>
              <a:t> </a:t>
            </a:r>
            <a:r>
              <a:rPr lang="ru-RU" dirty="0" err="1"/>
              <a:t>інтелект</a:t>
            </a:r>
            <a:r>
              <a:rPr lang="ru-RU" dirty="0"/>
              <a:t> (</a:t>
            </a:r>
            <a:r>
              <a:rPr lang="en-US" dirty="0"/>
              <a:t>AI) </a:t>
            </a:r>
            <a:r>
              <a:rPr lang="ru-RU" dirty="0"/>
              <a:t>та </a:t>
            </a:r>
            <a:r>
              <a:rPr lang="ru-RU" dirty="0" err="1"/>
              <a:t>машинне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(</a:t>
            </a:r>
            <a:r>
              <a:rPr lang="en-US" dirty="0"/>
              <a:t>ML): AI </a:t>
            </a:r>
            <a:r>
              <a:rPr lang="ru-RU" dirty="0"/>
              <a:t>та </a:t>
            </a:r>
            <a:r>
              <a:rPr lang="en-US" dirty="0"/>
              <a:t>ML </a:t>
            </a:r>
            <a:r>
              <a:rPr lang="ru-RU" dirty="0" err="1"/>
              <a:t>використовуються</a:t>
            </a:r>
            <a:r>
              <a:rPr lang="ru-RU" dirty="0"/>
              <a:t> для автоматичного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/>
              <a:t>патернів</a:t>
            </a:r>
            <a:r>
              <a:rPr lang="ru-RU" dirty="0"/>
              <a:t>,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прогнозних</a:t>
            </a:r>
            <a:r>
              <a:rPr lang="ru-RU" dirty="0"/>
              <a:t> моделей та </a:t>
            </a:r>
            <a:r>
              <a:rPr lang="ru-RU" dirty="0" err="1"/>
              <a:t>прийняття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технології</a:t>
            </a:r>
            <a:r>
              <a:rPr lang="ru-RU" dirty="0"/>
              <a:t>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програмним</a:t>
            </a:r>
            <a:r>
              <a:rPr lang="ru-RU" dirty="0"/>
              <a:t> </a:t>
            </a:r>
            <a:r>
              <a:rPr lang="ru-RU" dirty="0" err="1"/>
              <a:t>засобам</a:t>
            </a:r>
            <a:r>
              <a:rPr lang="ru-RU" dirty="0"/>
              <a:t> </a:t>
            </a:r>
            <a:r>
              <a:rPr lang="ru-RU" dirty="0" err="1"/>
              <a:t>самостійно</a:t>
            </a:r>
            <a:r>
              <a:rPr lang="ru-RU" dirty="0"/>
              <a:t> </a:t>
            </a:r>
            <a:r>
              <a:rPr lang="ru-RU" dirty="0" err="1"/>
              <a:t>набувати</a:t>
            </a:r>
            <a:r>
              <a:rPr lang="ru-RU" dirty="0"/>
              <a:t> </a:t>
            </a:r>
            <a:r>
              <a:rPr lang="ru-RU" dirty="0" err="1"/>
              <a:t>знання</a:t>
            </a:r>
            <a:r>
              <a:rPr lang="ru-RU" dirty="0"/>
              <a:t> та </a:t>
            </a:r>
            <a:r>
              <a:rPr lang="ru-RU" dirty="0" err="1"/>
              <a:t>покращувати</a:t>
            </a:r>
            <a:r>
              <a:rPr lang="ru-RU" dirty="0"/>
              <a:t> свою </a:t>
            </a:r>
            <a:r>
              <a:rPr lang="ru-RU" dirty="0" err="1"/>
              <a:t>продуктивність</a:t>
            </a:r>
            <a:r>
              <a:rPr lang="ru-RU" dirty="0"/>
              <a:t> з часом.</a:t>
            </a:r>
          </a:p>
          <a:p>
            <a:r>
              <a:rPr lang="ru-RU" dirty="0" err="1"/>
              <a:t>Блокчейн</a:t>
            </a:r>
            <a:r>
              <a:rPr lang="ru-RU" dirty="0"/>
              <a:t> та </a:t>
            </a:r>
            <a:r>
              <a:rPr lang="ru-RU" dirty="0" err="1"/>
              <a:t>розподілені</a:t>
            </a:r>
            <a:r>
              <a:rPr lang="ru-RU" dirty="0"/>
              <a:t> </a:t>
            </a:r>
            <a:r>
              <a:rPr lang="ru-RU" dirty="0" err="1"/>
              <a:t>реєстри</a:t>
            </a:r>
            <a:r>
              <a:rPr lang="ru-RU" dirty="0"/>
              <a:t>: </a:t>
            </a:r>
            <a:r>
              <a:rPr lang="ru-RU" dirty="0" err="1"/>
              <a:t>Блокчейн</a:t>
            </a:r>
            <a:r>
              <a:rPr lang="ru-RU" dirty="0"/>
              <a:t> </a:t>
            </a:r>
            <a:r>
              <a:rPr lang="ru-RU" dirty="0" err="1"/>
              <a:t>технологія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безпеку</a:t>
            </a:r>
            <a:r>
              <a:rPr lang="ru-RU" dirty="0"/>
              <a:t>, </a:t>
            </a:r>
            <a:r>
              <a:rPr lang="ru-RU" dirty="0" err="1"/>
              <a:t>недоступність</a:t>
            </a:r>
            <a:r>
              <a:rPr lang="ru-RU" dirty="0"/>
              <a:t> та </a:t>
            </a:r>
            <a:r>
              <a:rPr lang="ru-RU" dirty="0" err="1"/>
              <a:t>недубльованість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 Вона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використана</a:t>
            </a:r>
            <a:r>
              <a:rPr lang="ru-RU" dirty="0"/>
              <a:t> 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надійних</a:t>
            </a:r>
            <a:r>
              <a:rPr lang="ru-RU" dirty="0"/>
              <a:t> та </a:t>
            </a:r>
            <a:r>
              <a:rPr lang="ru-RU" dirty="0" err="1"/>
              <a:t>автентичних</a:t>
            </a:r>
            <a:r>
              <a:rPr lang="ru-RU" dirty="0"/>
              <a:t> баз </a:t>
            </a:r>
            <a:r>
              <a:rPr lang="ru-RU" dirty="0" err="1"/>
              <a:t>даних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для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прозорості</a:t>
            </a:r>
            <a:r>
              <a:rPr lang="ru-RU" dirty="0"/>
              <a:t> та </a:t>
            </a:r>
            <a:r>
              <a:rPr lang="ru-RU" dirty="0" err="1"/>
              <a:t>безпеки</a:t>
            </a:r>
            <a:r>
              <a:rPr lang="ru-RU" dirty="0"/>
              <a:t> </a:t>
            </a:r>
            <a:r>
              <a:rPr lang="ru-RU" dirty="0" err="1"/>
              <a:t>транзакцій</a:t>
            </a:r>
            <a:r>
              <a:rPr lang="ru-RU" dirty="0"/>
              <a:t>.</a:t>
            </a:r>
          </a:p>
          <a:p>
            <a:r>
              <a:rPr lang="ru-RU" dirty="0" err="1"/>
              <a:t>Аналітика</a:t>
            </a:r>
            <a:r>
              <a:rPr lang="ru-RU" dirty="0"/>
              <a:t> в реальному </a:t>
            </a:r>
            <a:r>
              <a:rPr lang="ru-RU" dirty="0" err="1"/>
              <a:t>часі</a:t>
            </a:r>
            <a:r>
              <a:rPr lang="ru-RU" dirty="0"/>
              <a:t>: </a:t>
            </a:r>
            <a:r>
              <a:rPr lang="ru-RU" dirty="0" err="1"/>
              <a:t>Зростання</a:t>
            </a:r>
            <a:r>
              <a:rPr lang="ru-RU" dirty="0"/>
              <a:t> </a:t>
            </a:r>
            <a:r>
              <a:rPr lang="ru-RU" dirty="0" err="1"/>
              <a:t>об'ємів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вимагає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аналізувати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в реальному </a:t>
            </a:r>
            <a:r>
              <a:rPr lang="ru-RU" dirty="0" err="1"/>
              <a:t>часі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оперативно </a:t>
            </a:r>
            <a:r>
              <a:rPr lang="ru-RU" dirty="0" err="1"/>
              <a:t>реагувати</a:t>
            </a:r>
            <a:r>
              <a:rPr lang="ru-RU" dirty="0"/>
              <a:t> на </a:t>
            </a:r>
            <a:r>
              <a:rPr lang="ru-RU" dirty="0" err="1"/>
              <a:t>зміни</a:t>
            </a:r>
            <a:r>
              <a:rPr lang="ru-RU" dirty="0"/>
              <a:t> та </a:t>
            </a:r>
            <a:r>
              <a:rPr lang="ru-RU" dirty="0" err="1"/>
              <a:t>приймати</a:t>
            </a:r>
            <a:r>
              <a:rPr lang="ru-RU" dirty="0"/>
              <a:t> </a:t>
            </a:r>
            <a:r>
              <a:rPr lang="ru-RU" dirty="0" err="1"/>
              <a:t>своєчасні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. </a:t>
            </a:r>
            <a:r>
              <a:rPr lang="ru-RU" dirty="0" err="1"/>
              <a:t>Технології</a:t>
            </a:r>
            <a:r>
              <a:rPr lang="ru-RU" dirty="0"/>
              <a:t>, </a:t>
            </a:r>
            <a:r>
              <a:rPr lang="ru-RU" dirty="0" err="1"/>
              <a:t>такі</a:t>
            </a:r>
            <a:r>
              <a:rPr lang="ru-RU" dirty="0"/>
              <a:t> як </a:t>
            </a:r>
            <a:r>
              <a:rPr lang="ru-RU" dirty="0" err="1"/>
              <a:t>комплексні</a:t>
            </a:r>
            <a:r>
              <a:rPr lang="ru-RU" dirty="0"/>
              <a:t> </a:t>
            </a:r>
            <a:r>
              <a:rPr lang="ru-RU" dirty="0" err="1"/>
              <a:t>події</a:t>
            </a:r>
            <a:r>
              <a:rPr lang="ru-RU" dirty="0"/>
              <a:t> (</a:t>
            </a:r>
            <a:r>
              <a:rPr lang="en-US" dirty="0"/>
              <a:t>Complex Event Processing) </a:t>
            </a:r>
            <a:r>
              <a:rPr lang="ru-RU" dirty="0"/>
              <a:t>та </a:t>
            </a:r>
            <a:r>
              <a:rPr lang="ru-RU" dirty="0" err="1"/>
              <a:t>потоковий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(</a:t>
            </a:r>
            <a:r>
              <a:rPr lang="en-US" dirty="0"/>
              <a:t>Stream Processing),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аналітику</a:t>
            </a:r>
            <a:r>
              <a:rPr lang="ru-RU" dirty="0"/>
              <a:t> </a:t>
            </a:r>
            <a:r>
              <a:rPr lang="ru-RU" dirty="0" err="1"/>
              <a:t>навіть</a:t>
            </a:r>
            <a:r>
              <a:rPr lang="ru-RU" dirty="0"/>
              <a:t> при </a:t>
            </a:r>
            <a:r>
              <a:rPr lang="ru-RU" dirty="0" err="1"/>
              <a:t>великій</a:t>
            </a:r>
            <a:r>
              <a:rPr lang="ru-RU" dirty="0"/>
              <a:t> </a:t>
            </a:r>
            <a:r>
              <a:rPr lang="ru-RU" dirty="0" err="1"/>
              <a:t>швидкості</a:t>
            </a:r>
            <a:r>
              <a:rPr lang="ru-RU" dirty="0"/>
              <a:t> потоку </a:t>
            </a:r>
            <a:r>
              <a:rPr lang="ru-RU" dirty="0" err="1"/>
              <a:t>даних</a:t>
            </a:r>
            <a:r>
              <a:rPr lang="ru-RU" dirty="0"/>
              <a:t>.</a:t>
            </a:r>
          </a:p>
          <a:p>
            <a:endParaRPr lang="ru-UA" dirty="0"/>
          </a:p>
        </p:txBody>
      </p:sp>
      <p:pic>
        <p:nvPicPr>
          <p:cNvPr id="5122" name="Picture 2" descr="Top Advantages and Disadvantages of Artificial Intelligence [2023 Edition]">
            <a:extLst>
              <a:ext uri="{FF2B5EF4-FFF2-40B4-BE49-F238E27FC236}">
                <a16:creationId xmlns:a16="http://schemas.microsoft.com/office/drawing/2014/main" id="{E5C7CBD2-FAAA-3570-0A01-454A69D15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363" y="2038865"/>
            <a:ext cx="3578339" cy="201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О блокчейне простыми словами. Почему все о нем говорят?">
            <a:extLst>
              <a:ext uri="{FF2B5EF4-FFF2-40B4-BE49-F238E27FC236}">
                <a16:creationId xmlns:a16="http://schemas.microsoft.com/office/drawing/2014/main" id="{841D8011-26F0-ED6A-D3F8-01BAABD77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365" y="4246090"/>
            <a:ext cx="3611779" cy="216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2022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0C6F1D-7C5E-BFB9-BA5E-D87C415C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Технологічні тенденції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16173C-393E-EA49-C13C-5AD2E34DB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8" y="2026508"/>
            <a:ext cx="9168714" cy="483149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ru-RU" sz="2600" dirty="0" err="1"/>
              <a:t>Великі</a:t>
            </a:r>
            <a:r>
              <a:rPr lang="ru-RU" sz="2600" dirty="0"/>
              <a:t> </a:t>
            </a:r>
            <a:r>
              <a:rPr lang="ru-RU" sz="2600" dirty="0" err="1"/>
              <a:t>дані</a:t>
            </a:r>
            <a:r>
              <a:rPr lang="ru-RU" sz="2600" dirty="0"/>
              <a:t> (</a:t>
            </a:r>
            <a:r>
              <a:rPr lang="en-US" sz="2600" dirty="0"/>
              <a:t>Big Data): </a:t>
            </a:r>
            <a:r>
              <a:rPr lang="ru-RU" sz="2600" dirty="0" err="1"/>
              <a:t>Обробка</a:t>
            </a:r>
            <a:r>
              <a:rPr lang="ru-RU" sz="2600" dirty="0"/>
              <a:t> великих </a:t>
            </a:r>
            <a:r>
              <a:rPr lang="ru-RU" sz="2600" dirty="0" err="1"/>
              <a:t>обсягів</a:t>
            </a:r>
            <a:r>
              <a:rPr lang="ru-RU" sz="2600" dirty="0"/>
              <a:t> </a:t>
            </a:r>
            <a:r>
              <a:rPr lang="ru-RU" sz="2600" dirty="0" err="1"/>
              <a:t>даних</a:t>
            </a:r>
            <a:r>
              <a:rPr lang="ru-RU" sz="2600" dirty="0"/>
              <a:t> </a:t>
            </a:r>
            <a:r>
              <a:rPr lang="ru-RU" sz="2600" dirty="0" err="1"/>
              <a:t>стає</a:t>
            </a:r>
            <a:r>
              <a:rPr lang="ru-RU" sz="2600" dirty="0"/>
              <a:t> все </a:t>
            </a:r>
            <a:r>
              <a:rPr lang="ru-RU" sz="2600" dirty="0" err="1"/>
              <a:t>важливішою</a:t>
            </a:r>
            <a:r>
              <a:rPr lang="ru-RU" sz="2600" dirty="0"/>
              <a:t>. </a:t>
            </a:r>
            <a:r>
              <a:rPr lang="ru-RU" sz="2600" dirty="0" err="1"/>
              <a:t>Нові</a:t>
            </a:r>
            <a:r>
              <a:rPr lang="ru-RU" sz="2600" dirty="0"/>
              <a:t> </a:t>
            </a:r>
            <a:r>
              <a:rPr lang="ru-RU" sz="2600" dirty="0" err="1"/>
              <a:t>технології</a:t>
            </a:r>
            <a:r>
              <a:rPr lang="ru-RU" sz="2600" dirty="0"/>
              <a:t>, </a:t>
            </a:r>
            <a:r>
              <a:rPr lang="ru-RU" sz="2600" dirty="0" err="1"/>
              <a:t>такі</a:t>
            </a:r>
            <a:r>
              <a:rPr lang="ru-RU" sz="2600" dirty="0"/>
              <a:t> як </a:t>
            </a:r>
            <a:r>
              <a:rPr lang="en-US" sz="2600" dirty="0"/>
              <a:t>Apache Spark </a:t>
            </a:r>
            <a:r>
              <a:rPr lang="ru-RU" sz="2600" dirty="0"/>
              <a:t>та </a:t>
            </a:r>
            <a:r>
              <a:rPr lang="en-US" sz="2600" dirty="0"/>
              <a:t>Hadoop, </a:t>
            </a:r>
            <a:r>
              <a:rPr lang="ru-RU" sz="2600" dirty="0" err="1"/>
              <a:t>надають</a:t>
            </a:r>
            <a:r>
              <a:rPr lang="ru-RU" sz="2600" dirty="0"/>
              <a:t> </a:t>
            </a:r>
            <a:r>
              <a:rPr lang="ru-RU" sz="2600" dirty="0" err="1"/>
              <a:t>потужні</a:t>
            </a:r>
            <a:r>
              <a:rPr lang="ru-RU" sz="2600" dirty="0"/>
              <a:t> </a:t>
            </a:r>
            <a:r>
              <a:rPr lang="ru-RU" sz="2600" dirty="0" err="1"/>
              <a:t>інструменти</a:t>
            </a:r>
            <a:r>
              <a:rPr lang="ru-RU" sz="2600" dirty="0"/>
              <a:t> для </a:t>
            </a:r>
            <a:r>
              <a:rPr lang="ru-RU" sz="2600" dirty="0" err="1"/>
              <a:t>розподіленої</a:t>
            </a:r>
            <a:r>
              <a:rPr lang="ru-RU" sz="2600" dirty="0"/>
              <a:t> </a:t>
            </a:r>
            <a:r>
              <a:rPr lang="ru-RU" sz="2600" dirty="0" err="1"/>
              <a:t>обробки</a:t>
            </a:r>
            <a:r>
              <a:rPr lang="ru-RU" sz="2600" dirty="0"/>
              <a:t> та </a:t>
            </a:r>
            <a:r>
              <a:rPr lang="ru-RU" sz="2600" dirty="0" err="1"/>
              <a:t>аналізу</a:t>
            </a:r>
            <a:r>
              <a:rPr lang="ru-RU" sz="2600" dirty="0"/>
              <a:t> великих </a:t>
            </a:r>
            <a:r>
              <a:rPr lang="ru-RU" sz="2600" dirty="0" err="1"/>
              <a:t>наборів</a:t>
            </a:r>
            <a:r>
              <a:rPr lang="ru-RU" sz="2600" dirty="0"/>
              <a:t> </a:t>
            </a:r>
            <a:r>
              <a:rPr lang="ru-RU" sz="2600" dirty="0" err="1"/>
              <a:t>даних</a:t>
            </a:r>
            <a:r>
              <a:rPr lang="ru-RU" sz="2600" dirty="0"/>
              <a:t>.</a:t>
            </a:r>
          </a:p>
          <a:p>
            <a:pPr>
              <a:lnSpc>
                <a:spcPct val="110000"/>
              </a:lnSpc>
            </a:pPr>
            <a:r>
              <a:rPr lang="ru-RU" sz="2600" dirty="0" err="1"/>
              <a:t>Хмарні</a:t>
            </a:r>
            <a:r>
              <a:rPr lang="ru-RU" sz="2600" dirty="0"/>
              <a:t> </a:t>
            </a:r>
            <a:r>
              <a:rPr lang="ru-RU" sz="2600" dirty="0" err="1"/>
              <a:t>технології</a:t>
            </a:r>
            <a:r>
              <a:rPr lang="ru-RU" sz="2600" dirty="0"/>
              <a:t>: </a:t>
            </a:r>
            <a:r>
              <a:rPr lang="ru-RU" sz="2600" dirty="0" err="1"/>
              <a:t>Хмарні</a:t>
            </a:r>
            <a:r>
              <a:rPr lang="ru-RU" sz="2600" dirty="0"/>
              <a:t> </a:t>
            </a:r>
            <a:r>
              <a:rPr lang="ru-RU" sz="2600" dirty="0" err="1"/>
              <a:t>технології</a:t>
            </a:r>
            <a:r>
              <a:rPr lang="ru-RU" sz="2600" dirty="0"/>
              <a:t> </a:t>
            </a:r>
            <a:r>
              <a:rPr lang="ru-RU" sz="2600" dirty="0" err="1"/>
              <a:t>стають</a:t>
            </a:r>
            <a:r>
              <a:rPr lang="ru-RU" sz="2600" dirty="0"/>
              <a:t> все </a:t>
            </a:r>
            <a:r>
              <a:rPr lang="ru-RU" sz="2600" dirty="0" err="1"/>
              <a:t>більш</a:t>
            </a:r>
            <a:r>
              <a:rPr lang="ru-RU" sz="2600" dirty="0"/>
              <a:t> </a:t>
            </a:r>
            <a:r>
              <a:rPr lang="ru-RU" sz="2600" dirty="0" err="1"/>
              <a:t>популярними</a:t>
            </a:r>
            <a:r>
              <a:rPr lang="ru-RU" sz="2600" dirty="0"/>
              <a:t> в </a:t>
            </a:r>
            <a:r>
              <a:rPr lang="ru-RU" sz="2600" dirty="0" err="1"/>
              <a:t>обробці</a:t>
            </a:r>
            <a:r>
              <a:rPr lang="ru-RU" sz="2600" dirty="0"/>
              <a:t> </a:t>
            </a:r>
            <a:r>
              <a:rPr lang="ru-RU" sz="2600" dirty="0" err="1"/>
              <a:t>даних</a:t>
            </a:r>
            <a:r>
              <a:rPr lang="ru-RU" sz="2600" dirty="0"/>
              <a:t>. Вони </a:t>
            </a:r>
            <a:r>
              <a:rPr lang="ru-RU" sz="2600" dirty="0" err="1"/>
              <a:t>надають</a:t>
            </a:r>
            <a:r>
              <a:rPr lang="ru-RU" sz="2600" dirty="0"/>
              <a:t> </a:t>
            </a:r>
            <a:r>
              <a:rPr lang="ru-RU" sz="2600" dirty="0" err="1"/>
              <a:t>гнучкість</a:t>
            </a:r>
            <a:r>
              <a:rPr lang="ru-RU" sz="2600" dirty="0"/>
              <a:t> та </a:t>
            </a:r>
            <a:r>
              <a:rPr lang="ru-RU" sz="2600" dirty="0" err="1"/>
              <a:t>масштабованість</a:t>
            </a:r>
            <a:r>
              <a:rPr lang="ru-RU" sz="2600" dirty="0"/>
              <a:t> для </a:t>
            </a:r>
            <a:r>
              <a:rPr lang="ru-RU" sz="2600" dirty="0" err="1"/>
              <a:t>зберігання</a:t>
            </a:r>
            <a:r>
              <a:rPr lang="ru-RU" sz="2600" dirty="0"/>
              <a:t>, </a:t>
            </a:r>
            <a:r>
              <a:rPr lang="ru-RU" sz="2600" dirty="0" err="1"/>
              <a:t>обробки</a:t>
            </a:r>
            <a:r>
              <a:rPr lang="ru-RU" sz="2600" dirty="0"/>
              <a:t> та </a:t>
            </a:r>
            <a:r>
              <a:rPr lang="ru-RU" sz="2600" dirty="0" err="1"/>
              <a:t>аналізу</a:t>
            </a:r>
            <a:r>
              <a:rPr lang="ru-RU" sz="2600" dirty="0"/>
              <a:t> </a:t>
            </a:r>
            <a:r>
              <a:rPr lang="ru-RU" sz="2600" dirty="0" err="1"/>
              <a:t>даних</a:t>
            </a:r>
            <a:r>
              <a:rPr lang="ru-RU" sz="2600" dirty="0"/>
              <a:t> в </a:t>
            </a:r>
            <a:r>
              <a:rPr lang="ru-RU" sz="2600" dirty="0" err="1"/>
              <a:t>розподіленому</a:t>
            </a:r>
            <a:r>
              <a:rPr lang="ru-RU" sz="2600" dirty="0"/>
              <a:t> </a:t>
            </a:r>
            <a:r>
              <a:rPr lang="ru-RU" sz="2600" dirty="0" err="1"/>
              <a:t>середовищі</a:t>
            </a:r>
            <a:r>
              <a:rPr lang="ru-RU" sz="2600" dirty="0"/>
              <a:t>. </a:t>
            </a:r>
            <a:r>
              <a:rPr lang="ru-RU" sz="2600" dirty="0" err="1"/>
              <a:t>Хмарні</a:t>
            </a:r>
            <a:r>
              <a:rPr lang="ru-RU" sz="2600" dirty="0"/>
              <a:t> </a:t>
            </a:r>
            <a:r>
              <a:rPr lang="ru-RU" sz="2600" dirty="0" err="1"/>
              <a:t>платформи</a:t>
            </a:r>
            <a:r>
              <a:rPr lang="ru-RU" sz="2600" dirty="0"/>
              <a:t>, </a:t>
            </a:r>
            <a:r>
              <a:rPr lang="ru-RU" sz="2600" dirty="0" err="1"/>
              <a:t>такі</a:t>
            </a:r>
            <a:r>
              <a:rPr lang="ru-RU" sz="2600" dirty="0"/>
              <a:t> як </a:t>
            </a:r>
            <a:r>
              <a:rPr lang="en-US" sz="2600" dirty="0"/>
              <a:t>Amazon Web Services (AWS), Microsoft Azure </a:t>
            </a:r>
            <a:r>
              <a:rPr lang="ru-RU" sz="2600" dirty="0"/>
              <a:t>та </a:t>
            </a:r>
            <a:r>
              <a:rPr lang="en-US" sz="2600" dirty="0"/>
              <a:t>Google Cloud Platform (GCP), </a:t>
            </a:r>
            <a:r>
              <a:rPr lang="ru-RU" sz="2600" dirty="0" err="1"/>
              <a:t>пропонують</a:t>
            </a:r>
            <a:r>
              <a:rPr lang="ru-RU" sz="2600" dirty="0"/>
              <a:t> широкий </a:t>
            </a:r>
            <a:r>
              <a:rPr lang="ru-RU" sz="2600" dirty="0" err="1"/>
              <a:t>набір</a:t>
            </a:r>
            <a:r>
              <a:rPr lang="ru-RU" sz="2600" dirty="0"/>
              <a:t> </a:t>
            </a:r>
            <a:r>
              <a:rPr lang="ru-RU" sz="2600" dirty="0" err="1"/>
              <a:t>послуг</a:t>
            </a:r>
            <a:r>
              <a:rPr lang="ru-RU" sz="2600" dirty="0"/>
              <a:t> для </a:t>
            </a:r>
            <a:r>
              <a:rPr lang="ru-RU" sz="2600" dirty="0" err="1"/>
              <a:t>обробки</a:t>
            </a:r>
            <a:r>
              <a:rPr lang="ru-RU" sz="2600" dirty="0"/>
              <a:t> </a:t>
            </a:r>
            <a:r>
              <a:rPr lang="ru-RU" sz="2600" dirty="0" err="1"/>
              <a:t>даних</a:t>
            </a:r>
            <a:r>
              <a:rPr lang="ru-RU" sz="2600" dirty="0"/>
              <a:t>, </a:t>
            </a:r>
            <a:r>
              <a:rPr lang="ru-RU" sz="2600" dirty="0" err="1"/>
              <a:t>включаючи</a:t>
            </a:r>
            <a:r>
              <a:rPr lang="ru-RU" sz="2600" dirty="0"/>
              <a:t> </a:t>
            </a:r>
            <a:r>
              <a:rPr lang="ru-RU" sz="2600" dirty="0" err="1"/>
              <a:t>інструменти</a:t>
            </a:r>
            <a:r>
              <a:rPr lang="ru-RU" sz="2600" dirty="0"/>
              <a:t> машинного </a:t>
            </a:r>
            <a:r>
              <a:rPr lang="ru-RU" sz="2600" dirty="0" err="1"/>
              <a:t>навчання</a:t>
            </a:r>
            <a:r>
              <a:rPr lang="ru-RU" sz="2600" dirty="0"/>
              <a:t> та </a:t>
            </a:r>
            <a:r>
              <a:rPr lang="ru-RU" sz="2600" dirty="0" err="1"/>
              <a:t>аналітики</a:t>
            </a:r>
            <a:r>
              <a:rPr lang="ru-RU" sz="2600" dirty="0"/>
              <a:t>.</a:t>
            </a:r>
          </a:p>
          <a:p>
            <a:r>
              <a:rPr lang="ru-RU" sz="2600" dirty="0" err="1"/>
              <a:t>Візуалізація</a:t>
            </a:r>
            <a:r>
              <a:rPr lang="ru-RU" sz="2600" dirty="0"/>
              <a:t> </a:t>
            </a:r>
            <a:r>
              <a:rPr lang="ru-RU" sz="2600" dirty="0" err="1"/>
              <a:t>даних</a:t>
            </a:r>
            <a:r>
              <a:rPr lang="ru-RU" sz="2600" dirty="0"/>
              <a:t>: </a:t>
            </a:r>
            <a:r>
              <a:rPr lang="ru-RU" sz="2600" dirty="0" err="1"/>
              <a:t>Візуалізація</a:t>
            </a:r>
            <a:r>
              <a:rPr lang="ru-RU" sz="2600" dirty="0"/>
              <a:t> </a:t>
            </a:r>
            <a:r>
              <a:rPr lang="ru-RU" sz="2600" dirty="0" err="1"/>
              <a:t>даних</a:t>
            </a:r>
            <a:r>
              <a:rPr lang="ru-RU" sz="2600" dirty="0"/>
              <a:t> </a:t>
            </a:r>
            <a:r>
              <a:rPr lang="ru-RU" sz="2600" dirty="0" err="1"/>
              <a:t>є</a:t>
            </a:r>
            <a:r>
              <a:rPr lang="ru-RU" sz="2600" dirty="0"/>
              <a:t> </a:t>
            </a:r>
            <a:r>
              <a:rPr lang="ru-RU" sz="2600" dirty="0" err="1"/>
              <a:t>потужним</a:t>
            </a:r>
            <a:r>
              <a:rPr lang="ru-RU" sz="2600" dirty="0"/>
              <a:t> </a:t>
            </a:r>
            <a:r>
              <a:rPr lang="ru-RU" sz="2600" dirty="0" err="1"/>
              <a:t>інструментом</a:t>
            </a:r>
            <a:r>
              <a:rPr lang="ru-RU" sz="2600" dirty="0"/>
              <a:t> для </a:t>
            </a:r>
            <a:r>
              <a:rPr lang="ru-RU" sz="2600" dirty="0" err="1"/>
              <a:t>розуміння</a:t>
            </a:r>
            <a:r>
              <a:rPr lang="ru-RU" sz="2600" dirty="0"/>
              <a:t> та </a:t>
            </a:r>
            <a:r>
              <a:rPr lang="ru-RU" sz="2600" dirty="0" err="1"/>
              <a:t>сприйняття</a:t>
            </a:r>
            <a:r>
              <a:rPr lang="ru-RU" sz="2600" dirty="0"/>
              <a:t> </a:t>
            </a:r>
            <a:r>
              <a:rPr lang="ru-RU" sz="2600" dirty="0" err="1"/>
              <a:t>інформації</a:t>
            </a:r>
            <a:r>
              <a:rPr lang="ru-RU" sz="2600" dirty="0"/>
              <a:t>. </a:t>
            </a:r>
            <a:r>
              <a:rPr lang="ru-RU" sz="2600" dirty="0" err="1"/>
              <a:t>Програмні</a:t>
            </a:r>
            <a:r>
              <a:rPr lang="ru-RU" sz="2600" dirty="0"/>
              <a:t> </a:t>
            </a:r>
            <a:r>
              <a:rPr lang="ru-RU" sz="2600" dirty="0" err="1"/>
              <a:t>засоби</a:t>
            </a:r>
            <a:r>
              <a:rPr lang="ru-RU" sz="2600" dirty="0"/>
              <a:t>, </a:t>
            </a:r>
            <a:r>
              <a:rPr lang="ru-RU" sz="2600" dirty="0" err="1"/>
              <a:t>такі</a:t>
            </a:r>
            <a:r>
              <a:rPr lang="ru-RU" sz="2600" dirty="0"/>
              <a:t> як </a:t>
            </a:r>
            <a:r>
              <a:rPr lang="en-US" sz="2600" dirty="0"/>
              <a:t>Tableau, Power BI </a:t>
            </a:r>
            <a:r>
              <a:rPr lang="ru-RU" sz="2600" dirty="0"/>
              <a:t>та </a:t>
            </a:r>
            <a:r>
              <a:rPr lang="en-US" sz="2600" dirty="0"/>
              <a:t>D3.js, </a:t>
            </a:r>
            <a:r>
              <a:rPr lang="ru-RU" sz="2600" dirty="0" err="1"/>
              <a:t>дозволяють</a:t>
            </a:r>
            <a:r>
              <a:rPr lang="ru-RU" sz="2600" dirty="0"/>
              <a:t> </a:t>
            </a:r>
            <a:r>
              <a:rPr lang="ru-RU" sz="2600" dirty="0" err="1"/>
              <a:t>створювати</a:t>
            </a:r>
            <a:r>
              <a:rPr lang="ru-RU" sz="2600" dirty="0"/>
              <a:t> </a:t>
            </a:r>
            <a:r>
              <a:rPr lang="ru-RU" sz="2600" dirty="0" err="1"/>
              <a:t>інтерактивні</a:t>
            </a:r>
            <a:r>
              <a:rPr lang="ru-RU" sz="2600" dirty="0"/>
              <a:t> та </a:t>
            </a:r>
            <a:r>
              <a:rPr lang="ru-RU" sz="2600" dirty="0" err="1"/>
              <a:t>привабливі</a:t>
            </a:r>
            <a:r>
              <a:rPr lang="ru-RU" sz="2600" dirty="0"/>
              <a:t> </a:t>
            </a:r>
            <a:r>
              <a:rPr lang="ru-RU" sz="2600" dirty="0" err="1"/>
              <a:t>візуалізації</a:t>
            </a:r>
            <a:r>
              <a:rPr lang="ru-RU" sz="2600" dirty="0"/>
              <a:t>, </a:t>
            </a:r>
            <a:r>
              <a:rPr lang="ru-RU" sz="2600" dirty="0" err="1"/>
              <a:t>що</a:t>
            </a:r>
            <a:r>
              <a:rPr lang="ru-RU" sz="2600" dirty="0"/>
              <a:t> </a:t>
            </a:r>
            <a:r>
              <a:rPr lang="ru-RU" sz="2600" dirty="0" err="1"/>
              <a:t>допомагають</a:t>
            </a:r>
            <a:r>
              <a:rPr lang="ru-RU" sz="2600" dirty="0"/>
              <a:t> </a:t>
            </a:r>
            <a:r>
              <a:rPr lang="ru-RU" sz="2600" dirty="0" err="1"/>
              <a:t>виявляти</a:t>
            </a:r>
            <a:r>
              <a:rPr lang="ru-RU" sz="2600" dirty="0"/>
              <a:t> </a:t>
            </a:r>
            <a:r>
              <a:rPr lang="ru-RU" sz="2600" dirty="0" err="1"/>
              <a:t>залежності</a:t>
            </a:r>
            <a:r>
              <a:rPr lang="ru-RU" sz="2600" dirty="0"/>
              <a:t> та </a:t>
            </a:r>
            <a:r>
              <a:rPr lang="ru-RU" sz="2600" dirty="0" err="1"/>
              <a:t>тренди</a:t>
            </a:r>
            <a:r>
              <a:rPr lang="ru-RU" sz="2600" dirty="0"/>
              <a:t> у </a:t>
            </a:r>
            <a:r>
              <a:rPr lang="ru-RU" sz="2600" dirty="0" err="1"/>
              <a:t>даних</a:t>
            </a:r>
            <a:r>
              <a:rPr lang="ru-RU" sz="2600" dirty="0"/>
              <a:t>.</a:t>
            </a:r>
          </a:p>
          <a:p>
            <a:r>
              <a:rPr lang="ru-RU" sz="2600" dirty="0" err="1"/>
              <a:t>Інтернет</a:t>
            </a:r>
            <a:r>
              <a:rPr lang="ru-RU" sz="2600" dirty="0"/>
              <a:t> речей (</a:t>
            </a:r>
            <a:r>
              <a:rPr lang="en-US" sz="2600" dirty="0"/>
              <a:t>IoT): </a:t>
            </a:r>
            <a:r>
              <a:rPr lang="ru-RU" sz="2600" dirty="0" err="1"/>
              <a:t>Зі</a:t>
            </a:r>
            <a:r>
              <a:rPr lang="ru-RU" sz="2600" dirty="0"/>
              <a:t> </a:t>
            </a:r>
            <a:r>
              <a:rPr lang="ru-RU" sz="2600" dirty="0" err="1"/>
              <a:t>зростанням</a:t>
            </a:r>
            <a:r>
              <a:rPr lang="ru-RU" sz="2600" dirty="0"/>
              <a:t> </a:t>
            </a:r>
            <a:r>
              <a:rPr lang="en-US" sz="2600" dirty="0"/>
              <a:t>IoT, </a:t>
            </a:r>
            <a:r>
              <a:rPr lang="ru-RU" sz="2600" dirty="0"/>
              <a:t>велика </a:t>
            </a:r>
            <a:r>
              <a:rPr lang="ru-RU" sz="2600" dirty="0" err="1"/>
              <a:t>кількість</a:t>
            </a:r>
            <a:r>
              <a:rPr lang="ru-RU" sz="2600" dirty="0"/>
              <a:t> </a:t>
            </a:r>
            <a:r>
              <a:rPr lang="ru-RU" sz="2600" dirty="0" err="1"/>
              <a:t>пристроїв</a:t>
            </a:r>
            <a:r>
              <a:rPr lang="ru-RU" sz="2600" dirty="0"/>
              <a:t> </a:t>
            </a:r>
            <a:r>
              <a:rPr lang="ru-RU" sz="2600" dirty="0" err="1"/>
              <a:t>генерує</a:t>
            </a:r>
            <a:r>
              <a:rPr lang="ru-RU" sz="2600" dirty="0"/>
              <a:t> </a:t>
            </a:r>
            <a:r>
              <a:rPr lang="ru-RU" sz="2600" dirty="0" err="1"/>
              <a:t>великі</a:t>
            </a:r>
            <a:r>
              <a:rPr lang="ru-RU" sz="2600" dirty="0"/>
              <a:t> </a:t>
            </a:r>
            <a:r>
              <a:rPr lang="ru-RU" sz="2600" dirty="0" err="1"/>
              <a:t>обсяги</a:t>
            </a:r>
            <a:r>
              <a:rPr lang="ru-RU" sz="2600" dirty="0"/>
              <a:t> </a:t>
            </a:r>
            <a:r>
              <a:rPr lang="ru-RU" sz="2600" dirty="0" err="1"/>
              <a:t>даних</a:t>
            </a:r>
            <a:r>
              <a:rPr lang="ru-RU" sz="2600" dirty="0"/>
              <a:t>. </a:t>
            </a:r>
            <a:r>
              <a:rPr lang="ru-RU" sz="2600" dirty="0" err="1"/>
              <a:t>Програмні</a:t>
            </a:r>
            <a:r>
              <a:rPr lang="ru-RU" sz="2600" dirty="0"/>
              <a:t> </a:t>
            </a:r>
            <a:r>
              <a:rPr lang="ru-RU" sz="2600" dirty="0" err="1"/>
              <a:t>засоби</a:t>
            </a:r>
            <a:r>
              <a:rPr lang="ru-RU" sz="2600" dirty="0"/>
              <a:t> </a:t>
            </a:r>
            <a:r>
              <a:rPr lang="ru-RU" sz="2600" dirty="0" err="1"/>
              <a:t>обробки</a:t>
            </a:r>
            <a:r>
              <a:rPr lang="ru-RU" sz="2600" dirty="0"/>
              <a:t> </a:t>
            </a:r>
            <a:r>
              <a:rPr lang="ru-RU" sz="2600" dirty="0" err="1"/>
              <a:t>даних</a:t>
            </a:r>
            <a:r>
              <a:rPr lang="ru-RU" sz="2600" dirty="0"/>
              <a:t> </a:t>
            </a:r>
            <a:r>
              <a:rPr lang="ru-RU" sz="2600" dirty="0" err="1"/>
              <a:t>повинні</a:t>
            </a:r>
            <a:r>
              <a:rPr lang="ru-RU" sz="2600" dirty="0"/>
              <a:t> бути </a:t>
            </a:r>
            <a:r>
              <a:rPr lang="ru-RU" sz="2600" dirty="0" err="1"/>
              <a:t>готові</a:t>
            </a:r>
            <a:r>
              <a:rPr lang="ru-RU" sz="2600" dirty="0"/>
              <a:t> </a:t>
            </a:r>
            <a:r>
              <a:rPr lang="ru-RU" sz="2600" dirty="0" err="1"/>
              <a:t>впоратись</a:t>
            </a:r>
            <a:r>
              <a:rPr lang="ru-RU" sz="2600" dirty="0"/>
              <a:t> з такими великими </a:t>
            </a:r>
            <a:r>
              <a:rPr lang="ru-RU" sz="2600" dirty="0" err="1"/>
              <a:t>обсягами</a:t>
            </a:r>
            <a:r>
              <a:rPr lang="ru-RU" sz="2600" dirty="0"/>
              <a:t> </a:t>
            </a:r>
            <a:r>
              <a:rPr lang="ru-RU" sz="2600" dirty="0" err="1"/>
              <a:t>даних</a:t>
            </a:r>
            <a:r>
              <a:rPr lang="ru-RU" sz="2600" dirty="0"/>
              <a:t>, а </a:t>
            </a:r>
            <a:r>
              <a:rPr lang="ru-RU" sz="2600" dirty="0" err="1"/>
              <a:t>також</a:t>
            </a:r>
            <a:r>
              <a:rPr lang="ru-RU" sz="2600" dirty="0"/>
              <a:t> </a:t>
            </a:r>
            <a:r>
              <a:rPr lang="ru-RU" sz="2600" dirty="0" err="1"/>
              <a:t>забезпечувати</a:t>
            </a:r>
            <a:r>
              <a:rPr lang="ru-RU" sz="2600" dirty="0"/>
              <a:t> </a:t>
            </a:r>
            <a:r>
              <a:rPr lang="ru-RU" sz="2600" dirty="0" err="1"/>
              <a:t>реалізацію</a:t>
            </a:r>
            <a:r>
              <a:rPr lang="ru-RU" sz="2600" dirty="0"/>
              <a:t> </a:t>
            </a:r>
            <a:r>
              <a:rPr lang="ru-RU" sz="2600" dirty="0" err="1"/>
              <a:t>потенціалу</a:t>
            </a:r>
            <a:r>
              <a:rPr lang="ru-RU" sz="2600" dirty="0"/>
              <a:t> </a:t>
            </a:r>
            <a:r>
              <a:rPr lang="en-US" sz="2600" dirty="0"/>
              <a:t>IoT, </a:t>
            </a:r>
            <a:r>
              <a:rPr lang="ru-RU" sz="2600" dirty="0" err="1"/>
              <a:t>такий</a:t>
            </a:r>
            <a:r>
              <a:rPr lang="ru-RU" sz="2600" dirty="0"/>
              <a:t> як </a:t>
            </a:r>
            <a:r>
              <a:rPr lang="ru-RU" sz="2600" dirty="0" err="1"/>
              <a:t>аналітика</a:t>
            </a:r>
            <a:r>
              <a:rPr lang="ru-RU" sz="2600" dirty="0"/>
              <a:t> в реальному </a:t>
            </a:r>
            <a:r>
              <a:rPr lang="ru-RU" sz="2600" dirty="0" err="1"/>
              <a:t>часі</a:t>
            </a:r>
            <a:r>
              <a:rPr lang="ru-RU" sz="2600" dirty="0"/>
              <a:t> та </a:t>
            </a:r>
            <a:r>
              <a:rPr lang="ru-RU" sz="2600" dirty="0" err="1"/>
              <a:t>прогнозування</a:t>
            </a:r>
            <a:r>
              <a:rPr lang="ru-RU" sz="2600" dirty="0"/>
              <a:t>.</a:t>
            </a:r>
          </a:p>
          <a:p>
            <a:pPr marL="0" indent="0" algn="l">
              <a:buNone/>
            </a:pP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ru-UA" dirty="0"/>
          </a:p>
        </p:txBody>
      </p:sp>
      <p:pic>
        <p:nvPicPr>
          <p:cNvPr id="6146" name="Picture 2" descr="The Four V's of Big Data - What is big data?">
            <a:extLst>
              <a:ext uri="{FF2B5EF4-FFF2-40B4-BE49-F238E27FC236}">
                <a16:creationId xmlns:a16="http://schemas.microsoft.com/office/drawing/2014/main" id="{55A896DD-F165-AE43-6625-ABC111643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717" y="2372497"/>
            <a:ext cx="2527920" cy="17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What is the IoT? Everything you need to know about the Internet of Things  right now | ZDNET">
            <a:extLst>
              <a:ext uri="{FF2B5EF4-FFF2-40B4-BE49-F238E27FC236}">
                <a16:creationId xmlns:a16="http://schemas.microsoft.com/office/drawing/2014/main" id="{CEE18B4B-0838-C1E9-008E-014936415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321" y="4633908"/>
            <a:ext cx="2445831" cy="136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3823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AEBE2-B8B5-4DA5-9EC3-24BE06B2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Хмарні</a:t>
            </a:r>
            <a:r>
              <a:rPr lang="ru-RU" dirty="0"/>
              <a:t> </a:t>
            </a:r>
            <a:r>
              <a:rPr lang="ru-RU" dirty="0" err="1"/>
              <a:t>технології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A933E2-6131-D0C7-BCED-E43F203EF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8292"/>
            <a:ext cx="8118559" cy="6252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b="1" dirty="0" err="1"/>
              <a:t>Хмарні</a:t>
            </a:r>
            <a:r>
              <a:rPr lang="ru-RU" sz="1400" b="1" dirty="0"/>
              <a:t> </a:t>
            </a:r>
            <a:r>
              <a:rPr lang="ru-RU" sz="1400" b="1" dirty="0" err="1"/>
              <a:t>технології</a:t>
            </a:r>
            <a:r>
              <a:rPr lang="ru-RU" sz="1400" b="1" dirty="0"/>
              <a:t> </a:t>
            </a:r>
            <a:r>
              <a:rPr lang="ru-RU" sz="1400" dirty="0" err="1"/>
              <a:t>є</a:t>
            </a:r>
            <a:r>
              <a:rPr lang="ru-RU" sz="1400" dirty="0"/>
              <a:t> </a:t>
            </a:r>
            <a:r>
              <a:rPr lang="ru-RU" sz="1400" dirty="0" err="1"/>
              <a:t>важливим</a:t>
            </a:r>
            <a:r>
              <a:rPr lang="ru-RU" sz="1400" dirty="0"/>
              <a:t> </a:t>
            </a:r>
            <a:r>
              <a:rPr lang="ru-RU" sz="1400" dirty="0" err="1"/>
              <a:t>напрямком</a:t>
            </a:r>
            <a:r>
              <a:rPr lang="ru-RU" sz="1400" dirty="0"/>
              <a:t> </a:t>
            </a:r>
            <a:r>
              <a:rPr lang="ru-RU" sz="1400" dirty="0" err="1"/>
              <a:t>розвитку</a:t>
            </a:r>
            <a:r>
              <a:rPr lang="ru-RU" sz="1400" dirty="0"/>
              <a:t> </a:t>
            </a:r>
            <a:r>
              <a:rPr lang="ru-RU" sz="1400" dirty="0" err="1"/>
              <a:t>програмних</a:t>
            </a:r>
            <a:r>
              <a:rPr lang="ru-RU" sz="1400" dirty="0"/>
              <a:t> </a:t>
            </a:r>
            <a:r>
              <a:rPr lang="ru-RU" sz="1400" dirty="0" err="1"/>
              <a:t>засобів</a:t>
            </a:r>
            <a:r>
              <a:rPr lang="ru-RU" sz="1400" dirty="0"/>
              <a:t> </a:t>
            </a:r>
            <a:r>
              <a:rPr lang="ru-RU" sz="1400" dirty="0" err="1"/>
              <a:t>обробки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. </a:t>
            </a:r>
            <a:r>
              <a:rPr lang="ru-RU" sz="1400" dirty="0" err="1"/>
              <a:t>Основні</a:t>
            </a:r>
            <a:r>
              <a:rPr lang="ru-RU" sz="1400" dirty="0"/>
              <a:t> </a:t>
            </a:r>
            <a:r>
              <a:rPr lang="ru-RU" sz="1400" dirty="0" err="1"/>
              <a:t>переваги</a:t>
            </a:r>
            <a:r>
              <a:rPr lang="ru-RU" sz="1400" dirty="0"/>
              <a:t> </a:t>
            </a:r>
            <a:r>
              <a:rPr lang="ru-RU" sz="1400" dirty="0" err="1"/>
              <a:t>хмарних</a:t>
            </a:r>
            <a:r>
              <a:rPr lang="ru-RU" sz="1400" dirty="0"/>
              <a:t> </a:t>
            </a:r>
            <a:r>
              <a:rPr lang="ru-RU" sz="1400" dirty="0" err="1"/>
              <a:t>технологій</a:t>
            </a:r>
            <a:r>
              <a:rPr lang="ru-RU" sz="1400" dirty="0"/>
              <a:t> </a:t>
            </a:r>
            <a:r>
              <a:rPr lang="ru-RU" sz="1400" dirty="0" err="1"/>
              <a:t>включають</a:t>
            </a:r>
            <a:r>
              <a:rPr lang="ru-RU" sz="1400" dirty="0"/>
              <a:t>:</a:t>
            </a:r>
          </a:p>
          <a:p>
            <a:r>
              <a:rPr lang="ru-RU" sz="1400" dirty="0" err="1"/>
              <a:t>Масштабованість</a:t>
            </a:r>
            <a:r>
              <a:rPr lang="ru-RU" sz="1400" dirty="0"/>
              <a:t>: </a:t>
            </a:r>
            <a:r>
              <a:rPr lang="ru-RU" sz="1400" dirty="0" err="1"/>
              <a:t>Хмарні</a:t>
            </a:r>
            <a:r>
              <a:rPr lang="ru-RU" sz="1400" dirty="0"/>
              <a:t> </a:t>
            </a:r>
            <a:r>
              <a:rPr lang="ru-RU" sz="1400" dirty="0" err="1"/>
              <a:t>платформи</a:t>
            </a:r>
            <a:r>
              <a:rPr lang="ru-RU" sz="1400" dirty="0"/>
              <a:t> </a:t>
            </a:r>
            <a:r>
              <a:rPr lang="ru-RU" sz="1400" dirty="0" err="1"/>
              <a:t>надають</a:t>
            </a:r>
            <a:r>
              <a:rPr lang="ru-RU" sz="1400" dirty="0"/>
              <a:t> </a:t>
            </a:r>
            <a:r>
              <a:rPr lang="ru-RU" sz="1400" dirty="0" err="1"/>
              <a:t>гнучкість</a:t>
            </a:r>
            <a:r>
              <a:rPr lang="ru-RU" sz="1400" dirty="0"/>
              <a:t> та </a:t>
            </a:r>
            <a:r>
              <a:rPr lang="ru-RU" sz="1400" dirty="0" err="1"/>
              <a:t>масштабованість</a:t>
            </a:r>
            <a:r>
              <a:rPr lang="ru-RU" sz="1400" dirty="0"/>
              <a:t> для </a:t>
            </a:r>
            <a:r>
              <a:rPr lang="ru-RU" sz="1400" dirty="0" err="1"/>
              <a:t>зберігання</a:t>
            </a:r>
            <a:r>
              <a:rPr lang="ru-RU" sz="1400" dirty="0"/>
              <a:t> та </a:t>
            </a:r>
            <a:r>
              <a:rPr lang="ru-RU" sz="1400" dirty="0" err="1"/>
              <a:t>обробки</a:t>
            </a:r>
            <a:r>
              <a:rPr lang="ru-RU" sz="1400" dirty="0"/>
              <a:t> великих </a:t>
            </a:r>
            <a:r>
              <a:rPr lang="ru-RU" sz="1400" dirty="0" err="1"/>
              <a:t>обсягів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. </a:t>
            </a:r>
            <a:r>
              <a:rPr lang="ru-RU" sz="1400" dirty="0" err="1"/>
              <a:t>Можливість</a:t>
            </a:r>
            <a:r>
              <a:rPr lang="ru-RU" sz="1400" dirty="0"/>
              <a:t> </a:t>
            </a:r>
            <a:r>
              <a:rPr lang="ru-RU" sz="1400" dirty="0" err="1"/>
              <a:t>збільшувати</a:t>
            </a:r>
            <a:r>
              <a:rPr lang="ru-RU" sz="1400" dirty="0"/>
              <a:t> </a:t>
            </a:r>
            <a:r>
              <a:rPr lang="ru-RU" sz="1400" dirty="0" err="1"/>
              <a:t>або</a:t>
            </a:r>
            <a:r>
              <a:rPr lang="ru-RU" sz="1400" dirty="0"/>
              <a:t> </a:t>
            </a:r>
            <a:r>
              <a:rPr lang="ru-RU" sz="1400" dirty="0" err="1"/>
              <a:t>зменшувати</a:t>
            </a:r>
            <a:r>
              <a:rPr lang="ru-RU" sz="1400" dirty="0"/>
              <a:t> </a:t>
            </a:r>
            <a:r>
              <a:rPr lang="ru-RU" sz="1400" dirty="0" err="1"/>
              <a:t>потужність</a:t>
            </a:r>
            <a:r>
              <a:rPr lang="ru-RU" sz="1400" dirty="0"/>
              <a:t> </a:t>
            </a:r>
            <a:r>
              <a:rPr lang="ru-RU" sz="1400" dirty="0" err="1"/>
              <a:t>обчислювальних</a:t>
            </a:r>
            <a:r>
              <a:rPr lang="ru-RU" sz="1400" dirty="0"/>
              <a:t> </a:t>
            </a:r>
            <a:r>
              <a:rPr lang="ru-RU" sz="1400" dirty="0" err="1"/>
              <a:t>ресурсів</a:t>
            </a:r>
            <a:r>
              <a:rPr lang="ru-RU" sz="1400" dirty="0"/>
              <a:t> </a:t>
            </a:r>
            <a:r>
              <a:rPr lang="ru-RU" sz="1400" dirty="0" err="1"/>
              <a:t>забезпечує</a:t>
            </a:r>
            <a:r>
              <a:rPr lang="ru-RU" sz="1400" dirty="0"/>
              <a:t> </a:t>
            </a:r>
            <a:r>
              <a:rPr lang="ru-RU" sz="1400" dirty="0" err="1"/>
              <a:t>ефективне</a:t>
            </a:r>
            <a:r>
              <a:rPr lang="ru-RU" sz="1400" dirty="0"/>
              <a:t> </a:t>
            </a:r>
            <a:r>
              <a:rPr lang="ru-RU" sz="1400" dirty="0" err="1"/>
              <a:t>використання</a:t>
            </a:r>
            <a:r>
              <a:rPr lang="ru-RU" sz="1400" dirty="0"/>
              <a:t> </a:t>
            </a:r>
            <a:r>
              <a:rPr lang="ru-RU" sz="1400" dirty="0" err="1"/>
              <a:t>облачних</a:t>
            </a:r>
            <a:r>
              <a:rPr lang="ru-RU" sz="1400" dirty="0"/>
              <a:t> </a:t>
            </a:r>
            <a:r>
              <a:rPr lang="ru-RU" sz="1400" dirty="0" err="1"/>
              <a:t>сервісів</a:t>
            </a:r>
            <a:r>
              <a:rPr lang="ru-RU" sz="1400" dirty="0"/>
              <a:t>.</a:t>
            </a:r>
          </a:p>
          <a:p>
            <a:r>
              <a:rPr lang="ru-RU" sz="1400" dirty="0" err="1"/>
              <a:t>Доступність</a:t>
            </a:r>
            <a:r>
              <a:rPr lang="ru-RU" sz="1400" dirty="0"/>
              <a:t>: </a:t>
            </a:r>
            <a:r>
              <a:rPr lang="ru-RU" sz="1400" dirty="0" err="1"/>
              <a:t>Завдяки</a:t>
            </a:r>
            <a:r>
              <a:rPr lang="ru-RU" sz="1400" dirty="0"/>
              <a:t> </a:t>
            </a:r>
            <a:r>
              <a:rPr lang="ru-RU" sz="1400" dirty="0" err="1"/>
              <a:t>хмарним</a:t>
            </a:r>
            <a:r>
              <a:rPr lang="ru-RU" sz="1400" dirty="0"/>
              <a:t> </a:t>
            </a:r>
            <a:r>
              <a:rPr lang="ru-RU" sz="1400" dirty="0" err="1"/>
              <a:t>технологіям</a:t>
            </a:r>
            <a:r>
              <a:rPr lang="ru-RU" sz="1400" dirty="0"/>
              <a:t>, </a:t>
            </a:r>
            <a:r>
              <a:rPr lang="ru-RU" sz="1400" dirty="0" err="1"/>
              <a:t>дані</a:t>
            </a:r>
            <a:r>
              <a:rPr lang="ru-RU" sz="1400" dirty="0"/>
              <a:t> </a:t>
            </a:r>
            <a:r>
              <a:rPr lang="ru-RU" sz="1400" dirty="0" err="1"/>
              <a:t>можуть</a:t>
            </a:r>
            <a:r>
              <a:rPr lang="ru-RU" sz="1400" dirty="0"/>
              <a:t> бути </a:t>
            </a:r>
            <a:r>
              <a:rPr lang="ru-RU" sz="1400" dirty="0" err="1"/>
              <a:t>доступні</a:t>
            </a:r>
            <a:r>
              <a:rPr lang="ru-RU" sz="1400" dirty="0"/>
              <a:t> з будь-</a:t>
            </a:r>
            <a:r>
              <a:rPr lang="ru-RU" sz="1400" dirty="0" err="1"/>
              <a:t>якого</a:t>
            </a:r>
            <a:r>
              <a:rPr lang="ru-RU" sz="1400" dirty="0"/>
              <a:t> </a:t>
            </a:r>
            <a:r>
              <a:rPr lang="ru-RU" sz="1400" dirty="0" err="1"/>
              <a:t>місця</a:t>
            </a:r>
            <a:r>
              <a:rPr lang="ru-RU" sz="1400" dirty="0"/>
              <a:t> та пристрою з </a:t>
            </a:r>
            <a:r>
              <a:rPr lang="ru-RU" sz="1400" dirty="0" err="1"/>
              <a:t>Інтернет-підключенням</a:t>
            </a:r>
            <a:r>
              <a:rPr lang="ru-RU" sz="1400" dirty="0"/>
              <a:t>. </a:t>
            </a:r>
            <a:r>
              <a:rPr lang="ru-RU" sz="1400" dirty="0" err="1"/>
              <a:t>Це</a:t>
            </a:r>
            <a:r>
              <a:rPr lang="ru-RU" sz="1400" dirty="0"/>
              <a:t> </a:t>
            </a:r>
            <a:r>
              <a:rPr lang="ru-RU" sz="1400" dirty="0" err="1"/>
              <a:t>дозволяє</a:t>
            </a:r>
            <a:r>
              <a:rPr lang="ru-RU" sz="1400" dirty="0"/>
              <a:t> </a:t>
            </a:r>
            <a:r>
              <a:rPr lang="ru-RU" sz="1400" dirty="0" err="1"/>
              <a:t>працювати</a:t>
            </a:r>
            <a:r>
              <a:rPr lang="ru-RU" sz="1400" dirty="0"/>
              <a:t> з </a:t>
            </a:r>
            <a:r>
              <a:rPr lang="ru-RU" sz="1400" dirty="0" err="1"/>
              <a:t>даними</a:t>
            </a:r>
            <a:r>
              <a:rPr lang="ru-RU" sz="1400" dirty="0"/>
              <a:t> в </a:t>
            </a:r>
            <a:r>
              <a:rPr lang="ru-RU" sz="1400" dirty="0" err="1"/>
              <a:t>режимі</a:t>
            </a:r>
            <a:r>
              <a:rPr lang="ru-RU" sz="1400" dirty="0"/>
              <a:t> реального часу та </a:t>
            </a:r>
            <a:r>
              <a:rPr lang="ru-RU" sz="1400" dirty="0" err="1"/>
              <a:t>спільно</a:t>
            </a:r>
            <a:r>
              <a:rPr lang="ru-RU" sz="1400" dirty="0"/>
              <a:t> </a:t>
            </a:r>
            <a:r>
              <a:rPr lang="ru-RU" sz="1400" dirty="0" err="1"/>
              <a:t>редагувати</a:t>
            </a:r>
            <a:r>
              <a:rPr lang="ru-RU" sz="1400" dirty="0"/>
              <a:t> </a:t>
            </a:r>
            <a:r>
              <a:rPr lang="ru-RU" sz="1400" dirty="0" err="1"/>
              <a:t>їх</a:t>
            </a:r>
            <a:r>
              <a:rPr lang="ru-RU" sz="1400" dirty="0"/>
              <a:t> з командою.</a:t>
            </a:r>
          </a:p>
          <a:p>
            <a:r>
              <a:rPr lang="ru-RU" sz="1400" dirty="0" err="1"/>
              <a:t>Безпека</a:t>
            </a:r>
            <a:r>
              <a:rPr lang="ru-RU" sz="1400" dirty="0"/>
              <a:t>: </a:t>
            </a:r>
            <a:r>
              <a:rPr lang="ru-RU" sz="1400" dirty="0" err="1"/>
              <a:t>Хмарні</a:t>
            </a:r>
            <a:r>
              <a:rPr lang="ru-RU" sz="1400" dirty="0"/>
              <a:t> </a:t>
            </a:r>
            <a:r>
              <a:rPr lang="ru-RU" sz="1400" dirty="0" err="1"/>
              <a:t>платформи</a:t>
            </a:r>
            <a:r>
              <a:rPr lang="ru-RU" sz="1400" dirty="0"/>
              <a:t> </a:t>
            </a:r>
            <a:r>
              <a:rPr lang="ru-RU" sz="1400" dirty="0" err="1"/>
              <a:t>надають</a:t>
            </a:r>
            <a:r>
              <a:rPr lang="ru-RU" sz="1400" dirty="0"/>
              <a:t> </a:t>
            </a:r>
            <a:r>
              <a:rPr lang="ru-RU" sz="1400" dirty="0" err="1"/>
              <a:t>високий</a:t>
            </a:r>
            <a:r>
              <a:rPr lang="ru-RU" sz="1400" dirty="0"/>
              <a:t> </a:t>
            </a:r>
            <a:r>
              <a:rPr lang="ru-RU" sz="1400" dirty="0" err="1"/>
              <a:t>рівень</a:t>
            </a:r>
            <a:r>
              <a:rPr lang="ru-RU" sz="1400" dirty="0"/>
              <a:t> </a:t>
            </a:r>
            <a:r>
              <a:rPr lang="ru-RU" sz="1400" dirty="0" err="1"/>
              <a:t>безпеки</a:t>
            </a:r>
            <a:r>
              <a:rPr lang="ru-RU" sz="1400" dirty="0"/>
              <a:t> для </a:t>
            </a:r>
            <a:r>
              <a:rPr lang="ru-RU" sz="1400" dirty="0" err="1"/>
              <a:t>зберігання</a:t>
            </a:r>
            <a:r>
              <a:rPr lang="ru-RU" sz="1400" dirty="0"/>
              <a:t> та </a:t>
            </a:r>
            <a:r>
              <a:rPr lang="ru-RU" sz="1400" dirty="0" err="1"/>
              <a:t>передачі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. Вони </a:t>
            </a:r>
            <a:r>
              <a:rPr lang="ru-RU" sz="1400" dirty="0" err="1"/>
              <a:t>включають</a:t>
            </a:r>
            <a:r>
              <a:rPr lang="ru-RU" sz="1400" dirty="0"/>
              <a:t> </a:t>
            </a:r>
            <a:r>
              <a:rPr lang="ru-RU" sz="1400" dirty="0" err="1"/>
              <a:t>механізми</a:t>
            </a:r>
            <a:r>
              <a:rPr lang="ru-RU" sz="1400" dirty="0"/>
              <a:t> </a:t>
            </a:r>
            <a:r>
              <a:rPr lang="ru-RU" sz="1400" dirty="0" err="1"/>
              <a:t>шифрування</a:t>
            </a:r>
            <a:r>
              <a:rPr lang="ru-RU" sz="1400" dirty="0"/>
              <a:t>, </a:t>
            </a:r>
            <a:r>
              <a:rPr lang="ru-RU" sz="1400" dirty="0" err="1"/>
              <a:t>автентифікації</a:t>
            </a:r>
            <a:r>
              <a:rPr lang="ru-RU" sz="1400" dirty="0"/>
              <a:t> та контролю доступу, </a:t>
            </a:r>
            <a:r>
              <a:rPr lang="ru-RU" sz="1400" dirty="0" err="1"/>
              <a:t>що</a:t>
            </a:r>
            <a:r>
              <a:rPr lang="ru-RU" sz="1400" dirty="0"/>
              <a:t> </a:t>
            </a:r>
            <a:r>
              <a:rPr lang="ru-RU" sz="1400" dirty="0" err="1"/>
              <a:t>забезпечують</a:t>
            </a:r>
            <a:r>
              <a:rPr lang="ru-RU" sz="1400" dirty="0"/>
              <a:t> </a:t>
            </a:r>
            <a:r>
              <a:rPr lang="ru-RU" sz="1400" dirty="0" err="1"/>
              <a:t>захист</a:t>
            </a:r>
            <a:r>
              <a:rPr lang="ru-RU" sz="1400" dirty="0"/>
              <a:t> </a:t>
            </a:r>
            <a:r>
              <a:rPr lang="ru-RU" sz="1400" dirty="0" err="1"/>
              <a:t>інформації</a:t>
            </a:r>
            <a:r>
              <a:rPr lang="ru-RU" sz="1400" dirty="0"/>
              <a:t> </a:t>
            </a:r>
            <a:r>
              <a:rPr lang="ru-RU" sz="1400" dirty="0" err="1"/>
              <a:t>від</a:t>
            </a:r>
            <a:r>
              <a:rPr lang="ru-RU" sz="1400" dirty="0"/>
              <a:t> </a:t>
            </a:r>
            <a:r>
              <a:rPr lang="ru-RU" sz="1400" dirty="0" err="1"/>
              <a:t>несанкціонованого</a:t>
            </a:r>
            <a:r>
              <a:rPr lang="ru-RU" sz="1400" dirty="0"/>
              <a:t> доступу.</a:t>
            </a:r>
          </a:p>
          <a:p>
            <a:r>
              <a:rPr lang="ru-RU" sz="1400" dirty="0" err="1"/>
              <a:t>Резервне</a:t>
            </a:r>
            <a:r>
              <a:rPr lang="ru-RU" sz="1400" dirty="0"/>
              <a:t> </a:t>
            </a:r>
            <a:r>
              <a:rPr lang="ru-RU" sz="1400" dirty="0" err="1"/>
              <a:t>копіювання</a:t>
            </a:r>
            <a:r>
              <a:rPr lang="ru-RU" sz="1400" dirty="0"/>
              <a:t> та </a:t>
            </a:r>
            <a:r>
              <a:rPr lang="ru-RU" sz="1400" dirty="0" err="1"/>
              <a:t>відновлення</a:t>
            </a:r>
            <a:r>
              <a:rPr lang="ru-RU" sz="1400" dirty="0"/>
              <a:t>: </a:t>
            </a:r>
            <a:r>
              <a:rPr lang="ru-RU" sz="1400" dirty="0" err="1"/>
              <a:t>Хмарні</a:t>
            </a:r>
            <a:r>
              <a:rPr lang="ru-RU" sz="1400" dirty="0"/>
              <a:t> </a:t>
            </a:r>
            <a:r>
              <a:rPr lang="ru-RU" sz="1400" dirty="0" err="1"/>
              <a:t>технології</a:t>
            </a:r>
            <a:r>
              <a:rPr lang="ru-RU" sz="1400" dirty="0"/>
              <a:t> </a:t>
            </a:r>
            <a:r>
              <a:rPr lang="ru-RU" sz="1400" dirty="0" err="1"/>
              <a:t>дозволяють</a:t>
            </a:r>
            <a:r>
              <a:rPr lang="ru-RU" sz="1400" dirty="0"/>
              <a:t> автоматично </a:t>
            </a:r>
            <a:r>
              <a:rPr lang="ru-RU" sz="1400" dirty="0" err="1"/>
              <a:t>резервувати</a:t>
            </a:r>
            <a:r>
              <a:rPr lang="ru-RU" sz="1400" dirty="0"/>
              <a:t> та </a:t>
            </a:r>
            <a:r>
              <a:rPr lang="ru-RU" sz="1400" dirty="0" err="1"/>
              <a:t>відновлювати</a:t>
            </a:r>
            <a:r>
              <a:rPr lang="ru-RU" sz="1400" dirty="0"/>
              <a:t> </a:t>
            </a:r>
            <a:r>
              <a:rPr lang="ru-RU" sz="1400" dirty="0" err="1"/>
              <a:t>дані</a:t>
            </a:r>
            <a:r>
              <a:rPr lang="ru-RU" sz="1400" dirty="0"/>
              <a:t> в </a:t>
            </a:r>
            <a:r>
              <a:rPr lang="ru-RU" sz="1400" dirty="0" err="1"/>
              <a:t>разі</a:t>
            </a:r>
            <a:r>
              <a:rPr lang="ru-RU" sz="1400" dirty="0"/>
              <a:t> </a:t>
            </a:r>
            <a:r>
              <a:rPr lang="ru-RU" sz="1400" dirty="0" err="1"/>
              <a:t>втрати</a:t>
            </a:r>
            <a:r>
              <a:rPr lang="ru-RU" sz="1400" dirty="0"/>
              <a:t> </a:t>
            </a:r>
            <a:r>
              <a:rPr lang="ru-RU" sz="1400" dirty="0" err="1"/>
              <a:t>або</a:t>
            </a:r>
            <a:r>
              <a:rPr lang="ru-RU" sz="1400" dirty="0"/>
              <a:t> </a:t>
            </a:r>
            <a:r>
              <a:rPr lang="ru-RU" sz="1400" dirty="0" err="1"/>
              <a:t>пошкодження</a:t>
            </a:r>
            <a:r>
              <a:rPr lang="ru-RU" sz="1400" dirty="0"/>
              <a:t>. </a:t>
            </a:r>
            <a:r>
              <a:rPr lang="ru-RU" sz="1400" dirty="0" err="1"/>
              <a:t>Це</a:t>
            </a:r>
            <a:r>
              <a:rPr lang="ru-RU" sz="1400" dirty="0"/>
              <a:t> </a:t>
            </a:r>
            <a:r>
              <a:rPr lang="ru-RU" sz="1400" dirty="0" err="1"/>
              <a:t>забезпечує</a:t>
            </a:r>
            <a:r>
              <a:rPr lang="ru-RU" sz="1400" dirty="0"/>
              <a:t> </a:t>
            </a:r>
            <a:r>
              <a:rPr lang="ru-RU" sz="1400" dirty="0" err="1"/>
              <a:t>надійність</a:t>
            </a:r>
            <a:r>
              <a:rPr lang="ru-RU" sz="1400" dirty="0"/>
              <a:t> та </a:t>
            </a:r>
            <a:r>
              <a:rPr lang="ru-RU" sz="1400" dirty="0" err="1"/>
              <a:t>збереження</a:t>
            </a:r>
            <a:r>
              <a:rPr lang="ru-RU" sz="1400" dirty="0"/>
              <a:t> </a:t>
            </a:r>
            <a:r>
              <a:rPr lang="ru-RU" sz="1400" dirty="0" err="1"/>
              <a:t>інформації</a:t>
            </a:r>
            <a:r>
              <a:rPr lang="ru-RU" sz="1400" dirty="0"/>
              <a:t> в </a:t>
            </a:r>
            <a:r>
              <a:rPr lang="ru-RU" sz="1400" dirty="0" err="1"/>
              <a:t>разі</a:t>
            </a:r>
            <a:r>
              <a:rPr lang="ru-RU" sz="1400" dirty="0"/>
              <a:t> </a:t>
            </a:r>
            <a:r>
              <a:rPr lang="ru-RU" sz="1400" dirty="0" err="1"/>
              <a:t>непередбачуваних</a:t>
            </a:r>
            <a:r>
              <a:rPr lang="ru-RU" sz="1400" dirty="0"/>
              <a:t> </a:t>
            </a:r>
            <a:r>
              <a:rPr lang="ru-RU" sz="1400" dirty="0" err="1"/>
              <a:t>ситуацій</a:t>
            </a:r>
            <a:r>
              <a:rPr lang="ru-RU" sz="1400" dirty="0"/>
              <a:t>.</a:t>
            </a:r>
          </a:p>
          <a:p>
            <a:r>
              <a:rPr lang="ru-RU" sz="1400" dirty="0" err="1"/>
              <a:t>Колаборація</a:t>
            </a:r>
            <a:r>
              <a:rPr lang="ru-RU" sz="1400" dirty="0"/>
              <a:t>: </a:t>
            </a:r>
            <a:r>
              <a:rPr lang="ru-RU" sz="1400" dirty="0" err="1"/>
              <a:t>Хмарні</a:t>
            </a:r>
            <a:r>
              <a:rPr lang="ru-RU" sz="1400" dirty="0"/>
              <a:t> </a:t>
            </a:r>
            <a:r>
              <a:rPr lang="ru-RU" sz="1400" dirty="0" err="1"/>
              <a:t>сервіси</a:t>
            </a:r>
            <a:r>
              <a:rPr lang="ru-RU" sz="1400" dirty="0"/>
              <a:t> </a:t>
            </a:r>
            <a:r>
              <a:rPr lang="ru-RU" sz="1400" dirty="0" err="1"/>
              <a:t>надають</a:t>
            </a:r>
            <a:r>
              <a:rPr lang="ru-RU" sz="1400" dirty="0"/>
              <a:t> </a:t>
            </a:r>
            <a:r>
              <a:rPr lang="ru-RU" sz="1400" dirty="0" err="1"/>
              <a:t>можливість</a:t>
            </a:r>
            <a:r>
              <a:rPr lang="ru-RU" sz="1400" dirty="0"/>
              <a:t> </a:t>
            </a:r>
            <a:r>
              <a:rPr lang="ru-RU" sz="1400" dirty="0" err="1"/>
              <a:t>спільно</a:t>
            </a:r>
            <a:r>
              <a:rPr lang="ru-RU" sz="1400" dirty="0"/>
              <a:t> </a:t>
            </a:r>
            <a:r>
              <a:rPr lang="ru-RU" sz="1400" dirty="0" err="1"/>
              <a:t>працювати</a:t>
            </a:r>
            <a:r>
              <a:rPr lang="ru-RU" sz="1400" dirty="0"/>
              <a:t> над </a:t>
            </a:r>
            <a:r>
              <a:rPr lang="ru-RU" sz="1400" dirty="0" err="1"/>
              <a:t>даними</a:t>
            </a:r>
            <a:r>
              <a:rPr lang="ru-RU" sz="1400" dirty="0"/>
              <a:t>, </a:t>
            </a:r>
            <a:r>
              <a:rPr lang="ru-RU" sz="1400" dirty="0" err="1"/>
              <a:t>ділитися</a:t>
            </a:r>
            <a:r>
              <a:rPr lang="ru-RU" sz="1400" dirty="0"/>
              <a:t> файлами та </a:t>
            </a:r>
            <a:r>
              <a:rPr lang="ru-RU" sz="1400" dirty="0" err="1"/>
              <a:t>спілкуватися</a:t>
            </a:r>
            <a:r>
              <a:rPr lang="ru-RU" sz="1400" dirty="0"/>
              <a:t> з командою у </a:t>
            </a:r>
            <a:r>
              <a:rPr lang="ru-RU" sz="1400" dirty="0" err="1"/>
              <a:t>режимі</a:t>
            </a:r>
            <a:r>
              <a:rPr lang="ru-RU" sz="1400" dirty="0"/>
              <a:t> реального часу. </a:t>
            </a:r>
            <a:r>
              <a:rPr lang="ru-RU" sz="1400" dirty="0" err="1"/>
              <a:t>Це</a:t>
            </a:r>
            <a:r>
              <a:rPr lang="ru-RU" sz="1400" dirty="0"/>
              <a:t> </a:t>
            </a:r>
            <a:r>
              <a:rPr lang="ru-RU" sz="1400" dirty="0" err="1"/>
              <a:t>сприяє</a:t>
            </a:r>
            <a:r>
              <a:rPr lang="ru-RU" sz="1400" dirty="0"/>
              <a:t> </a:t>
            </a:r>
            <a:r>
              <a:rPr lang="ru-RU" sz="1400" dirty="0" err="1"/>
              <a:t>покращенню</a:t>
            </a:r>
            <a:r>
              <a:rPr lang="ru-RU" sz="1400" dirty="0"/>
              <a:t> </a:t>
            </a:r>
            <a:r>
              <a:rPr lang="ru-RU" sz="1400" dirty="0" err="1"/>
              <a:t>комунікації</a:t>
            </a:r>
            <a:r>
              <a:rPr lang="ru-RU" sz="1400" dirty="0"/>
              <a:t> та </a:t>
            </a:r>
            <a:r>
              <a:rPr lang="ru-RU" sz="1400" dirty="0" err="1"/>
              <a:t>ефективності</a:t>
            </a:r>
            <a:r>
              <a:rPr lang="ru-RU" sz="1400" dirty="0"/>
              <a:t> </a:t>
            </a:r>
            <a:r>
              <a:rPr lang="ru-RU" sz="1400" dirty="0" err="1"/>
              <a:t>роботи</a:t>
            </a:r>
            <a:r>
              <a:rPr lang="ru-RU" sz="1400" dirty="0"/>
              <a:t>.</a:t>
            </a:r>
          </a:p>
          <a:p>
            <a:r>
              <a:rPr lang="ru-RU" sz="1400" dirty="0" err="1"/>
              <a:t>Загалом</a:t>
            </a:r>
            <a:r>
              <a:rPr lang="ru-RU" sz="1400" dirty="0"/>
              <a:t>, </a:t>
            </a:r>
            <a:r>
              <a:rPr lang="ru-RU" sz="1400" dirty="0" err="1"/>
              <a:t>хмарні</a:t>
            </a:r>
            <a:r>
              <a:rPr lang="ru-RU" sz="1400" dirty="0"/>
              <a:t> </a:t>
            </a:r>
            <a:r>
              <a:rPr lang="ru-RU" sz="1400" dirty="0" err="1"/>
              <a:t>технології</a:t>
            </a:r>
            <a:r>
              <a:rPr lang="ru-RU" sz="1400" dirty="0"/>
              <a:t> </a:t>
            </a:r>
            <a:r>
              <a:rPr lang="ru-RU" sz="1400" dirty="0" err="1"/>
              <a:t>є</a:t>
            </a:r>
            <a:r>
              <a:rPr lang="ru-RU" sz="1400" dirty="0"/>
              <a:t> </a:t>
            </a:r>
            <a:r>
              <a:rPr lang="ru-RU" sz="1400" dirty="0" err="1"/>
              <a:t>суттєвим</a:t>
            </a:r>
            <a:r>
              <a:rPr lang="ru-RU" sz="1400" dirty="0"/>
              <a:t> кроком у </a:t>
            </a:r>
            <a:r>
              <a:rPr lang="ru-RU" sz="1400" dirty="0" err="1"/>
              <a:t>розвитку</a:t>
            </a:r>
            <a:r>
              <a:rPr lang="ru-RU" sz="1400" dirty="0"/>
              <a:t> </a:t>
            </a:r>
            <a:r>
              <a:rPr lang="ru-RU" sz="1400" dirty="0" err="1"/>
              <a:t>програмних</a:t>
            </a:r>
            <a:r>
              <a:rPr lang="ru-RU" sz="1400" dirty="0"/>
              <a:t> </a:t>
            </a:r>
            <a:r>
              <a:rPr lang="ru-RU" sz="1400" dirty="0" err="1"/>
              <a:t>засобів</a:t>
            </a:r>
            <a:r>
              <a:rPr lang="ru-RU" sz="1400" dirty="0"/>
              <a:t> </a:t>
            </a:r>
            <a:r>
              <a:rPr lang="ru-RU" sz="1400" dirty="0" err="1"/>
              <a:t>обробки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, </a:t>
            </a:r>
            <a:r>
              <a:rPr lang="ru-RU" sz="1400" dirty="0" err="1"/>
              <a:t>забезпечуючи</a:t>
            </a:r>
            <a:r>
              <a:rPr lang="ru-RU" sz="1400" dirty="0"/>
              <a:t> </a:t>
            </a:r>
            <a:r>
              <a:rPr lang="ru-RU" sz="1400" dirty="0" err="1"/>
              <a:t>гнучкість</a:t>
            </a:r>
            <a:r>
              <a:rPr lang="ru-RU" sz="1400" dirty="0"/>
              <a:t>, </a:t>
            </a:r>
            <a:r>
              <a:rPr lang="ru-RU" sz="1400" dirty="0" err="1"/>
              <a:t>доступність</a:t>
            </a:r>
            <a:r>
              <a:rPr lang="ru-RU" sz="1400" dirty="0"/>
              <a:t> та </a:t>
            </a:r>
            <a:r>
              <a:rPr lang="ru-RU" sz="1400" dirty="0" err="1"/>
              <a:t>безпеку</a:t>
            </a:r>
            <a:r>
              <a:rPr lang="ru-RU" sz="1400" dirty="0"/>
              <a:t> для </a:t>
            </a:r>
            <a:r>
              <a:rPr lang="ru-RU" sz="1400" dirty="0" err="1"/>
              <a:t>ефективної</a:t>
            </a:r>
            <a:r>
              <a:rPr lang="ru-RU" sz="1400" dirty="0"/>
              <a:t> </a:t>
            </a:r>
            <a:r>
              <a:rPr lang="ru-RU" sz="1400" dirty="0" err="1"/>
              <a:t>роботи</a:t>
            </a:r>
            <a:r>
              <a:rPr lang="ru-RU" sz="1400" dirty="0"/>
              <a:t> з </a:t>
            </a:r>
            <a:r>
              <a:rPr lang="ru-RU" sz="1400" dirty="0" err="1"/>
              <a:t>інформацією</a:t>
            </a:r>
            <a:r>
              <a:rPr lang="ru-RU" sz="1400" dirty="0"/>
              <a:t>.</a:t>
            </a:r>
            <a:endParaRPr lang="ru-UA" sz="1400" dirty="0"/>
          </a:p>
        </p:txBody>
      </p:sp>
      <p:pic>
        <p:nvPicPr>
          <p:cNvPr id="4100" name="Picture 4" descr="Що таке хмарні технології і як вони працюють — DSnews.ua">
            <a:extLst>
              <a:ext uri="{FF2B5EF4-FFF2-40B4-BE49-F238E27FC236}">
                <a16:creationId xmlns:a16="http://schemas.microsoft.com/office/drawing/2014/main" id="{656E29B0-0BCE-53F7-2507-1F5220D2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516" y="4299809"/>
            <a:ext cx="3800390" cy="206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хмарні технології - актуальні новини і публікації | hromadske.ua">
            <a:extLst>
              <a:ext uri="{FF2B5EF4-FFF2-40B4-BE49-F238E27FC236}">
                <a16:creationId xmlns:a16="http://schemas.microsoft.com/office/drawing/2014/main" id="{80A1D2D0-9299-DA95-9BE8-AE56689CA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516" y="2116890"/>
            <a:ext cx="3800390" cy="190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184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9F8E1-7E46-2F2F-83F6-8263D06E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FEC940-0D31-9C9D-4B24-2392C1E1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9" y="2088292"/>
            <a:ext cx="7772399" cy="48685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err="1"/>
              <a:t>Великі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US" dirty="0"/>
              <a:t>Big Data, </a:t>
            </a:r>
            <a:r>
              <a:rPr lang="ru-RU" dirty="0" err="1"/>
              <a:t>є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однією</a:t>
            </a:r>
            <a:r>
              <a:rPr lang="ru-RU" dirty="0"/>
              <a:t> </a:t>
            </a:r>
            <a:r>
              <a:rPr lang="ru-RU" dirty="0" err="1"/>
              <a:t>ключовою</a:t>
            </a:r>
            <a:r>
              <a:rPr lang="ru-RU" dirty="0"/>
              <a:t> </a:t>
            </a:r>
            <a:r>
              <a:rPr lang="ru-RU" dirty="0" err="1"/>
              <a:t>тенденцією</a:t>
            </a:r>
            <a:r>
              <a:rPr lang="ru-RU" dirty="0"/>
              <a:t> в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засобах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особливості</a:t>
            </a:r>
            <a:r>
              <a:rPr lang="ru-RU" dirty="0"/>
              <a:t> великих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включають</a:t>
            </a:r>
            <a:r>
              <a:rPr lang="ru-RU" dirty="0"/>
              <a:t>:</a:t>
            </a:r>
          </a:p>
          <a:p>
            <a:r>
              <a:rPr lang="ru-RU" dirty="0" err="1"/>
              <a:t>Обсяг</a:t>
            </a:r>
            <a:r>
              <a:rPr lang="ru-RU" dirty="0"/>
              <a:t>: </a:t>
            </a:r>
            <a:r>
              <a:rPr lang="ru-RU" dirty="0" err="1"/>
              <a:t>Великі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/>
              <a:t>характеризуються</a:t>
            </a:r>
            <a:r>
              <a:rPr lang="ru-RU" dirty="0"/>
              <a:t> </a:t>
            </a:r>
            <a:r>
              <a:rPr lang="ru-RU" dirty="0" err="1"/>
              <a:t>величезними</a:t>
            </a:r>
            <a:r>
              <a:rPr lang="ru-RU" dirty="0"/>
              <a:t> </a:t>
            </a:r>
            <a:r>
              <a:rPr lang="ru-RU" dirty="0" err="1"/>
              <a:t>обсягами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перевищують</a:t>
            </a:r>
            <a:r>
              <a:rPr lang="ru-RU" dirty="0"/>
              <a:t> </a:t>
            </a:r>
            <a:r>
              <a:rPr lang="ru-RU" dirty="0" err="1"/>
              <a:t>здатність</a:t>
            </a:r>
            <a:r>
              <a:rPr lang="ru-RU" dirty="0"/>
              <a:t> </a:t>
            </a:r>
            <a:r>
              <a:rPr lang="ru-RU" dirty="0" err="1"/>
              <a:t>традиційних</a:t>
            </a:r>
            <a:r>
              <a:rPr lang="ru-RU" dirty="0"/>
              <a:t>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петабайти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екзабайти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</a:p>
          <a:p>
            <a:r>
              <a:rPr lang="ru-RU" dirty="0" err="1"/>
              <a:t>Швидкість</a:t>
            </a:r>
            <a:r>
              <a:rPr lang="ru-RU" dirty="0"/>
              <a:t>: </a:t>
            </a:r>
            <a:r>
              <a:rPr lang="ru-RU" dirty="0" err="1"/>
              <a:t>Великі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/>
              <a:t>генеруються</a:t>
            </a:r>
            <a:r>
              <a:rPr lang="ru-RU" dirty="0"/>
              <a:t> та </a:t>
            </a:r>
            <a:r>
              <a:rPr lang="ru-RU" dirty="0" err="1"/>
              <a:t>поступають</a:t>
            </a:r>
            <a:r>
              <a:rPr lang="ru-RU" dirty="0"/>
              <a:t> з </a:t>
            </a:r>
            <a:r>
              <a:rPr lang="ru-RU" dirty="0" err="1"/>
              <a:t>високою</a:t>
            </a:r>
            <a:r>
              <a:rPr lang="ru-RU" dirty="0"/>
              <a:t> </a:t>
            </a:r>
            <a:r>
              <a:rPr lang="ru-RU" dirty="0" err="1"/>
              <a:t>швидкістю</a:t>
            </a:r>
            <a:r>
              <a:rPr lang="ru-RU" dirty="0"/>
              <a:t>. </a:t>
            </a:r>
            <a:r>
              <a:rPr lang="ru-RU" dirty="0" err="1"/>
              <a:t>Наприклад</a:t>
            </a:r>
            <a:r>
              <a:rPr lang="ru-RU" dirty="0"/>
              <a:t>, датчики </a:t>
            </a:r>
            <a:r>
              <a:rPr lang="ru-RU" dirty="0" err="1"/>
              <a:t>Інтернету</a:t>
            </a:r>
            <a:r>
              <a:rPr lang="ru-RU" dirty="0"/>
              <a:t> речей, </a:t>
            </a:r>
            <a:r>
              <a:rPr lang="ru-RU" dirty="0" err="1"/>
              <a:t>соціальні</a:t>
            </a:r>
            <a:r>
              <a:rPr lang="ru-RU" dirty="0"/>
              <a:t> </a:t>
            </a:r>
            <a:r>
              <a:rPr lang="ru-RU" dirty="0" err="1"/>
              <a:t>медіа</a:t>
            </a:r>
            <a:r>
              <a:rPr lang="ru-RU" dirty="0"/>
              <a:t> та </a:t>
            </a:r>
            <a:r>
              <a:rPr lang="ru-RU" dirty="0" err="1"/>
              <a:t>фінансові</a:t>
            </a:r>
            <a:r>
              <a:rPr lang="ru-RU" dirty="0"/>
              <a:t> </a:t>
            </a:r>
            <a:r>
              <a:rPr lang="ru-RU" dirty="0" err="1"/>
              <a:t>транзакції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надсилати</a:t>
            </a:r>
            <a:r>
              <a:rPr lang="ru-RU" dirty="0"/>
              <a:t> великий </a:t>
            </a:r>
            <a:r>
              <a:rPr lang="ru-RU" dirty="0" err="1"/>
              <a:t>потік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в реальному </a:t>
            </a:r>
            <a:r>
              <a:rPr lang="ru-RU" dirty="0" err="1"/>
              <a:t>часі</a:t>
            </a:r>
            <a:r>
              <a:rPr lang="ru-RU" dirty="0"/>
              <a:t>.</a:t>
            </a:r>
          </a:p>
          <a:p>
            <a:r>
              <a:rPr lang="ru-RU" dirty="0" err="1"/>
              <a:t>Розмаїтість</a:t>
            </a:r>
            <a:r>
              <a:rPr lang="ru-RU" dirty="0"/>
              <a:t>: </a:t>
            </a:r>
            <a:r>
              <a:rPr lang="ru-RU" dirty="0" err="1"/>
              <a:t>Великі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/>
              <a:t>включають</a:t>
            </a:r>
            <a:r>
              <a:rPr lang="ru-RU" dirty="0"/>
              <a:t> </a:t>
            </a:r>
            <a:r>
              <a:rPr lang="ru-RU" dirty="0" err="1"/>
              <a:t>різноманітні</a:t>
            </a:r>
            <a:r>
              <a:rPr lang="ru-RU" dirty="0"/>
              <a:t> типи і </a:t>
            </a:r>
            <a:r>
              <a:rPr lang="ru-RU" dirty="0" err="1"/>
              <a:t>джерела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, </a:t>
            </a:r>
            <a:r>
              <a:rPr lang="ru-RU" dirty="0" err="1"/>
              <a:t>такі</a:t>
            </a:r>
            <a:r>
              <a:rPr lang="ru-RU" dirty="0"/>
              <a:t> як </a:t>
            </a:r>
            <a:r>
              <a:rPr lang="ru-RU" dirty="0" err="1"/>
              <a:t>структуровані</a:t>
            </a:r>
            <a:r>
              <a:rPr lang="ru-RU" dirty="0"/>
              <a:t>, </a:t>
            </a:r>
            <a:r>
              <a:rPr lang="ru-RU" dirty="0" err="1"/>
              <a:t>напівструктуровані</a:t>
            </a:r>
            <a:r>
              <a:rPr lang="ru-RU" dirty="0"/>
              <a:t> та </a:t>
            </a:r>
            <a:r>
              <a:rPr lang="ru-RU" dirty="0" err="1"/>
              <a:t>неструктуровані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текстові</a:t>
            </a:r>
            <a:r>
              <a:rPr lang="ru-RU" dirty="0"/>
              <a:t> </a:t>
            </a:r>
            <a:r>
              <a:rPr lang="ru-RU" dirty="0" err="1"/>
              <a:t>файли</a:t>
            </a:r>
            <a:r>
              <a:rPr lang="ru-RU" dirty="0"/>
              <a:t>, </a:t>
            </a:r>
            <a:r>
              <a:rPr lang="ru-RU" dirty="0" err="1"/>
              <a:t>зображення</a:t>
            </a:r>
            <a:r>
              <a:rPr lang="ru-RU" dirty="0"/>
              <a:t>, </a:t>
            </a:r>
            <a:r>
              <a:rPr lang="ru-RU" dirty="0" err="1"/>
              <a:t>аудіо</a:t>
            </a:r>
            <a:r>
              <a:rPr lang="ru-RU" dirty="0"/>
              <a:t>- та </a:t>
            </a:r>
            <a:r>
              <a:rPr lang="ru-RU" dirty="0" err="1"/>
              <a:t>відеофайли</a:t>
            </a:r>
            <a:r>
              <a:rPr lang="ru-RU" dirty="0"/>
              <a:t>, </a:t>
            </a:r>
            <a:r>
              <a:rPr lang="ru-RU" dirty="0" err="1"/>
              <a:t>логи</a:t>
            </a:r>
            <a:r>
              <a:rPr lang="ru-RU" dirty="0"/>
              <a:t>, </a:t>
            </a:r>
            <a:r>
              <a:rPr lang="ru-RU" dirty="0" err="1"/>
              <a:t>соціальні</a:t>
            </a:r>
            <a:r>
              <a:rPr lang="ru-RU" dirty="0"/>
              <a:t> </a:t>
            </a:r>
            <a:r>
              <a:rPr lang="ru-RU" dirty="0" err="1"/>
              <a:t>медіа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.</a:t>
            </a:r>
          </a:p>
          <a:p>
            <a:r>
              <a:rPr lang="ru-RU" dirty="0" err="1"/>
              <a:t>Переваги</a:t>
            </a:r>
            <a:r>
              <a:rPr lang="ru-RU" dirty="0"/>
              <a:t> </a:t>
            </a:r>
            <a:r>
              <a:rPr lang="ru-RU" dirty="0" err="1"/>
              <a:t>аналітики</a:t>
            </a:r>
            <a:r>
              <a:rPr lang="ru-RU" dirty="0"/>
              <a:t>: </a:t>
            </a:r>
            <a:r>
              <a:rPr lang="ru-RU" dirty="0" err="1"/>
              <a:t>Обробка</a:t>
            </a:r>
            <a:r>
              <a:rPr lang="ru-RU" dirty="0"/>
              <a:t> великих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надає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виявляти</a:t>
            </a:r>
            <a:r>
              <a:rPr lang="ru-RU" dirty="0"/>
              <a:t> </a:t>
            </a:r>
            <a:r>
              <a:rPr lang="ru-RU" dirty="0" err="1"/>
              <a:t>складні</a:t>
            </a:r>
            <a:r>
              <a:rPr lang="ru-RU" dirty="0"/>
              <a:t> </a:t>
            </a:r>
            <a:r>
              <a:rPr lang="ru-RU" dirty="0" err="1"/>
              <a:t>залежності</a:t>
            </a:r>
            <a:r>
              <a:rPr lang="ru-RU" dirty="0"/>
              <a:t> та </a:t>
            </a:r>
            <a:r>
              <a:rPr lang="ru-RU" dirty="0" err="1"/>
              <a:t>тренди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раніше</a:t>
            </a:r>
            <a:r>
              <a:rPr lang="ru-RU" dirty="0"/>
              <a:t>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недоступні</a:t>
            </a:r>
            <a:r>
              <a:rPr lang="ru-RU" dirty="0"/>
              <a:t>.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dirty="0" err="1"/>
              <a:t>аналітичних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, машинного </a:t>
            </a:r>
            <a:r>
              <a:rPr lang="ru-RU" dirty="0" err="1"/>
              <a:t>навчання</a:t>
            </a:r>
            <a:r>
              <a:rPr lang="ru-RU" dirty="0"/>
              <a:t> та штучного </a:t>
            </a:r>
            <a:r>
              <a:rPr lang="ru-RU" dirty="0" err="1"/>
              <a:t>інтелекту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здійснювати</a:t>
            </a:r>
            <a:r>
              <a:rPr lang="ru-RU" dirty="0"/>
              <a:t> </a:t>
            </a:r>
            <a:r>
              <a:rPr lang="ru-RU" dirty="0" err="1"/>
              <a:t>передбачення</a:t>
            </a:r>
            <a:r>
              <a:rPr lang="ru-RU" dirty="0"/>
              <a:t>, </a:t>
            </a:r>
            <a:r>
              <a:rPr lang="ru-RU" dirty="0" err="1"/>
              <a:t>виявляти</a:t>
            </a:r>
            <a:r>
              <a:rPr lang="ru-RU" dirty="0"/>
              <a:t> </a:t>
            </a:r>
            <a:r>
              <a:rPr lang="ru-RU" dirty="0" err="1"/>
              <a:t>патерни</a:t>
            </a:r>
            <a:r>
              <a:rPr lang="ru-RU" dirty="0"/>
              <a:t> та </a:t>
            </a:r>
            <a:r>
              <a:rPr lang="ru-RU" dirty="0" err="1"/>
              <a:t>приймати</a:t>
            </a:r>
            <a:r>
              <a:rPr lang="ru-RU" dirty="0"/>
              <a:t> </a:t>
            </a:r>
            <a:r>
              <a:rPr lang="ru-RU" dirty="0" err="1"/>
              <a:t>обґрунтовані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.</a:t>
            </a:r>
          </a:p>
          <a:p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великих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вимагає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спеціалізованих</a:t>
            </a:r>
            <a:r>
              <a:rPr lang="ru-RU" dirty="0"/>
              <a:t> </a:t>
            </a:r>
            <a:r>
              <a:rPr lang="ru-RU" dirty="0" err="1"/>
              <a:t>алгоритмів</a:t>
            </a:r>
            <a:r>
              <a:rPr lang="ru-RU" dirty="0"/>
              <a:t>, </a:t>
            </a:r>
            <a:r>
              <a:rPr lang="ru-RU" dirty="0" err="1"/>
              <a:t>інфраструктури</a:t>
            </a:r>
            <a:r>
              <a:rPr lang="ru-RU" dirty="0"/>
              <a:t> та </a:t>
            </a:r>
            <a:r>
              <a:rPr lang="ru-RU" dirty="0" err="1"/>
              <a:t>інструментів</a:t>
            </a:r>
            <a:r>
              <a:rPr lang="ru-RU" dirty="0"/>
              <a:t> для </a:t>
            </a:r>
            <a:r>
              <a:rPr lang="ru-RU" dirty="0" err="1"/>
              <a:t>ефективного</a:t>
            </a:r>
            <a:r>
              <a:rPr lang="ru-RU" dirty="0"/>
              <a:t> </a:t>
            </a:r>
            <a:r>
              <a:rPr lang="ru-RU" dirty="0" err="1"/>
              <a:t>зберігання</a:t>
            </a:r>
            <a:r>
              <a:rPr lang="ru-RU" dirty="0"/>
              <a:t>, </a:t>
            </a:r>
            <a:r>
              <a:rPr lang="ru-RU" dirty="0" err="1"/>
              <a:t>обробки</a:t>
            </a:r>
            <a:r>
              <a:rPr lang="ru-RU" dirty="0"/>
              <a:t> та </a:t>
            </a:r>
            <a:r>
              <a:rPr lang="ru-RU" dirty="0" err="1"/>
              <a:t>аналізу</a:t>
            </a:r>
            <a:r>
              <a:rPr lang="ru-RU" dirty="0"/>
              <a:t> таких </a:t>
            </a:r>
            <a:r>
              <a:rPr lang="ru-RU" dirty="0" err="1"/>
              <a:t>обсягів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.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en-GB" dirty="0"/>
              <a:t>Big Data </a:t>
            </a:r>
            <a:r>
              <a:rPr lang="ru-RU" dirty="0" err="1"/>
              <a:t>відкрива</a:t>
            </a:r>
            <a:r>
              <a:rPr lang="en-GB" dirty="0" err="1"/>
              <a:t>є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для </a:t>
            </a:r>
            <a:r>
              <a:rPr lang="ru-RU" dirty="0" err="1"/>
              <a:t>бізнесу</a:t>
            </a:r>
            <a:endParaRPr lang="ru-RU" dirty="0"/>
          </a:p>
          <a:p>
            <a:endParaRPr lang="ru-UA" dirty="0"/>
          </a:p>
        </p:txBody>
      </p:sp>
      <p:pic>
        <p:nvPicPr>
          <p:cNvPr id="3074" name="Picture 2" descr="5 Biggest Big Data Challenges - Bleuwire">
            <a:extLst>
              <a:ext uri="{FF2B5EF4-FFF2-40B4-BE49-F238E27FC236}">
                <a16:creationId xmlns:a16="http://schemas.microsoft.com/office/drawing/2014/main" id="{CDF87767-759D-AE14-4EB5-E4C29B0E5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087" y="2223937"/>
            <a:ext cx="3443698" cy="229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is Big Data | Introduction and Application Of Big data">
            <a:extLst>
              <a:ext uri="{FF2B5EF4-FFF2-40B4-BE49-F238E27FC236}">
                <a16:creationId xmlns:a16="http://schemas.microsoft.com/office/drawing/2014/main" id="{0D4F464D-2D54-308F-57C4-636B9B785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087" y="4628138"/>
            <a:ext cx="3443698" cy="20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771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5AFFE-A6A2-C6B1-99FF-5B435C1F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Технологія</a:t>
            </a:r>
            <a:r>
              <a:rPr lang="ru-RU" dirty="0"/>
              <a:t> </a:t>
            </a:r>
            <a:r>
              <a:rPr lang="ru-RU" dirty="0" err="1"/>
              <a:t>блокчейн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3EF93F-333A-0C91-676A-402BFA50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23" y="2137718"/>
            <a:ext cx="7735328" cy="47202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err="1"/>
              <a:t>Блокчейн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розподілена</a:t>
            </a:r>
            <a:r>
              <a:rPr lang="ru-RU" dirty="0"/>
              <a:t> </a:t>
            </a:r>
            <a:r>
              <a:rPr lang="ru-RU" dirty="0" err="1"/>
              <a:t>технологія</a:t>
            </a:r>
            <a:r>
              <a:rPr lang="ru-RU" dirty="0"/>
              <a:t> </a:t>
            </a:r>
            <a:r>
              <a:rPr lang="ru-RU" dirty="0" err="1"/>
              <a:t>збереження</a:t>
            </a:r>
            <a:r>
              <a:rPr lang="ru-RU" dirty="0"/>
              <a:t> та </a:t>
            </a:r>
            <a:r>
              <a:rPr lang="ru-RU" dirty="0" err="1"/>
              <a:t>передачі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базується</a:t>
            </a:r>
            <a:r>
              <a:rPr lang="ru-RU" dirty="0"/>
              <a:t> на </a:t>
            </a:r>
            <a:r>
              <a:rPr lang="ru-RU" dirty="0" err="1"/>
              <a:t>мережі</a:t>
            </a:r>
            <a:r>
              <a:rPr lang="ru-RU" dirty="0"/>
              <a:t> </a:t>
            </a:r>
            <a:r>
              <a:rPr lang="ru-RU" dirty="0" err="1"/>
              <a:t>комп'ютерів</a:t>
            </a:r>
            <a:r>
              <a:rPr lang="ru-RU" dirty="0"/>
              <a:t> (</a:t>
            </a:r>
            <a:r>
              <a:rPr lang="ru-RU" dirty="0" err="1"/>
              <a:t>вузлів</a:t>
            </a:r>
            <a:r>
              <a:rPr lang="ru-RU" dirty="0"/>
              <a:t>),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підтверджують</a:t>
            </a:r>
            <a:r>
              <a:rPr lang="ru-RU" dirty="0"/>
              <a:t> та </a:t>
            </a:r>
            <a:r>
              <a:rPr lang="ru-RU" dirty="0" err="1"/>
              <a:t>записують</a:t>
            </a:r>
            <a:r>
              <a:rPr lang="ru-RU" dirty="0"/>
              <a:t> </a:t>
            </a:r>
            <a:r>
              <a:rPr lang="ru-RU" dirty="0" err="1"/>
              <a:t>транзакції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блоків</a:t>
            </a:r>
            <a:r>
              <a:rPr lang="ru-RU" dirty="0"/>
              <a:t>.</a:t>
            </a:r>
          </a:p>
          <a:p>
            <a:r>
              <a:rPr lang="ru-RU" dirty="0" err="1"/>
              <a:t>Кожен</a:t>
            </a:r>
            <a:r>
              <a:rPr lang="ru-RU" dirty="0"/>
              <a:t> блок </a:t>
            </a:r>
            <a:r>
              <a:rPr lang="ru-RU" dirty="0" err="1"/>
              <a:t>містить</a:t>
            </a:r>
            <a:r>
              <a:rPr lang="ru-RU" dirty="0"/>
              <a:t> хеш-</a:t>
            </a:r>
            <a:r>
              <a:rPr lang="ru-RU" dirty="0" err="1"/>
              <a:t>підпис</a:t>
            </a:r>
            <a:r>
              <a:rPr lang="ru-RU" dirty="0"/>
              <a:t> </a:t>
            </a:r>
            <a:r>
              <a:rPr lang="ru-RU" dirty="0" err="1"/>
              <a:t>попереднього</a:t>
            </a:r>
            <a:r>
              <a:rPr lang="ru-RU" dirty="0"/>
              <a:t> блоку, </a:t>
            </a:r>
            <a:r>
              <a:rPr lang="ru-RU" dirty="0" err="1"/>
              <a:t>що</a:t>
            </a:r>
            <a:r>
              <a:rPr lang="ru-RU" dirty="0"/>
              <a:t> робить </a:t>
            </a:r>
            <a:r>
              <a:rPr lang="ru-RU" dirty="0" err="1"/>
              <a:t>ланцюжок</a:t>
            </a:r>
            <a:r>
              <a:rPr lang="ru-RU" dirty="0"/>
              <a:t> </a:t>
            </a:r>
            <a:r>
              <a:rPr lang="ru-RU" dirty="0" err="1"/>
              <a:t>блоків</a:t>
            </a:r>
            <a:r>
              <a:rPr lang="ru-RU" dirty="0"/>
              <a:t> </a:t>
            </a:r>
            <a:r>
              <a:rPr lang="ru-RU" dirty="0" err="1"/>
              <a:t>незмінним</a:t>
            </a:r>
            <a:r>
              <a:rPr lang="ru-RU" dirty="0"/>
              <a:t> та </a:t>
            </a:r>
            <a:r>
              <a:rPr lang="ru-RU" dirty="0" err="1"/>
              <a:t>надійним</a:t>
            </a:r>
            <a:r>
              <a:rPr lang="ru-RU" dirty="0"/>
              <a:t>.</a:t>
            </a:r>
          </a:p>
          <a:p>
            <a:r>
              <a:rPr lang="ru-RU" dirty="0" err="1"/>
              <a:t>Блокчейн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r>
              <a:rPr lang="ru-RU" dirty="0"/>
              <a:t>, </a:t>
            </a:r>
            <a:r>
              <a:rPr lang="ru-RU" dirty="0" err="1"/>
              <a:t>недоступності</a:t>
            </a:r>
            <a:r>
              <a:rPr lang="ru-RU" dirty="0"/>
              <a:t> для </a:t>
            </a:r>
            <a:r>
              <a:rPr lang="ru-RU" dirty="0" err="1"/>
              <a:t>модифікацій</a:t>
            </a:r>
            <a:r>
              <a:rPr lang="ru-RU" dirty="0"/>
              <a:t> та </a:t>
            </a:r>
            <a:r>
              <a:rPr lang="ru-RU" dirty="0" err="1"/>
              <a:t>прозорості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.</a:t>
            </a:r>
          </a:p>
          <a:p>
            <a:r>
              <a:rPr lang="ru-RU" dirty="0" err="1"/>
              <a:t>Блокчейн</a:t>
            </a:r>
            <a:r>
              <a:rPr lang="ru-RU" dirty="0"/>
              <a:t> </a:t>
            </a:r>
            <a:r>
              <a:rPr lang="ru-RU" dirty="0" err="1"/>
              <a:t>відкриває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у </a:t>
            </a:r>
            <a:r>
              <a:rPr lang="ru-RU" dirty="0" err="1"/>
              <a:t>багатьох</a:t>
            </a:r>
            <a:r>
              <a:rPr lang="ru-RU" dirty="0"/>
              <a:t> сферах, таких як </a:t>
            </a:r>
            <a:r>
              <a:rPr lang="ru-RU" dirty="0" err="1"/>
              <a:t>фінанси</a:t>
            </a:r>
            <a:r>
              <a:rPr lang="ru-RU" dirty="0"/>
              <a:t>, </a:t>
            </a:r>
            <a:r>
              <a:rPr lang="ru-RU" dirty="0" err="1"/>
              <a:t>логістика</a:t>
            </a:r>
            <a:r>
              <a:rPr lang="ru-RU" dirty="0"/>
              <a:t>, </a:t>
            </a:r>
            <a:r>
              <a:rPr lang="ru-RU" dirty="0" err="1"/>
              <a:t>лікарська</a:t>
            </a:r>
            <a:r>
              <a:rPr lang="ru-RU" dirty="0"/>
              <a:t> </a:t>
            </a:r>
            <a:r>
              <a:rPr lang="ru-RU" dirty="0" err="1"/>
              <a:t>індустрія</a:t>
            </a:r>
            <a:r>
              <a:rPr lang="ru-RU" dirty="0"/>
              <a:t> та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ланцюжком</a:t>
            </a:r>
            <a:r>
              <a:rPr lang="ru-RU" dirty="0"/>
              <a:t> </a:t>
            </a:r>
            <a:r>
              <a:rPr lang="ru-RU" dirty="0" err="1"/>
              <a:t>постачання</a:t>
            </a:r>
            <a:r>
              <a:rPr lang="ru-RU" dirty="0"/>
              <a:t>.</a:t>
            </a:r>
          </a:p>
          <a:p>
            <a:r>
              <a:rPr lang="ru-RU" dirty="0"/>
              <a:t>Смарт-</a:t>
            </a:r>
            <a:r>
              <a:rPr lang="ru-RU" dirty="0" err="1"/>
              <a:t>контракти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базуються</a:t>
            </a:r>
            <a:r>
              <a:rPr lang="ru-RU" dirty="0"/>
              <a:t> на </a:t>
            </a:r>
            <a:r>
              <a:rPr lang="ru-RU" dirty="0" err="1"/>
              <a:t>блокчейні</a:t>
            </a:r>
            <a:r>
              <a:rPr lang="ru-RU" dirty="0"/>
              <a:t>,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автоматизувати</a:t>
            </a:r>
            <a:r>
              <a:rPr lang="ru-RU" dirty="0"/>
              <a:t> та </a:t>
            </a:r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безпеку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угод</a:t>
            </a:r>
            <a:r>
              <a:rPr lang="ru-RU" dirty="0"/>
              <a:t> та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.</a:t>
            </a:r>
          </a:p>
          <a:p>
            <a:r>
              <a:rPr lang="ru-RU" dirty="0" err="1"/>
              <a:t>Блокчейн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забезпечувати</a:t>
            </a:r>
            <a:r>
              <a:rPr lang="ru-RU" dirty="0"/>
              <a:t> </a:t>
            </a:r>
            <a:r>
              <a:rPr lang="ru-RU" dirty="0" err="1"/>
              <a:t>відкритість</a:t>
            </a:r>
            <a:r>
              <a:rPr lang="ru-RU" dirty="0"/>
              <a:t>, </a:t>
            </a:r>
            <a:r>
              <a:rPr lang="ru-RU" dirty="0" err="1"/>
              <a:t>децентралізацію</a:t>
            </a:r>
            <a:r>
              <a:rPr lang="ru-RU" dirty="0"/>
              <a:t> та </a:t>
            </a:r>
            <a:r>
              <a:rPr lang="ru-RU" dirty="0" err="1"/>
              <a:t>прозорість</a:t>
            </a:r>
            <a:r>
              <a:rPr lang="ru-RU" dirty="0"/>
              <a:t>, </a:t>
            </a:r>
            <a:r>
              <a:rPr lang="ru-RU" dirty="0" err="1"/>
              <a:t>знижуючи</a:t>
            </a:r>
            <a:r>
              <a:rPr lang="ru-RU" dirty="0"/>
              <a:t> потребу в </a:t>
            </a:r>
            <a:r>
              <a:rPr lang="ru-RU" dirty="0" err="1"/>
              <a:t>довірі</a:t>
            </a:r>
            <a:r>
              <a:rPr lang="ru-RU" dirty="0"/>
              <a:t> до </a:t>
            </a:r>
            <a:r>
              <a:rPr lang="ru-RU" dirty="0" err="1"/>
              <a:t>посередників</a:t>
            </a:r>
            <a:r>
              <a:rPr lang="ru-RU" dirty="0"/>
              <a:t>.</a:t>
            </a:r>
          </a:p>
          <a:p>
            <a:r>
              <a:rPr lang="ru-RU" dirty="0" err="1"/>
              <a:t>Технологія</a:t>
            </a:r>
            <a:r>
              <a:rPr lang="ru-RU" dirty="0"/>
              <a:t> </a:t>
            </a:r>
            <a:r>
              <a:rPr lang="ru-RU" dirty="0" err="1"/>
              <a:t>блокчейн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великий </a:t>
            </a:r>
            <a:r>
              <a:rPr lang="ru-RU" dirty="0" err="1"/>
              <a:t>потенціал</a:t>
            </a:r>
            <a:r>
              <a:rPr lang="ru-RU" dirty="0"/>
              <a:t> для </a:t>
            </a:r>
            <a:r>
              <a:rPr lang="ru-RU" dirty="0" err="1"/>
              <a:t>перетворення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галузей</a:t>
            </a:r>
            <a:r>
              <a:rPr lang="ru-RU" dirty="0"/>
              <a:t>, </a:t>
            </a:r>
            <a:r>
              <a:rPr lang="ru-RU" dirty="0" err="1"/>
              <a:t>забезпечуючи</a:t>
            </a:r>
            <a:r>
              <a:rPr lang="ru-RU" dirty="0"/>
              <a:t> </a:t>
            </a:r>
            <a:r>
              <a:rPr lang="ru-RU" dirty="0" err="1"/>
              <a:t>безпеку</a:t>
            </a:r>
            <a:r>
              <a:rPr lang="ru-RU" dirty="0"/>
              <a:t>, </a:t>
            </a:r>
            <a:r>
              <a:rPr lang="ru-RU" dirty="0" err="1"/>
              <a:t>ефективність</a:t>
            </a:r>
            <a:r>
              <a:rPr lang="ru-RU" dirty="0"/>
              <a:t> та </a:t>
            </a:r>
            <a:r>
              <a:rPr lang="ru-RU" dirty="0" err="1"/>
              <a:t>незалежність</a:t>
            </a:r>
            <a:r>
              <a:rPr lang="ru-RU" dirty="0"/>
              <a:t>. Вона </a:t>
            </a:r>
            <a:r>
              <a:rPr lang="ru-RU" dirty="0" err="1"/>
              <a:t>може</a:t>
            </a:r>
            <a:r>
              <a:rPr lang="ru-RU" dirty="0"/>
              <a:t> стати основою для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інновацій</a:t>
            </a:r>
            <a:r>
              <a:rPr lang="ru-RU" dirty="0"/>
              <a:t> та </a:t>
            </a:r>
            <a:r>
              <a:rPr lang="ru-RU" dirty="0" err="1"/>
              <a:t>економічного</a:t>
            </a:r>
            <a:r>
              <a:rPr lang="ru-RU" dirty="0"/>
              <a:t> </a:t>
            </a:r>
            <a:r>
              <a:rPr lang="ru-RU" dirty="0" err="1"/>
              <a:t>розвитку</a:t>
            </a:r>
            <a:r>
              <a:rPr lang="ru-RU" dirty="0"/>
              <a:t>.</a:t>
            </a:r>
          </a:p>
          <a:p>
            <a:endParaRPr lang="ru-UA" dirty="0"/>
          </a:p>
        </p:txBody>
      </p:sp>
      <p:pic>
        <p:nvPicPr>
          <p:cNvPr id="8194" name="Picture 2" descr="Почему блокчейн – не такая уж и плохая технология | Блог Касперского">
            <a:extLst>
              <a:ext uri="{FF2B5EF4-FFF2-40B4-BE49-F238E27FC236}">
                <a16:creationId xmlns:a16="http://schemas.microsoft.com/office/drawing/2014/main" id="{476C1BD8-7BDA-DD6D-2ACA-3F01F90F5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264" y="2137718"/>
            <a:ext cx="3521699" cy="231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Блокчейн (Blockchain)">
            <a:extLst>
              <a:ext uri="{FF2B5EF4-FFF2-40B4-BE49-F238E27FC236}">
                <a16:creationId xmlns:a16="http://schemas.microsoft.com/office/drawing/2014/main" id="{972B1FB2-791F-8934-EFC2-D124FEE9C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264" y="4558049"/>
            <a:ext cx="3521699" cy="199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108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5FD26-0E99-BBC4-6D3C-ACBAC428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DF4A4A-AE1D-38B2-7EA2-24624FF34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2075935"/>
            <a:ext cx="9020432" cy="45967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r>
              <a:rPr lang="ru-RU" dirty="0"/>
              <a:t> в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засобах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включає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ключових</a:t>
            </a:r>
            <a:r>
              <a:rPr lang="ru-RU" dirty="0"/>
              <a:t> </a:t>
            </a:r>
            <a:r>
              <a:rPr lang="ru-RU" dirty="0" err="1"/>
              <a:t>аспектів</a:t>
            </a:r>
            <a:r>
              <a:rPr lang="ru-RU" dirty="0"/>
              <a:t>:</a:t>
            </a:r>
          </a:p>
          <a:p>
            <a:r>
              <a:rPr lang="ru-RU" dirty="0" err="1"/>
              <a:t>Конфіденційність</a:t>
            </a:r>
            <a:r>
              <a:rPr lang="ru-RU" dirty="0"/>
              <a:t>: </a:t>
            </a:r>
            <a:r>
              <a:rPr lang="ru-RU" dirty="0" err="1"/>
              <a:t>Захист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несанкціонованого</a:t>
            </a:r>
            <a:r>
              <a:rPr lang="ru-RU" dirty="0"/>
              <a:t> доступу та </a:t>
            </a:r>
            <a:r>
              <a:rPr lang="ru-RU" dirty="0" err="1"/>
              <a:t>збереження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конфіденційності</a:t>
            </a:r>
            <a:r>
              <a:rPr lang="ru-RU" dirty="0"/>
              <a:t>.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шифрування</a:t>
            </a:r>
            <a:r>
              <a:rPr lang="ru-RU" dirty="0"/>
              <a:t> та контролю доступу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захист</a:t>
            </a:r>
            <a:r>
              <a:rPr lang="ru-RU" dirty="0"/>
              <a:t> </a:t>
            </a:r>
            <a:r>
              <a:rPr lang="ru-RU" dirty="0" err="1"/>
              <a:t>конфіденційної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.</a:t>
            </a:r>
          </a:p>
          <a:p>
            <a:r>
              <a:rPr lang="ru-RU" dirty="0" err="1"/>
              <a:t>Цілісність</a:t>
            </a:r>
            <a:r>
              <a:rPr lang="ru-RU" dirty="0"/>
              <a:t>: </a:t>
            </a:r>
            <a:r>
              <a:rPr lang="ru-RU" dirty="0" err="1"/>
              <a:t>Захист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несанкціонованої</a:t>
            </a:r>
            <a:r>
              <a:rPr lang="ru-RU" dirty="0"/>
              <a:t> </a:t>
            </a:r>
            <a:r>
              <a:rPr lang="ru-RU" dirty="0" err="1"/>
              <a:t>модифікації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цифрових</a:t>
            </a:r>
            <a:r>
              <a:rPr lang="ru-RU" dirty="0"/>
              <a:t> </a:t>
            </a:r>
            <a:r>
              <a:rPr lang="ru-RU" dirty="0" err="1"/>
              <a:t>підписів</a:t>
            </a:r>
            <a:r>
              <a:rPr lang="ru-RU" dirty="0"/>
              <a:t>, </a:t>
            </a:r>
            <a:r>
              <a:rPr lang="ru-RU" dirty="0" err="1"/>
              <a:t>контрольних</a:t>
            </a:r>
            <a:r>
              <a:rPr lang="ru-RU" dirty="0"/>
              <a:t> сум та систем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/>
              <a:t>вторгнень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цілісність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</a:p>
          <a:p>
            <a:r>
              <a:rPr lang="ru-RU" dirty="0" err="1"/>
              <a:t>Доступність</a:t>
            </a:r>
            <a:r>
              <a:rPr lang="ru-RU" dirty="0"/>
              <a:t>: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постійного</a:t>
            </a:r>
            <a:r>
              <a:rPr lang="ru-RU" dirty="0"/>
              <a:t> доступу до </a:t>
            </a:r>
            <a:r>
              <a:rPr lang="ru-RU" dirty="0" err="1"/>
              <a:t>даних</a:t>
            </a:r>
            <a:r>
              <a:rPr lang="ru-RU" dirty="0"/>
              <a:t> для </a:t>
            </a:r>
            <a:r>
              <a:rPr lang="ru-RU" dirty="0" err="1"/>
              <a:t>авторизованих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. </a:t>
            </a:r>
            <a:r>
              <a:rPr lang="ru-RU" dirty="0" err="1"/>
              <a:t>Використання</a:t>
            </a:r>
            <a:r>
              <a:rPr lang="ru-RU" dirty="0"/>
              <a:t> резервного </a:t>
            </a:r>
            <a:r>
              <a:rPr lang="ru-RU" dirty="0" err="1"/>
              <a:t>копіювання</a:t>
            </a:r>
            <a:r>
              <a:rPr lang="ru-RU" dirty="0"/>
              <a:t>, систем </a:t>
            </a:r>
            <a:r>
              <a:rPr lang="ru-RU" dirty="0" err="1"/>
              <a:t>відновлення</a:t>
            </a:r>
            <a:r>
              <a:rPr lang="ru-RU" dirty="0"/>
              <a:t> та </a:t>
            </a:r>
            <a:r>
              <a:rPr lang="ru-RU" dirty="0" err="1"/>
              <a:t>захисту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вірусів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доступність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</a:p>
          <a:p>
            <a:r>
              <a:rPr lang="ru-RU" dirty="0" err="1"/>
              <a:t>Аутентифікація</a:t>
            </a:r>
            <a:r>
              <a:rPr lang="ru-RU" dirty="0"/>
              <a:t> та </a:t>
            </a:r>
            <a:r>
              <a:rPr lang="ru-RU" dirty="0" err="1"/>
              <a:t>авторизація</a:t>
            </a:r>
            <a:r>
              <a:rPr lang="ru-RU" dirty="0"/>
              <a:t>: </a:t>
            </a:r>
            <a:r>
              <a:rPr lang="ru-RU" dirty="0" err="1"/>
              <a:t>Перевірка</a:t>
            </a:r>
            <a:r>
              <a:rPr lang="ru-RU" dirty="0"/>
              <a:t> </a:t>
            </a:r>
            <a:r>
              <a:rPr lang="ru-RU" dirty="0" err="1"/>
              <a:t>ідентифікації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 та </a:t>
            </a:r>
            <a:r>
              <a:rPr lang="ru-RU" dirty="0" err="1"/>
              <a:t>надання</a:t>
            </a:r>
            <a:r>
              <a:rPr lang="ru-RU" dirty="0"/>
              <a:t> </a:t>
            </a:r>
            <a:r>
              <a:rPr lang="ru-RU" dirty="0" err="1"/>
              <a:t>їм</a:t>
            </a:r>
            <a:r>
              <a:rPr lang="ru-RU" dirty="0"/>
              <a:t> </a:t>
            </a:r>
            <a:r>
              <a:rPr lang="ru-RU" dirty="0" err="1"/>
              <a:t>відповідних</a:t>
            </a:r>
            <a:r>
              <a:rPr lang="ru-RU" dirty="0"/>
              <a:t> прав доступу.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паролів</a:t>
            </a:r>
            <a:r>
              <a:rPr lang="ru-RU" dirty="0"/>
              <a:t>, </a:t>
            </a:r>
            <a:r>
              <a:rPr lang="ru-RU" dirty="0" err="1"/>
              <a:t>біометричних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 та систем </a:t>
            </a:r>
            <a:r>
              <a:rPr lang="ru-RU" dirty="0" err="1"/>
              <a:t>керування</a:t>
            </a:r>
            <a:r>
              <a:rPr lang="ru-RU" dirty="0"/>
              <a:t> доступом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безпеку</a:t>
            </a:r>
            <a:r>
              <a:rPr lang="ru-RU" dirty="0"/>
              <a:t> </a:t>
            </a:r>
            <a:r>
              <a:rPr lang="ru-RU" dirty="0" err="1"/>
              <a:t>авторизації</a:t>
            </a:r>
            <a:r>
              <a:rPr lang="ru-RU" dirty="0"/>
              <a:t>.</a:t>
            </a:r>
          </a:p>
          <a:p>
            <a:r>
              <a:rPr lang="ru-RU" dirty="0" err="1"/>
              <a:t>Моніторинг</a:t>
            </a:r>
            <a:r>
              <a:rPr lang="ru-RU" dirty="0"/>
              <a:t> та аудит: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моніторингу</a:t>
            </a:r>
            <a:r>
              <a:rPr lang="ru-RU" dirty="0"/>
              <a:t> </a:t>
            </a:r>
            <a:r>
              <a:rPr lang="ru-RU" dirty="0" err="1"/>
              <a:t>діяльності</a:t>
            </a:r>
            <a:r>
              <a:rPr lang="ru-RU" dirty="0"/>
              <a:t> та аудиту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виявляти</a:t>
            </a:r>
            <a:r>
              <a:rPr lang="ru-RU" dirty="0"/>
              <a:t> </a:t>
            </a:r>
            <a:r>
              <a:rPr lang="ru-RU" dirty="0" err="1"/>
              <a:t>потенційні</a:t>
            </a:r>
            <a:r>
              <a:rPr lang="ru-RU" dirty="0"/>
              <a:t> </a:t>
            </a:r>
            <a:r>
              <a:rPr lang="ru-RU" dirty="0" err="1"/>
              <a:t>загрози</a:t>
            </a:r>
            <a:r>
              <a:rPr lang="ru-RU" dirty="0"/>
              <a:t>, </a:t>
            </a:r>
            <a:r>
              <a:rPr lang="ru-RU" dirty="0" err="1"/>
              <a:t>вразливості</a:t>
            </a:r>
            <a:r>
              <a:rPr lang="ru-RU" dirty="0"/>
              <a:t> та </a:t>
            </a:r>
            <a:r>
              <a:rPr lang="ru-RU" dirty="0" err="1"/>
              <a:t>некоректну</a:t>
            </a:r>
            <a:r>
              <a:rPr lang="ru-RU" dirty="0"/>
              <a:t> </a:t>
            </a:r>
            <a:r>
              <a:rPr lang="ru-RU" dirty="0" err="1"/>
              <a:t>поведінку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вчасно</a:t>
            </a:r>
            <a:r>
              <a:rPr lang="ru-RU" dirty="0"/>
              <a:t> </a:t>
            </a:r>
            <a:r>
              <a:rPr lang="ru-RU" dirty="0" err="1"/>
              <a:t>реагувати</a:t>
            </a:r>
            <a:r>
              <a:rPr lang="ru-RU" dirty="0"/>
              <a:t> на </a:t>
            </a:r>
            <a:r>
              <a:rPr lang="ru-RU" dirty="0" err="1"/>
              <a:t>можливі</a:t>
            </a:r>
            <a:r>
              <a:rPr lang="ru-RU" dirty="0"/>
              <a:t> </a:t>
            </a:r>
            <a:r>
              <a:rPr lang="ru-RU" dirty="0" err="1"/>
              <a:t>загрози</a:t>
            </a:r>
            <a:r>
              <a:rPr lang="ru-RU" dirty="0"/>
              <a:t> та </a:t>
            </a:r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безпеку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</a:p>
          <a:p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r>
              <a:rPr lang="ru-RU" dirty="0"/>
              <a:t> </a:t>
            </a:r>
            <a:r>
              <a:rPr lang="ru-RU" dirty="0" err="1"/>
              <a:t>є</a:t>
            </a:r>
            <a:r>
              <a:rPr lang="ru-RU" dirty="0"/>
              <a:t> </a:t>
            </a:r>
            <a:r>
              <a:rPr lang="ru-RU" dirty="0" err="1"/>
              <a:t>постійним</a:t>
            </a:r>
            <a:r>
              <a:rPr lang="ru-RU" dirty="0"/>
              <a:t> </a:t>
            </a:r>
            <a:r>
              <a:rPr lang="ru-RU" dirty="0" err="1"/>
              <a:t>процесом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вимагає</a:t>
            </a:r>
            <a:r>
              <a:rPr lang="ru-RU" dirty="0"/>
              <a:t> регулярного </a:t>
            </a:r>
            <a:r>
              <a:rPr lang="ru-RU" dirty="0" err="1"/>
              <a:t>оновлення</a:t>
            </a:r>
            <a:r>
              <a:rPr lang="ru-RU" dirty="0"/>
              <a:t> та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r>
              <a:rPr lang="ru-RU" dirty="0"/>
              <a:t> для </a:t>
            </a:r>
            <a:r>
              <a:rPr lang="ru-RU" dirty="0" err="1"/>
              <a:t>захисту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сучасних</a:t>
            </a:r>
            <a:r>
              <a:rPr lang="ru-RU" dirty="0"/>
              <a:t> </a:t>
            </a:r>
            <a:r>
              <a:rPr lang="ru-RU" dirty="0" err="1"/>
              <a:t>загроз</a:t>
            </a:r>
            <a:r>
              <a:rPr lang="ru-RU" dirty="0"/>
              <a:t> та атак.</a:t>
            </a:r>
          </a:p>
          <a:p>
            <a:endParaRPr lang="ru-UA" dirty="0"/>
          </a:p>
        </p:txBody>
      </p:sp>
      <p:pic>
        <p:nvPicPr>
          <p:cNvPr id="7170" name="Picture 2" descr="Інформаційна безпека - Wise IT Ukraine">
            <a:extLst>
              <a:ext uri="{FF2B5EF4-FFF2-40B4-BE49-F238E27FC236}">
                <a16:creationId xmlns:a16="http://schemas.microsoft.com/office/drawing/2014/main" id="{04D7EF18-B9E6-354C-42A4-03F00F6F3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427" y="2397210"/>
            <a:ext cx="2870889" cy="161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ПОЛІТИКА ІНФОРМАЦІИНОЇ БЕЗПЕКИ">
            <a:extLst>
              <a:ext uri="{FF2B5EF4-FFF2-40B4-BE49-F238E27FC236}">
                <a16:creationId xmlns:a16="http://schemas.microsoft.com/office/drawing/2014/main" id="{A172F3BF-EF3C-0DC7-927C-59F5F3E83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426" y="4577101"/>
            <a:ext cx="2870889" cy="176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12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{087A75D6-1E9E-C74B-8A53-0F4D82343293}tf10001057</Template>
  <TotalTime>43</TotalTime>
  <Words>1443</Words>
  <Application>Microsoft Macintosh PowerPoint</Application>
  <PresentationFormat>Широкоэкранный</PresentationFormat>
  <Paragraphs>60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 Neue</vt:lpstr>
      <vt:lpstr>Söhne</vt:lpstr>
      <vt:lpstr>Trebuchet MS</vt:lpstr>
      <vt:lpstr>Берлин</vt:lpstr>
      <vt:lpstr> Перспективи розвитку програмних засобів обробки даних в інформаційних технологіях</vt:lpstr>
      <vt:lpstr>Вступ</vt:lpstr>
      <vt:lpstr>Стан програмних засобів обробки даних на сьогодні</vt:lpstr>
      <vt:lpstr>Технологічні тенденції</vt:lpstr>
      <vt:lpstr>Технологічні тенденції</vt:lpstr>
      <vt:lpstr>Хмарні технології</vt:lpstr>
      <vt:lpstr>Big Data</vt:lpstr>
      <vt:lpstr>Технологія блокчейн</vt:lpstr>
      <vt:lpstr>Забезпечення безпеки</vt:lpstr>
      <vt:lpstr>Висновки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Перспективи розвитку програмних засобів обробки даних в інформаційних технологіях</dc:title>
  <dc:creator>Microsoft Office User</dc:creator>
  <cp:lastModifiedBy>Microsoft Office User</cp:lastModifiedBy>
  <cp:revision>2</cp:revision>
  <dcterms:created xsi:type="dcterms:W3CDTF">2023-06-05T21:40:11Z</dcterms:created>
  <dcterms:modified xsi:type="dcterms:W3CDTF">2023-06-05T22:24:01Z</dcterms:modified>
</cp:coreProperties>
</file>