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5" r:id="rId4"/>
    <p:sldId id="260" r:id="rId5"/>
    <p:sldId id="264" r:id="rId6"/>
    <p:sldId id="256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A8F53-D575-24AB-E105-89D039665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7075F7-7473-4B0A-6BD4-60A8A69B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880E6A-5DCA-55AB-5690-4CB35DF3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405A-459D-45F5-A693-BCA77A91772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DEFB9C-F01A-3B50-03A5-99F97169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B361EE-98B9-C292-6C41-1306D588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B40C-9EF1-4B01-A302-5F110D33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0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DEC50-8D19-1F37-C86F-18770383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44A1B2-19C2-B9F0-653F-2262F8249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D5F65C-76E8-5FD8-6612-3AE98F05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405A-459D-45F5-A693-BCA77A91772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5F16F6-3F19-FDAB-C5A9-0D9A0E53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DE9D12-13A9-43DE-AF32-38493AF4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B40C-9EF1-4B01-A302-5F110D33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B86AF9-1B0A-E238-63B3-1089D6C45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1F2A42-2A64-8C7D-5733-F850E0143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ABD067-4289-B2EF-691B-2C58D188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405A-459D-45F5-A693-BCA77A91772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AF99A1-0C51-D351-D256-A307F61C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7EE69-FA3A-9EC9-405D-D3780BC1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B40C-9EF1-4B01-A302-5F110D33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2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978F0-18DD-DFC0-27F0-699E889B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10F791-B533-2185-1ABC-9D7DA9C5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5874DE-3A1D-F97F-3D6F-9EB58504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405A-459D-45F5-A693-BCA77A91772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963AAD-01D8-57EB-2329-DBCA4D50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3C7CB0-E727-EA8A-F6F5-7E36BAB0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B40C-9EF1-4B01-A302-5F110D33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D7335-1C61-BAC2-F9CF-A970786B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9CD415-1CFB-F47F-87A7-2816ABDB7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86331E-2CEF-EEBC-312D-E92E1C49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405A-459D-45F5-A693-BCA77A91772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F46107-7C69-3C19-A4B7-8FDCBE92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67C6CA-5806-30CA-15F9-74A8DB33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B40C-9EF1-4B01-A302-5F110D33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2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B723-BD5B-F55F-602C-4F53C1DE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FECA0C-C0C3-27E1-A5BC-CB3E9E724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62FA3E-7512-23EA-105D-0B9CA874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A6469D-D30E-9D88-7455-4E029FDF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405A-459D-45F5-A693-BCA77A91772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A88793-DE2C-85BB-E69A-C69076B5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04C66F-E419-F09C-E65E-46B7C870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B40C-9EF1-4B01-A302-5F110D33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8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C74C0-BE39-AAB8-C0B9-DFF21B1B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95EA97-718C-773C-627A-133A02611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60EEFC-1425-DD18-07C2-A55B7D3CD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DB7095-7F6D-0F9E-7F62-D81DB8485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4841C0-A13C-6596-8DFB-6309992C4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15243C-D541-800D-0650-636245D7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405A-459D-45F5-A693-BCA77A91772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9B5EDC-5435-969F-2079-07A238E4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0D0B61-87EB-414B-9020-D4163A6C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B40C-9EF1-4B01-A302-5F110D33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63BE9-EE14-E87B-5F82-27B3BADE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0DB76A-3C0B-CE17-1CDA-EFB608A0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405A-459D-45F5-A693-BCA77A91772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90E4C9-C510-8E82-6867-4ACD9A8E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D06702-5AEA-6E4C-2083-1BD9963E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B40C-9EF1-4B01-A302-5F110D33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361437-AC34-18F2-25E6-F4D5F78A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405A-459D-45F5-A693-BCA77A91772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64CEBB-580B-7469-73D3-1B4062B3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8ADD38-CF71-961E-814B-A06472B5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B40C-9EF1-4B01-A302-5F110D33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7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907C4-DCCE-8313-4AA3-3D1A7A82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52504-B0DD-1B67-85BF-EFE167EA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799693-446B-5A4E-837E-AB182A038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EA7D9F-F176-C6F8-4670-9C7CC0DF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405A-459D-45F5-A693-BCA77A91772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DAE31A-E2F2-C331-04E1-1876EF49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F4DF11-3A2D-B752-9F6D-2D6674FB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B40C-9EF1-4B01-A302-5F110D33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8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DEDA1-D187-DB34-0742-A93F918E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EDD947-8C17-5711-DC46-4CAB61005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E757FC-93D2-AC53-5314-C7F742F6F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DC466E-D6CE-9D6D-50EC-C9B93FA5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405A-459D-45F5-A693-BCA77A91772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CBFCC2-C55F-BE11-DED8-C5EC0B0B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56B5AF-1C2D-C186-DE61-15E71F4C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B40C-9EF1-4B01-A302-5F110D33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6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49BFA-2B7A-130B-1F14-BCF5D418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AA76C-F369-BA30-FF51-434BC094D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1249AE-C16D-9EB1-D2C1-1A2396C44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405A-459D-45F5-A693-BCA77A917729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DAC29A-908E-5678-EE4D-87BFD2662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FB865C-7D53-E52F-7FD7-89040B13A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FB40C-9EF1-4B01-A302-5F110D33C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7BC4B-031C-BCA7-B5ED-06297429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SE Sans" panose="02000000000000000000" pitchFamily="50" charset="0"/>
              </a:rPr>
              <a:t>Что умеет сервис?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68E53-2344-AB64-8495-B4525B50CD3E}"/>
              </a:ext>
            </a:extLst>
          </p:cNvPr>
          <p:cNvSpPr txBox="1"/>
          <p:nvPr/>
        </p:nvSpPr>
        <p:spPr>
          <a:xfrm>
            <a:off x="838199" y="2079767"/>
            <a:ext cx="104365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HSE Sans" panose="02000000000000000000" pitchFamily="50" charset="0"/>
              </a:rPr>
              <a:t>CRUD </a:t>
            </a:r>
            <a:r>
              <a:rPr lang="ru-RU" sz="2800" dirty="0">
                <a:solidFill>
                  <a:srgbClr val="000000"/>
                </a:solidFill>
                <a:latin typeface="HSE Sans" panose="02000000000000000000" pitchFamily="50" charset="0"/>
              </a:rPr>
              <a:t>для конфет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2800" b="0" dirty="0">
                <a:solidFill>
                  <a:srgbClr val="000000"/>
                </a:solidFill>
                <a:effectLst/>
                <a:latin typeface="HSE Sans" panose="02000000000000000000" pitchFamily="50" charset="0"/>
              </a:rPr>
              <a:t>Кон</a:t>
            </a:r>
            <a:r>
              <a:rPr lang="ru-RU" sz="2800" dirty="0">
                <a:solidFill>
                  <a:srgbClr val="000000"/>
                </a:solidFill>
                <a:latin typeface="HSE Sans" panose="02000000000000000000" pitchFamily="50" charset="0"/>
              </a:rPr>
              <a:t>фету можно подарить другому ребенку или воспитателю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2800" b="0" dirty="0">
                <a:solidFill>
                  <a:srgbClr val="000000"/>
                </a:solidFill>
                <a:effectLst/>
                <a:latin typeface="HSE Sans" panose="02000000000000000000" pitchFamily="50" charset="0"/>
              </a:rPr>
              <a:t>Конфету можно откусить</a:t>
            </a:r>
            <a:r>
              <a:rPr lang="ru-RU" sz="2800" dirty="0">
                <a:solidFill>
                  <a:srgbClr val="000000"/>
                </a:solidFill>
                <a:latin typeface="HSE Sans" panose="02000000000000000000" pitchFamily="50" charset="0"/>
              </a:rPr>
              <a:t>, </a:t>
            </a:r>
            <a:r>
              <a:rPr lang="ru-RU" sz="2800" b="0" dirty="0">
                <a:solidFill>
                  <a:srgbClr val="000000"/>
                </a:solidFill>
                <a:effectLst/>
                <a:latin typeface="HSE Sans" panose="02000000000000000000" pitchFamily="50" charset="0"/>
              </a:rPr>
              <a:t>съесть сразу всю или доесть недоеденную</a:t>
            </a:r>
            <a:endParaRPr lang="en-US" sz="2800" b="0" dirty="0">
              <a:solidFill>
                <a:srgbClr val="000000"/>
              </a:solidFill>
              <a:effectLst/>
              <a:latin typeface="HSE Sans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94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7BC4B-031C-BCA7-B5ED-06297429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SE Sans" panose="02000000000000000000" pitchFamily="50" charset="0"/>
              </a:rPr>
              <a:t>Краткий обзор структуры проекта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68E53-2344-AB64-8495-B4525B50CD3E}"/>
              </a:ext>
            </a:extLst>
          </p:cNvPr>
          <p:cNvSpPr txBox="1"/>
          <p:nvPr/>
        </p:nvSpPr>
        <p:spPr>
          <a:xfrm>
            <a:off x="6826010" y="5159398"/>
            <a:ext cx="3940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CandiesRepository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40F7B-3813-4AB9-26F1-A1DB5DA50186}"/>
              </a:ext>
            </a:extLst>
          </p:cNvPr>
          <p:cNvSpPr txBox="1"/>
          <p:nvPr/>
        </p:nvSpPr>
        <p:spPr>
          <a:xfrm>
            <a:off x="6826010" y="3566297"/>
            <a:ext cx="3940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CandiesService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 descr="Многоуровневая архитектура - SimpleOne ESM-платформа для автоматизации  бизнес-процессов">
            <a:extLst>
              <a:ext uri="{FF2B5EF4-FFF2-40B4-BE49-F238E27FC236}">
                <a16:creationId xmlns:a16="http://schemas.microsoft.com/office/drawing/2014/main" id="{54036B95-B1CF-574A-8D9F-942AE5191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39"/>
          <a:stretch/>
        </p:blipFill>
        <p:spPr bwMode="auto">
          <a:xfrm>
            <a:off x="1621767" y="1764913"/>
            <a:ext cx="4889740" cy="412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7791B9-984F-3B9D-047C-A09FD105963A}"/>
              </a:ext>
            </a:extLst>
          </p:cNvPr>
          <p:cNvSpPr txBox="1"/>
          <p:nvPr/>
        </p:nvSpPr>
        <p:spPr>
          <a:xfrm>
            <a:off x="6826010" y="1964018"/>
            <a:ext cx="3940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74621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7BC4B-031C-BCA7-B5ED-06297429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SE Sans" panose="02000000000000000000" pitchFamily="50" charset="0"/>
              </a:rPr>
              <a:t>О книге</a:t>
            </a:r>
            <a:r>
              <a:rPr lang="en-US" dirty="0">
                <a:latin typeface="HSE Sans" panose="02000000000000000000" pitchFamily="50" charset="0"/>
              </a:rPr>
              <a:t> </a:t>
            </a:r>
            <a:r>
              <a:rPr lang="ru-RU" dirty="0">
                <a:latin typeface="HSE Sans" panose="02000000000000000000" pitchFamily="50" charset="0"/>
              </a:rPr>
              <a:t>«</a:t>
            </a:r>
            <a:r>
              <a:rPr lang="en-US" dirty="0">
                <a:latin typeface="HSE Sans" panose="02000000000000000000" pitchFamily="50" charset="0"/>
              </a:rPr>
              <a:t>Python Testing with </a:t>
            </a:r>
            <a:r>
              <a:rPr lang="en-US" dirty="0" err="1">
                <a:latin typeface="HSE Sans" panose="02000000000000000000" pitchFamily="50" charset="0"/>
              </a:rPr>
              <a:t>pytest</a:t>
            </a:r>
            <a:r>
              <a:rPr lang="ru-RU" dirty="0">
                <a:latin typeface="HSE Sans" panose="02000000000000000000" pitchFamily="50" charset="0"/>
              </a:rPr>
              <a:t>»</a:t>
            </a:r>
            <a:endParaRPr lang="en-US" dirty="0"/>
          </a:p>
        </p:txBody>
      </p:sp>
      <p:pic>
        <p:nvPicPr>
          <p:cNvPr id="2050" name="Picture 2" descr="Python Testing with pytest, Second Edition: Simple, Rapid, Effective, and  Scalable by Brian Okken">
            <a:extLst>
              <a:ext uri="{FF2B5EF4-FFF2-40B4-BE49-F238E27FC236}">
                <a16:creationId xmlns:a16="http://schemas.microsoft.com/office/drawing/2014/main" id="{81104E76-EC9A-1D8F-44FF-B01DAF150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50" y="1785666"/>
            <a:ext cx="3493702" cy="419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1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E71F33-C679-BB0E-0B4C-190B4AF1C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5450"/>
            <a:ext cx="9144000" cy="927100"/>
          </a:xfrm>
        </p:spPr>
        <p:txBody>
          <a:bodyPr>
            <a:normAutofit/>
          </a:bodyPr>
          <a:lstStyle/>
          <a:p>
            <a:r>
              <a:rPr lang="ru-RU" dirty="0" err="1">
                <a:latin typeface="HSE Sans" panose="02000000000000000000" pitchFamily="50" charset="0"/>
              </a:rPr>
              <a:t>Фикстуры</a:t>
            </a:r>
            <a:r>
              <a:rPr lang="ru-RU" dirty="0">
                <a:latin typeface="HSE Sans" panose="02000000000000000000" pitchFamily="50" charset="0"/>
              </a:rPr>
              <a:t> в </a:t>
            </a:r>
            <a:r>
              <a:rPr lang="en-US" dirty="0" err="1">
                <a:latin typeface="HSE Sans" panose="02000000000000000000" pitchFamily="50" charset="0"/>
              </a:rPr>
              <a:t>pytest</a:t>
            </a:r>
            <a:endParaRPr lang="en-US" dirty="0">
              <a:latin typeface="HSE Sans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7BC4B-031C-BCA7-B5ED-06297429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HSE Sans" panose="02000000000000000000" pitchFamily="50" charset="0"/>
              </a:rPr>
              <a:t>Фикстуры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68E53-2344-AB64-8495-B4525B50CD3E}"/>
              </a:ext>
            </a:extLst>
          </p:cNvPr>
          <p:cNvSpPr txBox="1"/>
          <p:nvPr/>
        </p:nvSpPr>
        <p:spPr>
          <a:xfrm>
            <a:off x="838199" y="2079767"/>
            <a:ext cx="104365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latin typeface="HSE Sans" panose="02000000000000000000" pitchFamily="50" charset="0"/>
              </a:rPr>
              <a:t>Создают среду для тестирования (запуск и заполнение БД, получение </a:t>
            </a:r>
            <a:r>
              <a:rPr lang="en-US" sz="2800" dirty="0">
                <a:solidFill>
                  <a:srgbClr val="000000"/>
                </a:solidFill>
                <a:latin typeface="HSE Sans" panose="02000000000000000000" pitchFamily="50" charset="0"/>
              </a:rPr>
              <a:t>JWT </a:t>
            </a:r>
            <a:r>
              <a:rPr lang="ru-RU" sz="2800" dirty="0">
                <a:solidFill>
                  <a:srgbClr val="000000"/>
                </a:solidFill>
                <a:latin typeface="HSE Sans" panose="02000000000000000000" pitchFamily="50" charset="0"/>
              </a:rPr>
              <a:t>токена, очистка/наполнение кэша)</a:t>
            </a:r>
            <a:endParaRPr lang="en-US" sz="2800" dirty="0">
              <a:solidFill>
                <a:srgbClr val="000000"/>
              </a:solidFill>
              <a:latin typeface="HSE Sans" panose="02000000000000000000" pitchFamily="50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latin typeface="HSE Sans" panose="02000000000000000000" pitchFamily="50" charset="0"/>
              </a:rPr>
              <a:t>Отдают часто </a:t>
            </a:r>
            <a:r>
              <a:rPr lang="ru-RU" sz="2800" dirty="0" err="1">
                <a:solidFill>
                  <a:srgbClr val="000000"/>
                </a:solidFill>
                <a:latin typeface="HSE Sans" panose="02000000000000000000" pitchFamily="50" charset="0"/>
              </a:rPr>
              <a:t>переиспользуемые</a:t>
            </a:r>
            <a:r>
              <a:rPr lang="ru-RU" sz="2800" dirty="0">
                <a:solidFill>
                  <a:srgbClr val="000000"/>
                </a:solidFill>
                <a:latin typeface="HSE Sans" panose="02000000000000000000" pitchFamily="50" charset="0"/>
              </a:rPr>
              <a:t> данные (список моделей для тестирования, данные тестового юзера</a:t>
            </a:r>
            <a:r>
              <a:rPr lang="en-US" sz="2800" dirty="0">
                <a:solidFill>
                  <a:srgbClr val="000000"/>
                </a:solidFill>
                <a:latin typeface="HSE Sans" panose="02000000000000000000" pitchFamily="50" charset="0"/>
              </a:rPr>
              <a:t> </a:t>
            </a:r>
            <a:r>
              <a:rPr lang="ru-RU" sz="2800" dirty="0">
                <a:solidFill>
                  <a:srgbClr val="000000"/>
                </a:solidFill>
                <a:latin typeface="HSE Sans" panose="02000000000000000000" pitchFamily="50" charset="0"/>
              </a:rPr>
              <a:t>и др.)</a:t>
            </a:r>
          </a:p>
        </p:txBody>
      </p:sp>
    </p:spTree>
    <p:extLst>
      <p:ext uri="{BB962C8B-B14F-4D97-AF65-F5344CB8AC3E}">
        <p14:creationId xmlns:p14="http://schemas.microsoft.com/office/powerpoint/2010/main" val="26506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2E71F33-C679-BB0E-0B4C-190B4AF1C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5450"/>
            <a:ext cx="9144000" cy="9271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HSE Sans" panose="02000000000000000000" pitchFamily="50" charset="0"/>
              </a:rPr>
              <a:t>Обзор сервиса «Конфеты»</a:t>
            </a:r>
            <a:endParaRPr lang="en-US" dirty="0">
              <a:latin typeface="HSE Sans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01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7BC4B-031C-BCA7-B5ED-06297429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SE Sans" panose="02000000000000000000" pitchFamily="50" charset="0"/>
              </a:rPr>
              <a:t>Используемые библиотеки</a:t>
            </a:r>
            <a:r>
              <a:rPr lang="en-US" dirty="0">
                <a:latin typeface="HSE Sans" panose="02000000000000000000" pitchFamily="50" charset="0"/>
              </a:rPr>
              <a:t> </a:t>
            </a:r>
            <a:r>
              <a:rPr lang="ru-RU" dirty="0">
                <a:latin typeface="HSE Sans" panose="02000000000000000000" pitchFamily="50" charset="0"/>
              </a:rPr>
              <a:t>в проекте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68E53-2344-AB64-8495-B4525B50CD3E}"/>
              </a:ext>
            </a:extLst>
          </p:cNvPr>
          <p:cNvSpPr txBox="1"/>
          <p:nvPr/>
        </p:nvSpPr>
        <p:spPr>
          <a:xfrm>
            <a:off x="838199" y="2079767"/>
            <a:ext cx="85387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SQLAlchemy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синхронная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Alembic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Pydantic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для моделей)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042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Зачем писать тесты</Template>
  <TotalTime>182</TotalTime>
  <Words>97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HSE Sans</vt:lpstr>
      <vt:lpstr>Тема Office</vt:lpstr>
      <vt:lpstr>Что умеет сервис?</vt:lpstr>
      <vt:lpstr>Краткий обзор структуры проекта</vt:lpstr>
      <vt:lpstr>О книге «Python Testing with pytest»</vt:lpstr>
      <vt:lpstr>Фикстуры в pytest</vt:lpstr>
      <vt:lpstr>Фикстуры</vt:lpstr>
      <vt:lpstr>Обзор сервиса «Конфеты»</vt:lpstr>
      <vt:lpstr>Используемые библиотеки в проекте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сервиса «Конфеты»</dc:title>
  <dc:creator>Artem Shumeiko</dc:creator>
  <cp:lastModifiedBy>Artem Shumeiko</cp:lastModifiedBy>
  <cp:revision>12</cp:revision>
  <dcterms:created xsi:type="dcterms:W3CDTF">2023-06-25T09:17:15Z</dcterms:created>
  <dcterms:modified xsi:type="dcterms:W3CDTF">2023-06-25T12:19:20Z</dcterms:modified>
</cp:coreProperties>
</file>