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59" r:id="rId5"/>
    <p:sldId id="260" r:id="rId6"/>
    <p:sldId id="262" r:id="rId7"/>
    <p:sldId id="266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CFD84-7B8F-D244-84D0-98F401DAD476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E6326-67F9-2841-8BAE-E30555AAC0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2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BAD39-52EF-6544-BF7D-0CA7FFEC4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C62896-68ED-9147-9B58-47F67C23A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00F58B-8E25-4843-81CE-4D37C3BF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566D9B-A3F0-2E43-B466-EC2FE062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5D08CE-D145-DC44-ACF5-54B6D00D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65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1D865-56F9-6546-967D-D7773446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65FA53-2303-1E44-AF83-F7EC753CE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09946-5BB1-EE41-89E3-1A603C8F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67BA70-FDE5-2645-BE9E-EDFD8234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4EB29A-11F3-3449-976F-022C33B3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43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9CD128-D1EA-D34C-8F9A-179FFBBD9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F6417F-1B8E-F74B-B9A1-4ECFA5B35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54CD7E-6B39-064F-9EDA-E11847B6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210248-3A05-A041-83FC-49A78405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E28575-0EF2-4B4E-A891-DEC89431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1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9570F-AD35-0946-9174-CBDA7817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6F866-7338-6145-918F-9A936ED47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6A1527-46D2-A041-BAAE-ED31728F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9558C9-A424-4D40-A5E1-A7682A81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4A0190-B0AE-9D45-807F-FB41690F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77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07335-16D1-3040-8FB5-53383AC2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753E2C-DAFB-ED40-9928-BA6C96C1F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879DC0-BCE2-E544-98E6-02A10407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A5B9C1-1B4B-3E4C-B691-D221386E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59D87A-ACD2-B945-A722-7EFE8662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0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97CEE-DD93-F647-AB04-70986429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AEE37-58F4-934B-A0C4-32B208A7A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1C0D93-DAC1-6244-A206-9F1AAA0CC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E726FA-52D0-264D-8B15-A45782D1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3C048B-F8C6-4946-A793-751619FA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DA3142-D75D-3147-BAB6-157DB47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60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D4000-C142-AC4C-AE63-2B81AA2E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26DB80-8310-7A46-854A-2E609A79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ABD9D3-5F09-0E41-8ED9-0D4312485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5A4DF5-AE58-F946-92AD-5481D8304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C24F59-0E89-7C47-9AED-310D69196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0235A99-60C4-1648-83D2-94151B08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6C1AE8-63FB-C243-B3A5-35E66A3C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656746-F1BE-DC4B-8058-4FD72A6A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3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24AAC-645B-854B-BEAC-6D9B4989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4B7F06-9982-3E46-B9C5-8E77CF17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D9D26E-72AA-DB46-AD26-842DA2EA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4E3048-3083-3842-9BDC-3E315D61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24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11783C-4AD1-014D-9CF8-9DABD1FA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C0A877-E565-294B-A242-16913EF0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518F97-F9CC-B841-A91A-55AADE73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7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E7B8B-0264-9A4D-8A9A-5A61032D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C4D18-53A8-2B4D-B913-15FD4800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181716-DD2E-604D-99A0-B65B54B12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7D0ECF-776F-4144-B789-7A7E8E29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548D2C-755B-5542-9E4E-707C1F63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DB130B-E8CB-764A-AF9A-3F125C82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19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67BA7-CC73-A245-969B-75379537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7D81E0-1905-544E-A7B2-731BDB201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1372E9-8861-994B-BFC5-AF6D6756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167A75-A44D-3B44-86B8-71CF0536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FC7635-70ED-F44A-B50E-D520ABED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E81923-EC21-A64F-A8AC-2330461D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5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02AF1-FE02-3947-910B-005D6F3B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2490C5-7D21-6E43-9C2B-9A41AE22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66CF40-43FB-984D-83FE-269E5481E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7069-47F3-7242-9F2E-40A05EBF08C0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34E305-CD1E-844E-895A-A087D4D97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C8C263-40EE-C841-BE45-8F3D396F1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5F5C-5774-BF45-BA0B-95921F799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8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887D6-3717-4244-86EC-45A9FD3D8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Семинар 2-НИ</a:t>
            </a:r>
          </a:p>
        </p:txBody>
      </p:sp>
    </p:spTree>
    <p:extLst>
      <p:ext uri="{BB962C8B-B14F-4D97-AF65-F5344CB8AC3E}">
        <p14:creationId xmlns:p14="http://schemas.microsoft.com/office/powerpoint/2010/main" val="296765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43C0-F854-C04E-8AEF-F93EF9DE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Доли. Дисперсия.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7E85C5-3288-C943-9F1D-5140B1059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Несмещенная оценка дисперсии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b="0" dirty="0"/>
              </a:p>
              <a:p>
                <a:r>
                  <a:rPr lang="ru-RU" dirty="0"/>
                  <a:t>Несмещенная оценка дисперсии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𝑁𝑝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7E85C5-3288-C943-9F1D-5140B1059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66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AA03C-40FE-E24E-884F-3B17775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Доли. </a:t>
            </a:r>
            <a:r>
              <a:rPr lang="ru-RU"/>
              <a:t>Доверительные интервалы.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691CF6-2B26-7B42-85D0-20C9D2786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𝑝𝑞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691CF6-2B26-7B42-85D0-20C9D2786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74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6641C-1B8D-B143-AB83-048A76DB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Выборочное среднее, медиана.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32D821-B79A-CB49-B376-C5AA9A3A0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Среднее значение выборки – выборочное среднее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Медиана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effectLst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32D821-B79A-CB49-B376-C5AA9A3A0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0000" b="-944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62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0DB1E-3B02-3E46-A7FD-13A7667A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ru-RU" sz="4000"/>
              <a:t>Квартили</a:t>
            </a: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C84F83D-407A-5F42-A0FB-26B8C75D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410167"/>
            <a:ext cx="10914060" cy="18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7926EB7-153F-664A-B1CF-2C8957B9A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ru-RU" sz="1800" i="1" dirty="0"/>
              <a:t>Квартили </a:t>
            </a:r>
            <a:r>
              <a:rPr lang="ru-RU" sz="1800" dirty="0"/>
              <a:t>(</a:t>
            </a:r>
            <a:r>
              <a:rPr lang="en" sz="1800" dirty="0"/>
              <a:t>Quartiles) — </a:t>
            </a:r>
            <a:r>
              <a:rPr lang="ru-RU" sz="1800" dirty="0"/>
              <a:t>значения, которые делят </a:t>
            </a:r>
            <a:r>
              <a:rPr lang="ru-RU" sz="1800" i="1" dirty="0"/>
              <a:t>выборку </a:t>
            </a:r>
            <a:r>
              <a:rPr lang="ru-RU" sz="1800" dirty="0"/>
              <a:t>(набор значений) на четыре части, содержащие приблизительно равное количество наблюдений (по 25%). Обозначаются </a:t>
            </a:r>
            <a:r>
              <a:rPr lang="en-US" sz="1800" dirty="0"/>
              <a:t>Q1, Q2, Q3.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969467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CD4AE-4DA1-134C-A388-615E2B07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Выборочная дисперсия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E82B700-0FB5-7247-B538-94B8CDF25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u-RU" dirty="0"/>
                  <a:t>Выборочная несмещенная дисперсия</a:t>
                </a:r>
                <a:br>
                  <a:rPr lang="en-US" dirty="0"/>
                </a:br>
                <a:br>
                  <a:rPr lang="ru-RU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Оценки дисперсий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ru-RU" dirty="0"/>
                  <a:t> с поправкой на конечность совокупности</a:t>
                </a:r>
                <a:br>
                  <a:rPr lang="ru-RU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доля отбора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E82B700-0FB5-7247-B538-94B8CDF25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46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36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56E74-2CAA-6C45-893C-38543ABD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Стандартное отклонение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2D5DA3-A64C-1441-B172-4A023F9D08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9066" y="1466809"/>
                <a:ext cx="10515600" cy="502606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Выборочные стандартные ошибки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rad>
                    </m:oMath>
                  </m:oMathPara>
                </a14:m>
                <a:br>
                  <a:rPr lang="ru-RU" dirty="0"/>
                </a:br>
                <a:endParaRPr lang="ru-RU" dirty="0"/>
              </a:p>
              <a:p>
                <a:pPr marL="0" indent="0">
                  <a:buNone/>
                </a:pPr>
                <a:endParaRPr lang="ru-RU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ba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доля отбора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2D5DA3-A64C-1441-B172-4A023F9D08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9066" y="1466809"/>
                <a:ext cx="10515600" cy="5026065"/>
              </a:xfrm>
              <a:blipFill>
                <a:blip r:embed="rId2"/>
                <a:stretch>
                  <a:fillRect l="-965" t="-17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18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39735-D3AE-8D4A-B88B-97B9709C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Доверительные интервалы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F3577C-CE7E-964E-985F-D17CFF7D16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Доверительным называют интервал, который покрывает исследуемый параметр с заданной надёжностью.</a:t>
                </a:r>
              </a:p>
              <a:p>
                <a:r>
                  <a:rPr lang="ru-RU" dirty="0"/>
                  <a:t>Для среднего значения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rad>
                  </m:oMath>
                </a14:m>
                <a:r>
                  <a:rPr lang="en-US" dirty="0"/>
                  <a:t>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ru-RU" dirty="0"/>
                  <a:t>Для суммарного значения</a:t>
                </a: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rad>
                  </m:oMath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– </a:t>
                </a:r>
                <a:r>
                  <a:rPr lang="ru-RU" dirty="0">
                    <a:solidFill>
                      <a:prstClr val="black"/>
                    </a:solidFill>
                  </a:rPr>
                  <a:t>квантиль нормального распределения, соответствующий желательной доверительной вероятности.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F3577C-CE7E-964E-985F-D17CFF7D16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b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60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99566-1125-AE42-847D-D63463B8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</a:t>
            </a:r>
            <a:r>
              <a:rPr lang="en-US" dirty="0"/>
              <a:t>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ADC2F31-A07D-4448-A62D-D7D75A4401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ru-RU" b="0" dirty="0"/>
                  <a:t>Выборочная оценка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ru-RU" b="0" dirty="0"/>
                  <a:t>Дисперсия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Стандартная ошибка </a:t>
                </a:r>
                <a:r>
                  <a:rPr lang="en-US" dirty="0"/>
                  <a:t>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ADC2F31-A07D-4448-A62D-D7D75A440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55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45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29D07-0668-E24A-BF6F-260CA9D5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A9AEBCA-C006-8041-B590-33372486CC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Предположим, что все единицы в совокупности относятся к одному из двух классов С и С'. Обозначения имеют вид:</a:t>
                </a:r>
              </a:p>
              <a:p>
                <a:r>
                  <a:rPr lang="ru-RU" b="1" dirty="0"/>
                  <a:t>Число</a:t>
                </a:r>
                <a:r>
                  <a:rPr lang="ru-RU" dirty="0"/>
                  <a:t> единиц класса </a:t>
                </a:r>
                <a:r>
                  <a:rPr lang="ru-RU" b="1" dirty="0"/>
                  <a:t>С</a:t>
                </a:r>
                <a:r>
                  <a:rPr lang="ru-RU" dirty="0"/>
                  <a:t> в </a:t>
                </a:r>
                <a:r>
                  <a:rPr lang="ru-RU" b="1" dirty="0"/>
                  <a:t>совокупности: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r>
                  <a:rPr lang="ru-RU" b="1" dirty="0"/>
                  <a:t>Число</a:t>
                </a:r>
                <a:r>
                  <a:rPr lang="ru-RU" dirty="0"/>
                  <a:t> единиц класса </a:t>
                </a:r>
                <a:r>
                  <a:rPr lang="ru-RU" b="1" dirty="0"/>
                  <a:t>С</a:t>
                </a:r>
                <a:r>
                  <a:rPr lang="ru-RU" dirty="0"/>
                  <a:t> в </a:t>
                </a:r>
                <a:r>
                  <a:rPr lang="ru-RU" b="1" dirty="0"/>
                  <a:t>выборке: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ru-RU" b="1" dirty="0"/>
                  <a:t>Доля</a:t>
                </a:r>
                <a:r>
                  <a:rPr lang="ru-RU" dirty="0"/>
                  <a:t> единиц класса </a:t>
                </a:r>
                <a:r>
                  <a:rPr lang="ru-RU" b="1" dirty="0"/>
                  <a:t>С</a:t>
                </a:r>
                <a:r>
                  <a:rPr lang="ru-RU" dirty="0"/>
                  <a:t> в </a:t>
                </a:r>
                <a:r>
                  <a:rPr lang="ru-RU" b="1" dirty="0"/>
                  <a:t>совокупности</a:t>
                </a:r>
                <a:r>
                  <a:rPr lang="en-US" b="1" dirty="0"/>
                  <a:t>: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b="1" dirty="0"/>
                  <a:t>Доля</a:t>
                </a:r>
                <a:r>
                  <a:rPr lang="ru-RU" dirty="0"/>
                  <a:t> единиц класса </a:t>
                </a:r>
                <a:r>
                  <a:rPr lang="ru-RU" b="1" dirty="0"/>
                  <a:t>С</a:t>
                </a:r>
                <a:r>
                  <a:rPr lang="ru-RU" dirty="0"/>
                  <a:t> в </a:t>
                </a:r>
                <a:r>
                  <a:rPr lang="ru-RU" b="1" dirty="0"/>
                  <a:t>выборке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A9AEBCA-C006-8041-B590-33372486C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6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40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C6207-9DA9-B044-BC92-019DF751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Доли</a:t>
            </a:r>
            <a:r>
              <a:rPr lang="en-US" dirty="0"/>
              <a:t>. </a:t>
            </a:r>
            <a:r>
              <a:rPr lang="ru-RU" dirty="0"/>
              <a:t>Среднее.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EDDA01-FE28-9643-BE09-BDADBCB85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Используем следующий прием. Каждый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в выборке или совокупности представим равным 1, если элемент относится к классу С, и 0, если он относится к С</a:t>
                </a:r>
                <a:r>
                  <a:rPr lang="en-US" dirty="0"/>
                  <a:t>’. </a:t>
                </a:r>
                <a:r>
                  <a:rPr lang="ru-RU" dirty="0"/>
                  <a:t>Тогда: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EDDA01-FE28-9643-BE09-BDADBCB85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082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366</Words>
  <Application>Microsoft Macintosh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Тема Office</vt:lpstr>
      <vt:lpstr>Семинар 2-НИ</vt:lpstr>
      <vt:lpstr>Выборочное среднее, медиана.</vt:lpstr>
      <vt:lpstr>Квартили</vt:lpstr>
      <vt:lpstr>Выборочная дисперсия</vt:lpstr>
      <vt:lpstr>Стандартное отклонение</vt:lpstr>
      <vt:lpstr>Доверительные интервалы</vt:lpstr>
      <vt:lpstr>Отношение R</vt:lpstr>
      <vt:lpstr>Доли</vt:lpstr>
      <vt:lpstr>Доли. Среднее.</vt:lpstr>
      <vt:lpstr>Доли. Дисперсия.</vt:lpstr>
      <vt:lpstr>Доли. Доверительные интервалы.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1-НИ</dc:title>
  <dc:creator>Волков Сергей Сергеевич</dc:creator>
  <cp:lastModifiedBy>Волков Сергей Сергеевич</cp:lastModifiedBy>
  <cp:revision>43</cp:revision>
  <dcterms:created xsi:type="dcterms:W3CDTF">2021-02-05T18:10:52Z</dcterms:created>
  <dcterms:modified xsi:type="dcterms:W3CDTF">2021-02-15T13:46:27Z</dcterms:modified>
</cp:coreProperties>
</file>