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0"/>
  </p:notesMasterIdLst>
  <p:sldIdLst>
    <p:sldId id="256" r:id="rId2"/>
    <p:sldId id="312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14" r:id="rId11"/>
    <p:sldId id="315" r:id="rId12"/>
    <p:sldId id="323" r:id="rId13"/>
    <p:sldId id="326" r:id="rId14"/>
    <p:sldId id="325" r:id="rId15"/>
    <p:sldId id="324" r:id="rId16"/>
    <p:sldId id="327" r:id="rId17"/>
    <p:sldId id="328" r:id="rId18"/>
    <p:sldId id="329" r:id="rId19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722" y="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7018016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1" y="0"/>
            <a:ext cx="13005763" cy="97536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3417" y="2576872"/>
            <a:ext cx="7550387" cy="2155425"/>
          </a:xfrm>
        </p:spPr>
        <p:txBody>
          <a:bodyPr anchor="b">
            <a:noAutofit/>
          </a:bodyPr>
          <a:lstStyle>
            <a:lvl1pPr algn="ctr">
              <a:defRPr sz="6827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3417" y="5117621"/>
            <a:ext cx="7550387" cy="1959326"/>
          </a:xfrm>
        </p:spPr>
        <p:txBody>
          <a:bodyPr anchor="t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26371" y="7188767"/>
            <a:ext cx="957548" cy="397369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3417" y="7188767"/>
            <a:ext cx="5781134" cy="3973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95740" y="7188767"/>
            <a:ext cx="588065" cy="39736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872641" y="4937001"/>
            <a:ext cx="727194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85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6848590"/>
            <a:ext cx="9669311" cy="806027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59570" y="1469061"/>
            <a:ext cx="10085663" cy="4780471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5" y="7654618"/>
            <a:ext cx="9669311" cy="702168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0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289775"/>
            <a:ext cx="9669311" cy="4405845"/>
          </a:xfrm>
        </p:spPr>
        <p:txBody>
          <a:bodyPr anchor="ctr">
            <a:normAutofit/>
          </a:bodyPr>
          <a:lstStyle>
            <a:lvl1pPr algn="ctr">
              <a:defRPr sz="4551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080947"/>
            <a:ext cx="9669313" cy="22758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2" y="5888283"/>
            <a:ext cx="939580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30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718" y="1396810"/>
            <a:ext cx="9102578" cy="3371617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5840" y="4768426"/>
            <a:ext cx="8380868" cy="927194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560"/>
            </a:lvl1pPr>
            <a:lvl2pPr marL="650230" indent="0">
              <a:buFontTx/>
              <a:buNone/>
              <a:defRPr/>
            </a:lvl2pPr>
            <a:lvl3pPr marL="1300460" indent="0">
              <a:buFontTx/>
              <a:buNone/>
              <a:defRPr/>
            </a:lvl3pPr>
            <a:lvl4pPr marL="1950690" indent="0">
              <a:buFontTx/>
              <a:buNone/>
              <a:defRPr/>
            </a:lvl4pPr>
            <a:lvl5pPr marL="2600919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1" y="6177281"/>
            <a:ext cx="9669316" cy="217950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08846" y="1287626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024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56538" y="4021860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024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818263" y="5888283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831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9" y="4705537"/>
            <a:ext cx="9669302" cy="2088960"/>
          </a:xfrm>
        </p:spPr>
        <p:txBody>
          <a:bodyPr anchor="b">
            <a:normAutofit/>
          </a:bodyPr>
          <a:lstStyle>
            <a:lvl1pPr algn="l">
              <a:defRPr sz="4551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6794497"/>
            <a:ext cx="9669305" cy="1223680"/>
          </a:xfrm>
        </p:spPr>
        <p:txBody>
          <a:bodyPr anchor="t">
            <a:normAutofit/>
          </a:bodyPr>
          <a:lstStyle>
            <a:lvl1pPr marL="0" indent="0" algn="l">
              <a:buNone/>
              <a:defRPr sz="2560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96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4503" y="1396810"/>
            <a:ext cx="8995794" cy="3190994"/>
          </a:xfrm>
        </p:spPr>
        <p:txBody>
          <a:bodyPr anchor="ctr">
            <a:normAutofit/>
          </a:bodyPr>
          <a:lstStyle>
            <a:lvl1pPr algn="ctr">
              <a:defRPr sz="4551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175910"/>
            <a:ext cx="9669305" cy="126146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6442193"/>
            <a:ext cx="9669313" cy="191459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48797" y="1275584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/>
            <a:r>
              <a:rPr lang="en-US" sz="1137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79711" y="3708769"/>
            <a:ext cx="650409" cy="831681"/>
          </a:xfrm>
          <a:prstGeom prst="rect">
            <a:avLst/>
          </a:prstGeom>
        </p:spPr>
        <p:txBody>
          <a:bodyPr vert="horz" lIns="130048" tIns="65024" rIns="130048" bIns="65024" rtlCol="0" anchor="ctr">
            <a:noAutofit/>
          </a:bodyPr>
          <a:lstStyle/>
          <a:p>
            <a:pPr lvl="0" algn="r"/>
            <a:r>
              <a:rPr lang="en-US" sz="1137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818263" y="4876800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873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3" y="1396809"/>
            <a:ext cx="9669311" cy="32632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551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673768" y="5071872"/>
            <a:ext cx="9669305" cy="1287475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44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5" y="6357903"/>
            <a:ext cx="9669311" cy="1998886"/>
          </a:xfrm>
        </p:spPr>
        <p:txBody>
          <a:bodyPr anchor="t">
            <a:normAutofit/>
          </a:bodyPr>
          <a:lstStyle>
            <a:lvl1pPr marL="0" indent="0" algn="l">
              <a:buNone/>
              <a:defRPr sz="2276">
                <a:solidFill>
                  <a:schemeClr val="tx1"/>
                </a:solidFill>
              </a:defRPr>
            </a:lvl1pPr>
            <a:lvl2pPr marL="65023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8268" y="4876800"/>
            <a:ext cx="93957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758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4" y="3541526"/>
            <a:ext cx="9669313" cy="4815265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9580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412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593" y="1289776"/>
            <a:ext cx="2302478" cy="70670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767" y="1289776"/>
            <a:ext cx="6990946" cy="706701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82506" y="1289776"/>
            <a:ext cx="0" cy="7067012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52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Текст заголовка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Уровень текста 1</a:t>
            </a:r>
          </a:p>
          <a:p>
            <a:pPr lvl="1">
              <a:defRPr sz="1800"/>
            </a:pPr>
            <a:r>
              <a:rPr sz="3200"/>
              <a:t>Уровень текста 2</a:t>
            </a:r>
          </a:p>
          <a:p>
            <a:pPr lvl="2">
              <a:defRPr sz="1800"/>
            </a:pPr>
            <a:r>
              <a:rPr sz="3200"/>
              <a:t>Уровень текста 3</a:t>
            </a:r>
          </a:p>
          <a:p>
            <a:pPr lvl="3">
              <a:defRPr sz="1800"/>
            </a:pPr>
            <a:r>
              <a:rPr sz="3200"/>
              <a:t>Уровень текста 4</a:t>
            </a:r>
          </a:p>
          <a:p>
            <a:pPr lvl="4">
              <a:defRPr sz="1800"/>
            </a:pPr>
            <a:r>
              <a:rPr sz="3200"/>
              <a:t>Уровень текста 5</a:t>
            </a:r>
          </a:p>
        </p:txBody>
      </p:sp>
    </p:spTree>
    <p:extLst>
      <p:ext uri="{BB962C8B-B14F-4D97-AF65-F5344CB8AC3E}">
        <p14:creationId xmlns:p14="http://schemas.microsoft.com/office/powerpoint/2010/main" val="245840687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4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261" y="2334454"/>
            <a:ext cx="9380315" cy="2592020"/>
          </a:xfrm>
        </p:spPr>
        <p:txBody>
          <a:bodyPr anchor="b">
            <a:normAutofit/>
          </a:bodyPr>
          <a:lstStyle>
            <a:lvl1pPr algn="ctr">
              <a:defRPr sz="5689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8261" y="5311800"/>
            <a:ext cx="9380315" cy="1550244"/>
          </a:xfrm>
        </p:spPr>
        <p:txBody>
          <a:bodyPr anchor="t">
            <a:normAutofit/>
          </a:bodyPr>
          <a:lstStyle>
            <a:lvl1pPr marL="0" indent="0" algn="ctr">
              <a:buNone/>
              <a:defRPr sz="3413">
                <a:solidFill>
                  <a:schemeClr val="tx1"/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818263" y="5119135"/>
            <a:ext cx="9380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614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818261" y="3351125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3765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438" y="3537305"/>
            <a:ext cx="4746752" cy="490281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8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8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768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1717" y="3781025"/>
            <a:ext cx="4746752" cy="819573"/>
          </a:xfrm>
        </p:spPr>
        <p:txBody>
          <a:bodyPr anchor="b">
            <a:noAutofit/>
          </a:bodyPr>
          <a:lstStyle>
            <a:lvl1pPr marL="0" indent="0">
              <a:buNone/>
              <a:defRPr sz="3413" b="0">
                <a:solidFill>
                  <a:schemeClr val="accent1"/>
                </a:solidFill>
              </a:defRPr>
            </a:lvl1pPr>
            <a:lvl2pPr marL="650230" indent="0">
              <a:buNone/>
              <a:defRPr sz="2844" b="1"/>
            </a:lvl2pPr>
            <a:lvl3pPr marL="1300460" indent="0">
              <a:buNone/>
              <a:defRPr sz="2560" b="1"/>
            </a:lvl3pPr>
            <a:lvl4pPr marL="1950690" indent="0">
              <a:buNone/>
              <a:defRPr sz="2276" b="1"/>
            </a:lvl4pPr>
            <a:lvl5pPr marL="2600919" indent="0">
              <a:buNone/>
              <a:defRPr sz="2276" b="1"/>
            </a:lvl5pPr>
            <a:lvl6pPr marL="3251149" indent="0">
              <a:buNone/>
              <a:defRPr sz="2276" b="1"/>
            </a:lvl6pPr>
            <a:lvl7pPr marL="3901379" indent="0">
              <a:buNone/>
              <a:defRPr sz="2276" b="1"/>
            </a:lvl7pPr>
            <a:lvl8pPr marL="4551609" indent="0">
              <a:buNone/>
              <a:defRPr sz="2276" b="1"/>
            </a:lvl8pPr>
            <a:lvl9pPr marL="5201839" indent="0">
              <a:buNone/>
              <a:defRPr sz="227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1717" y="4612641"/>
            <a:ext cx="4746752" cy="384942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02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301813"/>
            <a:ext cx="9669312" cy="185438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18263" y="3348864"/>
            <a:ext cx="938031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90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5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1974804"/>
            <a:ext cx="3607890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645" y="1396811"/>
            <a:ext cx="5483433" cy="6959979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310848"/>
            <a:ext cx="3607890" cy="3467952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818263" y="4142269"/>
            <a:ext cx="331888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955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764" y="2679228"/>
            <a:ext cx="5165798" cy="1950720"/>
          </a:xfrm>
        </p:spPr>
        <p:txBody>
          <a:bodyPr anchor="b">
            <a:normAutofit/>
          </a:bodyPr>
          <a:lstStyle>
            <a:lvl1pPr algn="ctr">
              <a:defRPr sz="3413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1477" y="1469060"/>
            <a:ext cx="4166347" cy="681548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2276"/>
            </a:lvl2pPr>
            <a:lvl3pPr marL="1300460" indent="0">
              <a:buNone/>
              <a:defRPr sz="2276"/>
            </a:lvl3pPr>
            <a:lvl4pPr marL="1950690" indent="0">
              <a:buNone/>
              <a:defRPr sz="2276"/>
            </a:lvl4pPr>
            <a:lvl5pPr marL="2600919" indent="0">
              <a:buNone/>
              <a:defRPr sz="2276"/>
            </a:lvl5pPr>
            <a:lvl6pPr marL="3251149" indent="0">
              <a:buNone/>
              <a:defRPr sz="2276"/>
            </a:lvl6pPr>
            <a:lvl7pPr marL="3901379" indent="0">
              <a:buNone/>
              <a:defRPr sz="2276"/>
            </a:lvl7pPr>
            <a:lvl8pPr marL="4551609" indent="0">
              <a:buNone/>
              <a:defRPr sz="2276"/>
            </a:lvl8pPr>
            <a:lvl9pPr marL="5201839" indent="0">
              <a:buNone/>
              <a:defRPr sz="2276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764" y="4629948"/>
            <a:ext cx="5165797" cy="2600960"/>
          </a:xfrm>
        </p:spPr>
        <p:txBody>
          <a:bodyPr anchor="t">
            <a:normAutofit/>
          </a:bodyPr>
          <a:lstStyle>
            <a:lvl1pPr marL="0" indent="0" algn="ctr">
              <a:buNone/>
              <a:defRPr sz="2276"/>
            </a:lvl1pPr>
            <a:lvl2pPr marL="650230" indent="0">
              <a:buNone/>
              <a:defRPr sz="1707"/>
            </a:lvl2pPr>
            <a:lvl3pPr marL="1300460" indent="0">
              <a:buNone/>
              <a:defRPr sz="1422"/>
            </a:lvl3pPr>
            <a:lvl4pPr marL="1950690" indent="0">
              <a:buNone/>
              <a:defRPr sz="1280"/>
            </a:lvl4pPr>
            <a:lvl5pPr marL="2600919" indent="0">
              <a:buNone/>
              <a:defRPr sz="1280"/>
            </a:lvl5pPr>
            <a:lvl6pPr marL="3251149" indent="0">
              <a:buNone/>
              <a:defRPr sz="1280"/>
            </a:lvl6pPr>
            <a:lvl7pPr marL="3901379" indent="0">
              <a:buNone/>
              <a:defRPr sz="1280"/>
            </a:lvl7pPr>
            <a:lvl8pPr marL="4551609" indent="0">
              <a:buNone/>
              <a:defRPr sz="1280"/>
            </a:lvl8pPr>
            <a:lvl9pPr marL="5201839" indent="0">
              <a:buNone/>
              <a:defRPr sz="128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4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" y="0"/>
            <a:ext cx="13016842" cy="97536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3765" y="1301813"/>
            <a:ext cx="9669311" cy="185438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764" y="3541526"/>
            <a:ext cx="9669313" cy="48995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40598" y="8477202"/>
            <a:ext cx="1633114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73764" y="8477202"/>
            <a:ext cx="7259971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80574" y="8477202"/>
            <a:ext cx="562503" cy="397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3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650230" rtl="0" eaLnBrk="1" latinLnBrk="0" hangingPunct="1">
        <a:spcBef>
          <a:spcPct val="0"/>
        </a:spcBef>
        <a:buNone/>
        <a:defRPr sz="5689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06394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341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05662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844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706853" indent="-406394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5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19452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2276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844756" indent="-243836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57626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22649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87672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526954" indent="-325115" algn="l" defTabSz="650230" rtl="0" eaLnBrk="1" latinLnBrk="0" hangingPunct="1">
        <a:spcBef>
          <a:spcPct val="20000"/>
        </a:spcBef>
        <a:spcAft>
          <a:spcPts val="853"/>
        </a:spcAft>
        <a:buClr>
          <a:schemeClr val="accent1"/>
        </a:buClr>
        <a:buSzPct val="115000"/>
        <a:buFont typeface="Arial"/>
        <a:buChar char="•"/>
        <a:defRPr sz="1991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65023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ru-RU" sz="8000" dirty="0"/>
              <a:t>СУБД</a:t>
            </a:r>
            <a:endParaRPr sz="8000" dirty="0"/>
          </a:p>
        </p:txBody>
      </p:sp>
      <p:sp>
        <p:nvSpPr>
          <p:cNvPr id="33" name="Shape 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Лекция</a:t>
            </a:r>
            <a:r>
              <a:rPr lang="en-US" dirty="0"/>
              <a:t> 11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BFBAC-5F3C-4208-95E9-32DC51E3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Классификация </a:t>
            </a:r>
            <a:r>
              <a:rPr lang="en-US" dirty="0">
                <a:effectLst/>
                <a:latin typeface="Arial" panose="020B0604020202020204" pitchFamily="34" charset="0"/>
              </a:rPr>
              <a:t>NoSQL </a:t>
            </a:r>
            <a:r>
              <a:rPr lang="ru-RU" dirty="0">
                <a:effectLst/>
                <a:latin typeface="Arial" panose="020B0604020202020204" pitchFamily="34" charset="0"/>
              </a:rPr>
              <a:t>решений</a:t>
            </a:r>
            <a:br>
              <a:rPr lang="ru-RU" dirty="0">
                <a:effectLst/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F7952-CE22-48ED-B810-2C003EF8D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>
                <a:effectLst/>
                <a:latin typeface="Arial" panose="020B0604020202020204" pitchFamily="34" charset="0"/>
              </a:rPr>
              <a:t>Хранилища ключ-значение</a:t>
            </a:r>
            <a:r>
              <a:rPr lang="ru-RU" dirty="0">
                <a:effectLst/>
                <a:latin typeface="Arial" panose="020B0604020202020204" pitchFamily="34" charset="0"/>
              </a:rPr>
              <a:t>. Отличительной особенностью является простая модель данных —ассоциативный массив или словарь, позволяющий работать с данными по ключу. Основная задача подобных хранилищ —максимальная производительность, поэтому никакая информации о структуре значений не сохраняется.</a:t>
            </a:r>
          </a:p>
          <a:p>
            <a:r>
              <a:rPr lang="ru-RU" b="1" dirty="0">
                <a:effectLst/>
                <a:latin typeface="Arial" panose="020B0604020202020204" pitchFamily="34" charset="0"/>
              </a:rPr>
              <a:t>Документ-ориентированные хранилища</a:t>
            </a:r>
            <a:r>
              <a:rPr lang="ru-RU" dirty="0">
                <a:effectLst/>
                <a:latin typeface="Arial" panose="020B0604020202020204" pitchFamily="34" charset="0"/>
              </a:rPr>
              <a:t>. Модель данных подобных хранилищ позволяет объединять множество пар ключ-значение в абстракцию, называемую «документ». Документы могут иметь вложенную структуру и объединяться в коллекции. Однако это скорее удобный способ логического объединения, т.к. никакой жесткой схемы у документов нет и множества пар ключ-значение, даже в рамках одной коллекции, могут быть абсолютно произвольными. Работа с документами производится по ключу, однако существуют решения, позволяющие осуществлять запросы по значениям атрибутов.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46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C07F9-9FF8-4B33-B6E2-12113563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43D11E-94BC-42C5-B945-6EEDB46C1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>
                <a:effectLst/>
                <a:latin typeface="Arial" panose="020B0604020202020204" pitchFamily="34" charset="0"/>
              </a:rPr>
              <a:t>Колоночные хранилища.</a:t>
            </a:r>
            <a:r>
              <a:rPr lang="ru-RU" dirty="0">
                <a:effectLst/>
                <a:latin typeface="Arial" panose="020B0604020202020204" pitchFamily="34" charset="0"/>
              </a:rPr>
              <a:t> Этот тип кажется наиболее схожим с традиционными реляционными СУБД. Модель данных хранилищ подобного типа подразумевает ранение значений как </a:t>
            </a:r>
            <a:r>
              <a:rPr lang="ru-RU" dirty="0" err="1">
                <a:effectLst/>
                <a:latin typeface="Arial" panose="020B0604020202020204" pitchFamily="34" charset="0"/>
              </a:rPr>
              <a:t>неинтерпретируемых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ru-RU" dirty="0">
                <a:effectLst/>
                <a:latin typeface="Arial" panose="020B0604020202020204" pitchFamily="34" charset="0"/>
              </a:rPr>
              <a:t>байтовых массивов, адресуемых кортежами &lt;ключ строки, ключ столбца, метка времени&gt;. Основой модели данных является </a:t>
            </a:r>
            <a:r>
              <a:rPr lang="ru-RU" dirty="0">
                <a:latin typeface="Arial" panose="020B0604020202020204" pitchFamily="34" charset="0"/>
              </a:rPr>
              <a:t>к</a:t>
            </a:r>
            <a:r>
              <a:rPr lang="ru-RU" dirty="0">
                <a:effectLst/>
                <a:latin typeface="Arial" panose="020B0604020202020204" pitchFamily="34" charset="0"/>
              </a:rPr>
              <a:t>олонка, число колонок для одной таблицы может быть неограниченным. Колонки по ключам объединяются в семейства, обладающие определенным набором свойств.</a:t>
            </a:r>
          </a:p>
          <a:p>
            <a:r>
              <a:rPr lang="ru-RU" b="1" dirty="0">
                <a:effectLst/>
                <a:latin typeface="Arial" panose="020B0604020202020204" pitchFamily="34" charset="0"/>
              </a:rPr>
              <a:t>Хранилища на графах.</a:t>
            </a:r>
            <a:r>
              <a:rPr lang="ru-RU" dirty="0">
                <a:effectLst/>
                <a:latin typeface="Arial" panose="020B0604020202020204" pitchFamily="34" charset="0"/>
              </a:rPr>
              <a:t> Подобные хранилища применяются для работы с данными, которые естественным образом представляются графами (например, социальная сеть). Модель данных состоит из вершин, ребер и свойств. Работа с данными осуществляется путем обхода графа по ребрам с заданными свойствами.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006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21344-CE6E-4B4E-88EE-6B76A5F2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F4479E-3712-4D0D-B4C2-65BE56251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845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3A783-3E56-463A-8B87-0DFEB2CC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BEA6F6-FCE9-43AC-8C3A-C1E06711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Строки</a:t>
            </a:r>
            <a:r>
              <a:rPr lang="ru-RU" dirty="0"/>
              <a:t> (</a:t>
            </a:r>
            <a:r>
              <a:rPr lang="en-US" dirty="0"/>
              <a:t>strings).</a:t>
            </a:r>
            <a:endParaRPr lang="ru-RU" dirty="0"/>
          </a:p>
          <a:p>
            <a:r>
              <a:rPr lang="ru-RU" b="1" dirty="0"/>
              <a:t>Списки</a:t>
            </a:r>
            <a:r>
              <a:rPr lang="ru-RU" dirty="0"/>
              <a:t> (</a:t>
            </a:r>
            <a:r>
              <a:rPr lang="en-US" dirty="0"/>
              <a:t>lists).</a:t>
            </a:r>
            <a:endParaRPr lang="ru-RU" dirty="0"/>
          </a:p>
          <a:p>
            <a:r>
              <a:rPr lang="ru-RU" b="1" dirty="0"/>
              <a:t>Множества</a:t>
            </a:r>
            <a:r>
              <a:rPr lang="ru-RU" dirty="0"/>
              <a:t> (</a:t>
            </a:r>
            <a:r>
              <a:rPr lang="en-US" dirty="0"/>
              <a:t>sets).</a:t>
            </a:r>
            <a:endParaRPr lang="ru-RU" dirty="0"/>
          </a:p>
          <a:p>
            <a:r>
              <a:rPr lang="ru-RU" b="1" dirty="0"/>
              <a:t>Хеш-таблицы</a:t>
            </a:r>
            <a:r>
              <a:rPr lang="ru-RU" dirty="0"/>
              <a:t> (</a:t>
            </a:r>
            <a:r>
              <a:rPr lang="en-US" dirty="0"/>
              <a:t>hashes).</a:t>
            </a:r>
            <a:endParaRPr lang="ru-RU" dirty="0"/>
          </a:p>
          <a:p>
            <a:r>
              <a:rPr lang="ru-RU" b="1" dirty="0"/>
              <a:t>Упорядоченные множества</a:t>
            </a:r>
            <a:r>
              <a:rPr lang="ru-RU" dirty="0"/>
              <a:t> (</a:t>
            </a:r>
            <a:r>
              <a:rPr lang="en-US" dirty="0"/>
              <a:t>sorted sets).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65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5D9AF-624A-41EA-8238-DFA58DD9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Транзакции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BDF08-0CE0-4492-8745-4C308927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</a:t>
            </a:r>
          </a:p>
          <a:p>
            <a:r>
              <a:rPr lang="en-US" dirty="0"/>
              <a:t>set </a:t>
            </a:r>
            <a:r>
              <a:rPr lang="en-US" dirty="0" err="1"/>
              <a:t>key_MeaningOfLife</a:t>
            </a:r>
            <a:r>
              <a:rPr lang="en-US" dirty="0"/>
              <a:t> 1</a:t>
            </a:r>
          </a:p>
          <a:p>
            <a:r>
              <a:rPr lang="en-US" dirty="0" err="1"/>
              <a:t>incr</a:t>
            </a:r>
            <a:r>
              <a:rPr lang="en-US" dirty="0"/>
              <a:t> </a:t>
            </a:r>
            <a:r>
              <a:rPr lang="en-US" dirty="0" err="1"/>
              <a:t>key_MeaningOfLife</a:t>
            </a:r>
            <a:endParaRPr lang="en-US" dirty="0"/>
          </a:p>
          <a:p>
            <a:r>
              <a:rPr lang="en-US" dirty="0" err="1"/>
              <a:t>incrby</a:t>
            </a:r>
            <a:r>
              <a:rPr lang="en-US" dirty="0"/>
              <a:t> </a:t>
            </a:r>
            <a:r>
              <a:rPr lang="en-US" dirty="0" err="1"/>
              <a:t>key_MeaningOfLife</a:t>
            </a:r>
            <a:r>
              <a:rPr lang="en-US" dirty="0"/>
              <a:t> 40</a:t>
            </a:r>
          </a:p>
          <a:p>
            <a:r>
              <a:rPr lang="en-US" dirty="0"/>
              <a:t>get </a:t>
            </a:r>
            <a:r>
              <a:rPr lang="en-US" dirty="0" err="1"/>
              <a:t>key_MeaningOfLife</a:t>
            </a:r>
            <a:endParaRPr lang="en-US" dirty="0"/>
          </a:p>
          <a:p>
            <a:r>
              <a:rPr lang="en-US" b="1" dirty="0"/>
              <a:t>Exec / Discard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16573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F3A9C-FEE4-49BE-9E63-9CB8757C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Чтение-запись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186D7-F9D5-4641-BE4F-7509D984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&lt;key&gt; &lt;value&gt;</a:t>
            </a:r>
          </a:p>
          <a:p>
            <a:r>
              <a:rPr lang="en-US" dirty="0"/>
              <a:t>Append &lt;key&gt; &lt;value&gt;	</a:t>
            </a:r>
          </a:p>
          <a:p>
            <a:r>
              <a:rPr lang="en-US" dirty="0"/>
              <a:t>Get &lt;key&gt;</a:t>
            </a:r>
          </a:p>
          <a:p>
            <a:r>
              <a:rPr lang="en-US" dirty="0" err="1"/>
              <a:t>Mset</a:t>
            </a:r>
            <a:r>
              <a:rPr lang="en-US" dirty="0"/>
              <a:t> &lt;key1&gt; &lt;value1&gt; … &lt;</a:t>
            </a:r>
            <a:r>
              <a:rPr lang="en-US" dirty="0" err="1"/>
              <a:t>keyN</a:t>
            </a:r>
            <a:r>
              <a:rPr lang="en-US" dirty="0"/>
              <a:t>&gt; &lt;</a:t>
            </a:r>
            <a:r>
              <a:rPr lang="en-US" dirty="0" err="1"/>
              <a:t>valueN</a:t>
            </a:r>
            <a:r>
              <a:rPr lang="en-US" dirty="0"/>
              <a:t>&gt;</a:t>
            </a:r>
          </a:p>
          <a:p>
            <a:r>
              <a:rPr lang="en-US" dirty="0" err="1"/>
              <a:t>Mget</a:t>
            </a:r>
            <a:r>
              <a:rPr lang="en-US" dirty="0"/>
              <a:t> &lt;key1&gt; &lt;key2&gt;…&lt;</a:t>
            </a:r>
            <a:r>
              <a:rPr lang="en-US" dirty="0" err="1"/>
              <a:t>keyN</a:t>
            </a:r>
            <a:r>
              <a:rPr lang="en-US" dirty="0"/>
              <a:t>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3283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46360F-C3C2-4E31-BD4A-7DC3F190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</a:t>
            </a:r>
            <a:r>
              <a:rPr lang="en-US" dirty="0"/>
              <a:t>e</a:t>
            </a:r>
            <a:r>
              <a:rPr lang="ru-RU" dirty="0"/>
              <a:t>ши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6AF63D-93D3-4060-9F70-E38569CC5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Mset</a:t>
            </a:r>
            <a:r>
              <a:rPr lang="en-US" dirty="0"/>
              <a:t> </a:t>
            </a:r>
            <a:r>
              <a:rPr lang="en-US" dirty="0" err="1"/>
              <a:t>user:first:name</a:t>
            </a:r>
            <a:r>
              <a:rPr lang="en-US" dirty="0"/>
              <a:t> “Adam”  </a:t>
            </a:r>
            <a:r>
              <a:rPr lang="en-US" dirty="0" err="1"/>
              <a:t>user:first:password</a:t>
            </a:r>
            <a:r>
              <a:rPr lang="en-US" dirty="0"/>
              <a:t> </a:t>
            </a:r>
            <a:r>
              <a:rPr lang="en-US" dirty="0" err="1"/>
              <a:t>changeme</a:t>
            </a:r>
            <a:endParaRPr lang="en-US" dirty="0"/>
          </a:p>
          <a:p>
            <a:r>
              <a:rPr lang="en-US" dirty="0" err="1"/>
              <a:t>Hmset</a:t>
            </a:r>
            <a:r>
              <a:rPr lang="en-US" dirty="0"/>
              <a:t> </a:t>
            </a:r>
            <a:r>
              <a:rPr lang="en-US" dirty="0" err="1"/>
              <a:t>user:first</a:t>
            </a:r>
            <a:r>
              <a:rPr lang="en-US" dirty="0"/>
              <a:t> name “Adam” password </a:t>
            </a:r>
            <a:r>
              <a:rPr lang="en-US" dirty="0" err="1"/>
              <a:t>changeme</a:t>
            </a:r>
            <a:endParaRPr lang="en-US" dirty="0"/>
          </a:p>
          <a:p>
            <a:r>
              <a:rPr lang="en-US" dirty="0"/>
              <a:t>HVALS </a:t>
            </a:r>
            <a:r>
              <a:rPr lang="en-US" dirty="0" err="1"/>
              <a:t>user:first</a:t>
            </a:r>
            <a:endParaRPr lang="en-US" dirty="0"/>
          </a:p>
          <a:p>
            <a:pPr lvl="1"/>
            <a:r>
              <a:rPr lang="en-US" dirty="0"/>
              <a:t>Adam</a:t>
            </a:r>
          </a:p>
          <a:p>
            <a:pPr lvl="1"/>
            <a:r>
              <a:rPr lang="en-US" dirty="0" err="1"/>
              <a:t>changeme</a:t>
            </a:r>
            <a:endParaRPr lang="en-US" dirty="0"/>
          </a:p>
          <a:p>
            <a:r>
              <a:rPr lang="en-US" dirty="0"/>
              <a:t>HGET </a:t>
            </a:r>
            <a:r>
              <a:rPr lang="en-US" dirty="0" err="1"/>
              <a:t>user:first</a:t>
            </a:r>
            <a:r>
              <a:rPr lang="en-US" dirty="0"/>
              <a:t> password</a:t>
            </a:r>
          </a:p>
          <a:p>
            <a:pPr lvl="1"/>
            <a:r>
              <a:rPr lang="en-US" dirty="0" err="1"/>
              <a:t>changeme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126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0A364-3962-4788-9C20-CE69B2AB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E345F7-4135-4B75-9052-3383CB736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RPUSH </a:t>
            </a:r>
            <a:r>
              <a:rPr lang="en-US" dirty="0" err="1"/>
              <a:t>user:first:child</a:t>
            </a:r>
            <a:r>
              <a:rPr lang="en-US" dirty="0"/>
              <a:t> “Kain” “Avel”</a:t>
            </a:r>
          </a:p>
          <a:p>
            <a:r>
              <a:rPr lang="en-US" dirty="0"/>
              <a:t>LRANGE </a:t>
            </a:r>
            <a:r>
              <a:rPr lang="en-US" dirty="0" err="1"/>
              <a:t>user:first:child</a:t>
            </a:r>
            <a:r>
              <a:rPr lang="en-US" dirty="0"/>
              <a:t> 0 -1</a:t>
            </a:r>
          </a:p>
          <a:p>
            <a:pPr lvl="1"/>
            <a:r>
              <a:rPr lang="en-US" dirty="0"/>
              <a:t>Kain</a:t>
            </a:r>
          </a:p>
          <a:p>
            <a:pPr lvl="1"/>
            <a:r>
              <a:rPr lang="en-US" dirty="0"/>
              <a:t>Avel</a:t>
            </a:r>
          </a:p>
          <a:p>
            <a:r>
              <a:rPr lang="en-US" dirty="0"/>
              <a:t>LREM </a:t>
            </a:r>
            <a:r>
              <a:rPr lang="en-US" dirty="0" err="1"/>
              <a:t>user:first:child</a:t>
            </a:r>
            <a:r>
              <a:rPr lang="en-US" dirty="0"/>
              <a:t> 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715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D33E4-C298-47A7-90A7-9AE9C469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BC9FBD-6C28-4F65-8301-2C8361A38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SADD  MON </a:t>
            </a:r>
            <a:r>
              <a:rPr lang="en-US" dirty="0" err="1"/>
              <a:t>jan</a:t>
            </a:r>
            <a:r>
              <a:rPr lang="en-US" dirty="0"/>
              <a:t> </a:t>
            </a:r>
            <a:r>
              <a:rPr lang="en-US" dirty="0" err="1"/>
              <a:t>feb</a:t>
            </a:r>
            <a:endParaRPr lang="en-US" dirty="0"/>
          </a:p>
          <a:p>
            <a:pPr lvl="1"/>
            <a:r>
              <a:rPr lang="en-US" dirty="0"/>
              <a:t>2</a:t>
            </a:r>
          </a:p>
          <a:p>
            <a:r>
              <a:rPr lang="en-US" dirty="0"/>
              <a:t>SMEMBERS MON</a:t>
            </a:r>
          </a:p>
          <a:p>
            <a:pPr lvl="1"/>
            <a:r>
              <a:rPr lang="en-US" dirty="0" err="1"/>
              <a:t>jan</a:t>
            </a:r>
            <a:endParaRPr lang="en-US" dirty="0"/>
          </a:p>
          <a:p>
            <a:pPr lvl="1"/>
            <a:r>
              <a:rPr lang="en-US" dirty="0" err="1"/>
              <a:t>feb</a:t>
            </a:r>
            <a:endParaRPr lang="en-US" dirty="0"/>
          </a:p>
          <a:p>
            <a:r>
              <a:rPr lang="en-US" dirty="0"/>
              <a:t>SADD  MON </a:t>
            </a:r>
            <a:r>
              <a:rPr lang="en-US" dirty="0" err="1"/>
              <a:t>jan</a:t>
            </a:r>
            <a:r>
              <a:rPr lang="en-US" dirty="0"/>
              <a:t> mar</a:t>
            </a:r>
          </a:p>
          <a:p>
            <a:pPr lvl="1"/>
            <a:r>
              <a:rPr lang="en-US" dirty="0"/>
              <a:t>1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504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Недостатки реляционной модели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ACID свойства (атомарность, согласованность, изолированность, долговечность) не позволяют наращивать производительность реляционных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9672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8B181-4004-4743-955E-C443EA3E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</a:rPr>
              <a:t>NoSQL </a:t>
            </a:r>
            <a:r>
              <a:rPr lang="ru-RU" dirty="0">
                <a:effectLst/>
                <a:latin typeface="Times New Roman" panose="02020603050405020304" pitchFamily="18" charset="0"/>
              </a:rPr>
              <a:t>Базы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366A9-033F-47AF-B7DB-76EDA15F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Неструктурированные (</a:t>
            </a:r>
            <a:r>
              <a:rPr lang="en-US" dirty="0" err="1">
                <a:effectLst/>
                <a:latin typeface="Arial" panose="020B0604020202020204" pitchFamily="34" charset="0"/>
              </a:rPr>
              <a:t>schemaless</a:t>
            </a:r>
            <a:r>
              <a:rPr lang="en-US" dirty="0">
                <a:effectLst/>
                <a:latin typeface="Arial" panose="020B0604020202020204" pitchFamily="34" charset="0"/>
              </a:rPr>
              <a:t>)</a:t>
            </a:r>
            <a:endParaRPr lang="ru-RU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В </a:t>
            </a:r>
            <a:r>
              <a:rPr lang="ru-RU" dirty="0" err="1">
                <a:effectLst/>
                <a:latin typeface="Arial" panose="020B0604020202020204" pitchFamily="34" charset="0"/>
              </a:rPr>
              <a:t>NoSQL</a:t>
            </a:r>
            <a:r>
              <a:rPr lang="ru-RU" dirty="0">
                <a:effectLst/>
                <a:latin typeface="Arial" panose="020B0604020202020204" pitchFamily="34" charset="0"/>
              </a:rPr>
              <a:t> базах в отличие от реляционных структура данных не регламентирована —в отдельной строке или документе можно добавить произвольное поле без предварительного декларативного изменения структуры всей таблицы. 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Таким образом, если появляется необходимость поменять модель данных, то единственное достаточное действие —отразить изменение в коде приложения.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41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06812-7E39-4F3F-AF08-F89279AF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7F4C1F-AD94-4A51-9DE9-16B703FAF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Arial" panose="020B0604020202020204" pitchFamily="34" charset="0"/>
              </a:rPr>
              <a:t>Представление данных в виде агрегатов (</a:t>
            </a:r>
            <a:r>
              <a:rPr lang="ru-RU" dirty="0" err="1">
                <a:effectLst/>
                <a:latin typeface="Arial" panose="020B0604020202020204" pitchFamily="34" charset="0"/>
              </a:rPr>
              <a:t>aggregates</a:t>
            </a:r>
            <a:r>
              <a:rPr lang="ru-RU" dirty="0">
                <a:effectLst/>
                <a:latin typeface="Arial" panose="020B0604020202020204" pitchFamily="34" charset="0"/>
              </a:rPr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828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8379D-A973-41CD-A60E-AFCE2103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Слабые </a:t>
            </a:r>
            <a:r>
              <a:rPr lang="en-US" dirty="0"/>
              <a:t>ACID</a:t>
            </a:r>
            <a:r>
              <a:rPr lang="ru-RU" dirty="0"/>
              <a:t> свойства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55EE51C-9DB9-4157-A204-870D9DE07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255" y="3784600"/>
            <a:ext cx="10096345" cy="43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4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C72CE-28B2-45C6-BDD0-A4BE94DF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580A47D-2D29-4723-AF69-DC4D34535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3387488"/>
            <a:ext cx="9067799" cy="521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6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28F73-3F87-4F02-BB2A-E6B65E5B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Master-slave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95D7B7-E7B3-48D5-A6A9-6D099D40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865" y="3454940"/>
            <a:ext cx="10158784" cy="450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1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D04E9-0C63-4217-AAE9-E298F8AA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DCAEF4-E99B-4D13-9435-B85FB59F9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764" y="3382252"/>
            <a:ext cx="9324435" cy="50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0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820DB-C30F-4901-93E5-64356E81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Шардинг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A133AC-3CC9-48DC-903D-7EE453BFC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334" y="3452238"/>
            <a:ext cx="9024566" cy="487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16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1249</TotalTime>
  <Words>507</Words>
  <Application>Microsoft Office PowerPoint</Application>
  <PresentationFormat>Произвольный</PresentationFormat>
  <Paragraphs>62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Garamond</vt:lpstr>
      <vt:lpstr>Helvetica Neue</vt:lpstr>
      <vt:lpstr>Times New Roman</vt:lpstr>
      <vt:lpstr>Натуральные материалы</vt:lpstr>
      <vt:lpstr>СУБД</vt:lpstr>
      <vt:lpstr>Недостатки реляционной модели</vt:lpstr>
      <vt:lpstr>NoSQL Базы Данных</vt:lpstr>
      <vt:lpstr>Презентация PowerPoint</vt:lpstr>
      <vt:lpstr>Слабые ACID свойства </vt:lpstr>
      <vt:lpstr>Презентация PowerPoint</vt:lpstr>
      <vt:lpstr>Master-slave</vt:lpstr>
      <vt:lpstr>p2p</vt:lpstr>
      <vt:lpstr>Шардинг</vt:lpstr>
      <vt:lpstr>Классификация NoSQL решений </vt:lpstr>
      <vt:lpstr>Презентация PowerPoint</vt:lpstr>
      <vt:lpstr>Redis</vt:lpstr>
      <vt:lpstr>Типы данных</vt:lpstr>
      <vt:lpstr>Транзакции</vt:lpstr>
      <vt:lpstr>Чтение-запись</vt:lpstr>
      <vt:lpstr>хeши</vt:lpstr>
      <vt:lpstr>Списки</vt:lpstr>
      <vt:lpstr>Множества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СУБД</dc:title>
  <dc:creator>Проволоцкий В.Е.</dc:creator>
  <cp:lastModifiedBy>Вячеслав Проволоцкий</cp:lastModifiedBy>
  <cp:revision>81</cp:revision>
  <dcterms:modified xsi:type="dcterms:W3CDTF">2020-11-25T15:24:57Z</dcterms:modified>
</cp:coreProperties>
</file>