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notesMasterIdLst>
    <p:notesMasterId r:id="rId19"/>
  </p:notesMasterIdLst>
  <p:sldIdLst>
    <p:sldId id="256" r:id="rId2"/>
    <p:sldId id="330" r:id="rId3"/>
    <p:sldId id="331" r:id="rId4"/>
    <p:sldId id="332" r:id="rId5"/>
    <p:sldId id="333" r:id="rId6"/>
    <p:sldId id="334" r:id="rId7"/>
    <p:sldId id="335" r:id="rId8"/>
    <p:sldId id="336" r:id="rId9"/>
    <p:sldId id="337" r:id="rId10"/>
    <p:sldId id="339" r:id="rId11"/>
    <p:sldId id="338" r:id="rId12"/>
    <p:sldId id="340" r:id="rId13"/>
    <p:sldId id="341" r:id="rId14"/>
    <p:sldId id="342" r:id="rId15"/>
    <p:sldId id="343" r:id="rId16"/>
    <p:sldId id="344" r:id="rId17"/>
    <p:sldId id="345" r:id="rId18"/>
  </p:sldIdLst>
  <p:sldSz cx="13004800" cy="9753600"/>
  <p:notesSz cx="6858000" cy="9144000"/>
  <p:defaultTextStyle>
    <a:lvl1pPr algn="ctr" defTabSz="584200">
      <a:defRPr sz="3600"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Стиль из темы 1 - акцент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Стиль из темы 1 - акцент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1722" y="114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70180167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1" y="0"/>
            <a:ext cx="13005763" cy="97536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33417" y="2576872"/>
            <a:ext cx="7550387" cy="2155425"/>
          </a:xfrm>
        </p:spPr>
        <p:txBody>
          <a:bodyPr anchor="b">
            <a:noAutofit/>
          </a:bodyPr>
          <a:lstStyle>
            <a:lvl1pPr algn="ctr">
              <a:defRPr sz="6827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33417" y="5117621"/>
            <a:ext cx="7550387" cy="1959326"/>
          </a:xfrm>
        </p:spPr>
        <p:txBody>
          <a:bodyPr anchor="t">
            <a:normAutofit/>
          </a:bodyPr>
          <a:lstStyle>
            <a:lvl1pPr marL="0" indent="0" algn="ctr">
              <a:buNone/>
              <a:defRPr sz="2844">
                <a:solidFill>
                  <a:schemeClr val="tx1"/>
                </a:solidFill>
              </a:defRPr>
            </a:lvl1pPr>
            <a:lvl2pPr marL="6502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0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0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00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511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013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51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01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626371" y="7188767"/>
            <a:ext cx="957548" cy="397369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33417" y="7188767"/>
            <a:ext cx="5781134" cy="39736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695740" y="7188767"/>
            <a:ext cx="588065" cy="39736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872641" y="4937001"/>
            <a:ext cx="727194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0856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765" y="6848590"/>
            <a:ext cx="9669311" cy="806027"/>
          </a:xfrm>
        </p:spPr>
        <p:txBody>
          <a:bodyPr anchor="b">
            <a:normAutofit/>
          </a:bodyPr>
          <a:lstStyle>
            <a:lvl1pPr algn="ctr">
              <a:defRPr sz="3413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59570" y="1469061"/>
            <a:ext cx="10085663" cy="4780471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276"/>
            </a:lvl1pPr>
            <a:lvl2pPr marL="650230" indent="0">
              <a:buNone/>
              <a:defRPr sz="2276"/>
            </a:lvl2pPr>
            <a:lvl3pPr marL="1300460" indent="0">
              <a:buNone/>
              <a:defRPr sz="2276"/>
            </a:lvl3pPr>
            <a:lvl4pPr marL="1950690" indent="0">
              <a:buNone/>
              <a:defRPr sz="2276"/>
            </a:lvl4pPr>
            <a:lvl5pPr marL="2600919" indent="0">
              <a:buNone/>
              <a:defRPr sz="2276"/>
            </a:lvl5pPr>
            <a:lvl6pPr marL="3251149" indent="0">
              <a:buNone/>
              <a:defRPr sz="2276"/>
            </a:lvl6pPr>
            <a:lvl7pPr marL="3901379" indent="0">
              <a:buNone/>
              <a:defRPr sz="2276"/>
            </a:lvl7pPr>
            <a:lvl8pPr marL="4551609" indent="0">
              <a:buNone/>
              <a:defRPr sz="2276"/>
            </a:lvl8pPr>
            <a:lvl9pPr marL="5201839" indent="0">
              <a:buNone/>
              <a:defRPr sz="2276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3765" y="7654618"/>
            <a:ext cx="9669311" cy="702168"/>
          </a:xfrm>
        </p:spPr>
        <p:txBody>
          <a:bodyPr anchor="t">
            <a:normAutofit/>
          </a:bodyPr>
          <a:lstStyle>
            <a:lvl1pPr marL="0" indent="0" algn="ctr">
              <a:buNone/>
              <a:defRPr sz="2276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601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765" y="1289775"/>
            <a:ext cx="9669311" cy="4405845"/>
          </a:xfrm>
        </p:spPr>
        <p:txBody>
          <a:bodyPr anchor="ctr">
            <a:normAutofit/>
          </a:bodyPr>
          <a:lstStyle>
            <a:lvl1pPr algn="ctr">
              <a:defRPr sz="4551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3764" y="6080947"/>
            <a:ext cx="9669313" cy="227584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44">
                <a:solidFill>
                  <a:schemeClr val="tx1"/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818262" y="5888283"/>
            <a:ext cx="939580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37309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7718" y="1396810"/>
            <a:ext cx="9102578" cy="3371617"/>
          </a:xfrm>
        </p:spPr>
        <p:txBody>
          <a:bodyPr anchor="ctr">
            <a:normAutofit/>
          </a:bodyPr>
          <a:lstStyle>
            <a:lvl1pPr algn="ctr">
              <a:defRPr sz="4551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275840" y="4768426"/>
            <a:ext cx="8380868" cy="927194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560"/>
            </a:lvl1pPr>
            <a:lvl2pPr marL="650230" indent="0">
              <a:buFontTx/>
              <a:buNone/>
              <a:defRPr/>
            </a:lvl2pPr>
            <a:lvl3pPr marL="1300460" indent="0">
              <a:buFontTx/>
              <a:buNone/>
              <a:defRPr/>
            </a:lvl3pPr>
            <a:lvl4pPr marL="1950690" indent="0">
              <a:buFontTx/>
              <a:buNone/>
              <a:defRPr/>
            </a:lvl4pPr>
            <a:lvl5pPr marL="2600919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3761" y="6177281"/>
            <a:ext cx="9669316" cy="217950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44">
                <a:solidFill>
                  <a:schemeClr val="tx1"/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208846" y="1287626"/>
            <a:ext cx="650409" cy="831681"/>
          </a:xfrm>
          <a:prstGeom prst="rect">
            <a:avLst/>
          </a:prstGeom>
        </p:spPr>
        <p:txBody>
          <a:bodyPr vert="horz" lIns="130048" tIns="65024" rIns="130048" bIns="65024" rtlCol="0" anchor="ctr">
            <a:noAutofit/>
          </a:bodyPr>
          <a:lstStyle/>
          <a:p>
            <a:pPr lvl="0"/>
            <a:r>
              <a:rPr lang="en-US" sz="1024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56538" y="4021860"/>
            <a:ext cx="650409" cy="831681"/>
          </a:xfrm>
          <a:prstGeom prst="rect">
            <a:avLst/>
          </a:prstGeom>
        </p:spPr>
        <p:txBody>
          <a:bodyPr vert="horz" lIns="130048" tIns="65024" rIns="130048" bIns="65024" rtlCol="0" anchor="ctr">
            <a:noAutofit/>
          </a:bodyPr>
          <a:lstStyle/>
          <a:p>
            <a:pPr lvl="0" algn="r"/>
            <a:r>
              <a:rPr lang="en-US" sz="1024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818263" y="5888283"/>
            <a:ext cx="938031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8316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769" y="4705537"/>
            <a:ext cx="9669302" cy="2088960"/>
          </a:xfrm>
        </p:spPr>
        <p:txBody>
          <a:bodyPr anchor="b">
            <a:normAutofit/>
          </a:bodyPr>
          <a:lstStyle>
            <a:lvl1pPr algn="l">
              <a:defRPr sz="4551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3768" y="6794497"/>
            <a:ext cx="9669305" cy="1223680"/>
          </a:xfrm>
        </p:spPr>
        <p:txBody>
          <a:bodyPr anchor="t">
            <a:normAutofit/>
          </a:bodyPr>
          <a:lstStyle>
            <a:lvl1pPr marL="0" indent="0" algn="l">
              <a:buNone/>
              <a:defRPr sz="2560">
                <a:solidFill>
                  <a:schemeClr val="tx1"/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2963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4503" y="1396810"/>
            <a:ext cx="8995794" cy="3190994"/>
          </a:xfrm>
        </p:spPr>
        <p:txBody>
          <a:bodyPr anchor="ctr">
            <a:normAutofit/>
          </a:bodyPr>
          <a:lstStyle>
            <a:lvl1pPr algn="ctr">
              <a:defRPr sz="4551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673768" y="5175910"/>
            <a:ext cx="9669305" cy="126146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44">
                <a:solidFill>
                  <a:schemeClr val="tx1"/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3764" y="6442193"/>
            <a:ext cx="9669313" cy="1914596"/>
          </a:xfrm>
        </p:spPr>
        <p:txBody>
          <a:bodyPr anchor="t">
            <a:normAutofit/>
          </a:bodyPr>
          <a:lstStyle>
            <a:lvl1pPr marL="0" indent="0" algn="l">
              <a:buNone/>
              <a:defRPr sz="2276">
                <a:solidFill>
                  <a:schemeClr val="tx1"/>
                </a:solidFill>
              </a:defRPr>
            </a:lvl1pPr>
            <a:lvl2pPr marL="65023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248797" y="1275584"/>
            <a:ext cx="650409" cy="831681"/>
          </a:xfrm>
          <a:prstGeom prst="rect">
            <a:avLst/>
          </a:prstGeom>
        </p:spPr>
        <p:txBody>
          <a:bodyPr vert="horz" lIns="130048" tIns="65024" rIns="130048" bIns="65024" rtlCol="0" anchor="ctr">
            <a:noAutofit/>
          </a:bodyPr>
          <a:lstStyle/>
          <a:p>
            <a:pPr lvl="0"/>
            <a:r>
              <a:rPr lang="en-US" sz="1137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879711" y="3708769"/>
            <a:ext cx="650409" cy="831681"/>
          </a:xfrm>
          <a:prstGeom prst="rect">
            <a:avLst/>
          </a:prstGeom>
        </p:spPr>
        <p:txBody>
          <a:bodyPr vert="horz" lIns="130048" tIns="65024" rIns="130048" bIns="65024" rtlCol="0" anchor="ctr">
            <a:noAutofit/>
          </a:bodyPr>
          <a:lstStyle/>
          <a:p>
            <a:pPr lvl="0" algn="r"/>
            <a:r>
              <a:rPr lang="en-US" sz="11378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818263" y="4876800"/>
            <a:ext cx="938031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08738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763" y="1396809"/>
            <a:ext cx="9669311" cy="3263242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4551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673768" y="5071872"/>
            <a:ext cx="9669305" cy="1287475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44">
                <a:solidFill>
                  <a:schemeClr val="tx1"/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3765" y="6357903"/>
            <a:ext cx="9669311" cy="1998886"/>
          </a:xfrm>
        </p:spPr>
        <p:txBody>
          <a:bodyPr anchor="t">
            <a:normAutofit/>
          </a:bodyPr>
          <a:lstStyle>
            <a:lvl1pPr marL="0" indent="0" algn="l">
              <a:buNone/>
              <a:defRPr sz="2276">
                <a:solidFill>
                  <a:schemeClr val="tx1"/>
                </a:solidFill>
              </a:defRPr>
            </a:lvl1pPr>
            <a:lvl2pPr marL="65023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818268" y="4876800"/>
            <a:ext cx="9395799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97587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3764" y="3541526"/>
            <a:ext cx="9669313" cy="4815265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818263" y="3348864"/>
            <a:ext cx="939580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24124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0593" y="1289776"/>
            <a:ext cx="2302478" cy="706701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3767" y="1289776"/>
            <a:ext cx="6990946" cy="7067012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82506" y="1289776"/>
            <a:ext cx="0" cy="7067012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35528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и под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Текст заголовка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Уровень текста 1</a:t>
            </a:r>
          </a:p>
          <a:p>
            <a:pPr lvl="1">
              <a:defRPr sz="1800"/>
            </a:pPr>
            <a:r>
              <a:rPr sz="3200"/>
              <a:t>Уровень текста 2</a:t>
            </a:r>
          </a:p>
          <a:p>
            <a:pPr lvl="2">
              <a:defRPr sz="1800"/>
            </a:pPr>
            <a:r>
              <a:rPr sz="3200"/>
              <a:t>Уровень текста 3</a:t>
            </a:r>
          </a:p>
          <a:p>
            <a:pPr lvl="3">
              <a:defRPr sz="1800"/>
            </a:pPr>
            <a:r>
              <a:rPr sz="3200"/>
              <a:t>Уровень текста 4</a:t>
            </a:r>
          </a:p>
          <a:p>
            <a:pPr lvl="4">
              <a:defRPr sz="1800"/>
            </a:pPr>
            <a:r>
              <a:rPr sz="3200"/>
              <a:t>Уровень текста 5</a:t>
            </a:r>
          </a:p>
        </p:txBody>
      </p:sp>
    </p:spTree>
    <p:extLst>
      <p:ext uri="{BB962C8B-B14F-4D97-AF65-F5344CB8AC3E}">
        <p14:creationId xmlns:p14="http://schemas.microsoft.com/office/powerpoint/2010/main" val="2458406878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818261" y="3351125"/>
            <a:ext cx="938031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149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8261" y="2334454"/>
            <a:ext cx="9380315" cy="2592020"/>
          </a:xfrm>
        </p:spPr>
        <p:txBody>
          <a:bodyPr anchor="b">
            <a:normAutofit/>
          </a:bodyPr>
          <a:lstStyle>
            <a:lvl1pPr algn="ctr">
              <a:defRPr sz="5689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18261" y="5311800"/>
            <a:ext cx="9380315" cy="1550244"/>
          </a:xfrm>
        </p:spPr>
        <p:txBody>
          <a:bodyPr anchor="t">
            <a:normAutofit/>
          </a:bodyPr>
          <a:lstStyle>
            <a:lvl1pPr marL="0" indent="0" algn="ctr">
              <a:buNone/>
              <a:defRPr sz="3413">
                <a:solidFill>
                  <a:schemeClr val="tx1"/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818263" y="5119135"/>
            <a:ext cx="938031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0614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818261" y="3351125"/>
            <a:ext cx="938031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765" y="1301813"/>
            <a:ext cx="9669311" cy="185438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3765" y="3537305"/>
            <a:ext cx="4746752" cy="490281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6438" y="3537305"/>
            <a:ext cx="4746752" cy="490281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12/2/2020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284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3768" y="3781025"/>
            <a:ext cx="4746752" cy="819573"/>
          </a:xfrm>
        </p:spPr>
        <p:txBody>
          <a:bodyPr anchor="b">
            <a:noAutofit/>
          </a:bodyPr>
          <a:lstStyle>
            <a:lvl1pPr marL="0" indent="0">
              <a:buNone/>
              <a:defRPr sz="3413" b="0">
                <a:solidFill>
                  <a:schemeClr val="accent1"/>
                </a:solidFill>
              </a:defRPr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3768" y="4612641"/>
            <a:ext cx="4746752" cy="3849421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1717" y="3781025"/>
            <a:ext cx="4746752" cy="819573"/>
          </a:xfrm>
        </p:spPr>
        <p:txBody>
          <a:bodyPr anchor="b">
            <a:noAutofit/>
          </a:bodyPr>
          <a:lstStyle>
            <a:lvl1pPr marL="0" indent="0">
              <a:buNone/>
              <a:defRPr sz="3413" b="0">
                <a:solidFill>
                  <a:schemeClr val="accent1"/>
                </a:solidFill>
              </a:defRPr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1717" y="4612641"/>
            <a:ext cx="4746752" cy="3849421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41" name="Straight Connector 40"/>
          <p:cNvCxnSpPr/>
          <p:nvPr/>
        </p:nvCxnSpPr>
        <p:spPr>
          <a:xfrm>
            <a:off x="1818263" y="3348864"/>
            <a:ext cx="938031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6022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764" y="1301813"/>
            <a:ext cx="9669312" cy="185438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818263" y="3348864"/>
            <a:ext cx="938031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2901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552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764" y="1974804"/>
            <a:ext cx="3607890" cy="1950720"/>
          </a:xfrm>
        </p:spPr>
        <p:txBody>
          <a:bodyPr anchor="b">
            <a:normAutofit/>
          </a:bodyPr>
          <a:lstStyle>
            <a:lvl1pPr algn="ctr">
              <a:defRPr sz="3413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9645" y="1396811"/>
            <a:ext cx="5483433" cy="6959979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3764" y="4310848"/>
            <a:ext cx="3607890" cy="3467952"/>
          </a:xfrm>
        </p:spPr>
        <p:txBody>
          <a:bodyPr anchor="t">
            <a:normAutofit/>
          </a:bodyPr>
          <a:lstStyle>
            <a:lvl1pPr marL="0" indent="0" algn="ctr">
              <a:buNone/>
              <a:defRPr sz="2276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818263" y="4142269"/>
            <a:ext cx="3318889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0955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764" y="2679228"/>
            <a:ext cx="5165798" cy="1950720"/>
          </a:xfrm>
        </p:spPr>
        <p:txBody>
          <a:bodyPr anchor="b">
            <a:normAutofit/>
          </a:bodyPr>
          <a:lstStyle>
            <a:lvl1pPr algn="ctr">
              <a:defRPr sz="3413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71477" y="1469060"/>
            <a:ext cx="4166347" cy="6815482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276"/>
            </a:lvl1pPr>
            <a:lvl2pPr marL="650230" indent="0">
              <a:buNone/>
              <a:defRPr sz="2276"/>
            </a:lvl2pPr>
            <a:lvl3pPr marL="1300460" indent="0">
              <a:buNone/>
              <a:defRPr sz="2276"/>
            </a:lvl3pPr>
            <a:lvl4pPr marL="1950690" indent="0">
              <a:buNone/>
              <a:defRPr sz="2276"/>
            </a:lvl4pPr>
            <a:lvl5pPr marL="2600919" indent="0">
              <a:buNone/>
              <a:defRPr sz="2276"/>
            </a:lvl5pPr>
            <a:lvl6pPr marL="3251149" indent="0">
              <a:buNone/>
              <a:defRPr sz="2276"/>
            </a:lvl6pPr>
            <a:lvl7pPr marL="3901379" indent="0">
              <a:buNone/>
              <a:defRPr sz="2276"/>
            </a:lvl7pPr>
            <a:lvl8pPr marL="4551609" indent="0">
              <a:buNone/>
              <a:defRPr sz="2276"/>
            </a:lvl8pPr>
            <a:lvl9pPr marL="5201839" indent="0">
              <a:buNone/>
              <a:defRPr sz="2276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3764" y="4629948"/>
            <a:ext cx="5165797" cy="2600960"/>
          </a:xfrm>
        </p:spPr>
        <p:txBody>
          <a:bodyPr anchor="t">
            <a:normAutofit/>
          </a:bodyPr>
          <a:lstStyle>
            <a:lvl1pPr marL="0" indent="0" algn="ctr">
              <a:buNone/>
              <a:defRPr sz="2276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842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" y="0"/>
            <a:ext cx="13016842" cy="97536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3765" y="1301813"/>
            <a:ext cx="9669311" cy="185438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3764" y="3541526"/>
            <a:ext cx="9669313" cy="48995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40598" y="8477202"/>
            <a:ext cx="1633114" cy="397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22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73764" y="8477202"/>
            <a:ext cx="7259971" cy="397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22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80574" y="8477202"/>
            <a:ext cx="562503" cy="397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22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635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</p:sldLayoutIdLst>
  <p:txStyles>
    <p:titleStyle>
      <a:lvl1pPr algn="ctr" defTabSz="650230" rtl="0" eaLnBrk="1" latinLnBrk="0" hangingPunct="1">
        <a:spcBef>
          <a:spcPct val="0"/>
        </a:spcBef>
        <a:buNone/>
        <a:defRPr sz="5689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406394" indent="-406394" algn="l" defTabSz="650230" rtl="0" eaLnBrk="1" latinLnBrk="0" hangingPunct="1">
        <a:spcBef>
          <a:spcPct val="20000"/>
        </a:spcBef>
        <a:spcAft>
          <a:spcPts val="853"/>
        </a:spcAft>
        <a:buClr>
          <a:schemeClr val="accent1"/>
        </a:buClr>
        <a:buSzPct val="115000"/>
        <a:buFont typeface="Arial"/>
        <a:buChar char="•"/>
        <a:defRPr sz="3413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1056623" indent="-406394" algn="l" defTabSz="650230" rtl="0" eaLnBrk="1" latinLnBrk="0" hangingPunct="1">
        <a:spcBef>
          <a:spcPct val="20000"/>
        </a:spcBef>
        <a:spcAft>
          <a:spcPts val="853"/>
        </a:spcAft>
        <a:buClr>
          <a:schemeClr val="accent1"/>
        </a:buClr>
        <a:buSzPct val="115000"/>
        <a:buFont typeface="Arial"/>
        <a:buChar char="•"/>
        <a:defRPr sz="2844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706853" indent="-406394" algn="l" defTabSz="650230" rtl="0" eaLnBrk="1" latinLnBrk="0" hangingPunct="1">
        <a:spcBef>
          <a:spcPct val="20000"/>
        </a:spcBef>
        <a:spcAft>
          <a:spcPts val="853"/>
        </a:spcAft>
        <a:buClr>
          <a:schemeClr val="accent1"/>
        </a:buClr>
        <a:buSzPct val="115000"/>
        <a:buFont typeface="Arial"/>
        <a:buChar char="•"/>
        <a:defRPr sz="256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2194526" indent="-243836" algn="l" defTabSz="650230" rtl="0" eaLnBrk="1" latinLnBrk="0" hangingPunct="1">
        <a:spcBef>
          <a:spcPct val="20000"/>
        </a:spcBef>
        <a:spcAft>
          <a:spcPts val="853"/>
        </a:spcAft>
        <a:buClr>
          <a:schemeClr val="accent1"/>
        </a:buClr>
        <a:buSzPct val="115000"/>
        <a:buFont typeface="Arial"/>
        <a:buChar char="•"/>
        <a:defRPr sz="2276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844756" indent="-243836" algn="l" defTabSz="650230" rtl="0" eaLnBrk="1" latinLnBrk="0" hangingPunct="1">
        <a:spcBef>
          <a:spcPct val="20000"/>
        </a:spcBef>
        <a:spcAft>
          <a:spcPts val="853"/>
        </a:spcAft>
        <a:buClr>
          <a:schemeClr val="accent1"/>
        </a:buClr>
        <a:buSzPct val="115000"/>
        <a:buFont typeface="Arial"/>
        <a:buChar char="•"/>
        <a:defRPr sz="1991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3576264" indent="-325115" algn="l" defTabSz="650230" rtl="0" eaLnBrk="1" latinLnBrk="0" hangingPunct="1">
        <a:spcBef>
          <a:spcPct val="20000"/>
        </a:spcBef>
        <a:spcAft>
          <a:spcPts val="853"/>
        </a:spcAft>
        <a:buClr>
          <a:schemeClr val="accent1"/>
        </a:buClr>
        <a:buSzPct val="115000"/>
        <a:buFont typeface="Arial"/>
        <a:buChar char="•"/>
        <a:defRPr sz="1991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4226494" indent="-325115" algn="l" defTabSz="650230" rtl="0" eaLnBrk="1" latinLnBrk="0" hangingPunct="1">
        <a:spcBef>
          <a:spcPct val="20000"/>
        </a:spcBef>
        <a:spcAft>
          <a:spcPts val="853"/>
        </a:spcAft>
        <a:buClr>
          <a:schemeClr val="accent1"/>
        </a:buClr>
        <a:buSzPct val="115000"/>
        <a:buFont typeface="Arial"/>
        <a:buChar char="•"/>
        <a:defRPr sz="1991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4876724" indent="-325115" algn="l" defTabSz="650230" rtl="0" eaLnBrk="1" latinLnBrk="0" hangingPunct="1">
        <a:spcBef>
          <a:spcPct val="20000"/>
        </a:spcBef>
        <a:spcAft>
          <a:spcPts val="853"/>
        </a:spcAft>
        <a:buClr>
          <a:schemeClr val="accent1"/>
        </a:buClr>
        <a:buSzPct val="115000"/>
        <a:buFont typeface="Arial"/>
        <a:buChar char="•"/>
        <a:defRPr sz="1991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5526954" indent="-325115" algn="l" defTabSz="650230" rtl="0" eaLnBrk="1" latinLnBrk="0" hangingPunct="1">
        <a:spcBef>
          <a:spcPct val="20000"/>
        </a:spcBef>
        <a:spcAft>
          <a:spcPts val="853"/>
        </a:spcAft>
        <a:buClr>
          <a:schemeClr val="accent1"/>
        </a:buClr>
        <a:buSzPct val="115000"/>
        <a:buFont typeface="Arial"/>
        <a:buChar char="•"/>
        <a:defRPr sz="1991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ru-RU" sz="8000" dirty="0"/>
              <a:t>СУБД</a:t>
            </a:r>
            <a:endParaRPr sz="8000" dirty="0"/>
          </a:p>
        </p:txBody>
      </p:sp>
      <p:sp>
        <p:nvSpPr>
          <p:cNvPr id="33" name="Shape 3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ru-RU" dirty="0"/>
              <a:t>Лекция</a:t>
            </a:r>
            <a:r>
              <a:rPr lang="en-US" dirty="0"/>
              <a:t> 11</a:t>
            </a:r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C8B437-981C-4810-9967-DA34A4053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Выборка данных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A98A65D-BE96-4159-8EB8-E71512457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Var </a:t>
            </a:r>
            <a:r>
              <a:rPr lang="en-US" dirty="0" err="1"/>
              <a:t>birthday_range</a:t>
            </a:r>
            <a:r>
              <a:rPr lang="en-US" dirty="0"/>
              <a:t>={}</a:t>
            </a:r>
          </a:p>
          <a:p>
            <a:pPr lvl="1"/>
            <a:r>
              <a:rPr lang="en-US" dirty="0" err="1"/>
              <a:t>birthday_range</a:t>
            </a:r>
            <a:r>
              <a:rPr lang="en-US" dirty="0"/>
              <a:t>[$</a:t>
            </a:r>
            <a:r>
              <a:rPr lang="en-US" dirty="0" err="1"/>
              <a:t>lt</a:t>
            </a:r>
            <a:r>
              <a:rPr lang="en-US" dirty="0"/>
              <a:t>] = </a:t>
            </a:r>
            <a:r>
              <a:rPr lang="en-US" dirty="0" err="1"/>
              <a:t>ISODate</a:t>
            </a:r>
            <a:r>
              <a:rPr lang="en-US" dirty="0"/>
              <a:t>(“2001-01-01”)</a:t>
            </a:r>
            <a:endParaRPr lang="en-US" dirty="0">
              <a:latin typeface="Courier New" panose="02070309020205020404" pitchFamily="49" charset="0"/>
            </a:endParaRPr>
          </a:p>
          <a:p>
            <a:pPr lvl="1"/>
            <a:r>
              <a:rPr lang="en-US" dirty="0" err="1"/>
              <a:t>birthday_range</a:t>
            </a:r>
            <a:r>
              <a:rPr lang="en-US" dirty="0"/>
              <a:t>[$</a:t>
            </a:r>
            <a:r>
              <a:rPr lang="en-US" dirty="0" err="1"/>
              <a:t>gt</a:t>
            </a:r>
            <a:r>
              <a:rPr lang="en-US" dirty="0"/>
              <a:t>] = </a:t>
            </a:r>
            <a:r>
              <a:rPr lang="en-US" dirty="0" err="1"/>
              <a:t>ISODate</a:t>
            </a:r>
            <a:r>
              <a:rPr lang="en-US" dirty="0"/>
              <a:t>(“2000-01-01”)</a:t>
            </a:r>
          </a:p>
          <a:p>
            <a:pPr lvl="1"/>
            <a:r>
              <a:rPr lang="ru-RU" dirty="0" err="1">
                <a:effectLst/>
                <a:latin typeface="Courier New" panose="02070309020205020404" pitchFamily="49" charset="0"/>
              </a:rPr>
              <a:t>db</a:t>
            </a:r>
            <a:r>
              <a:rPr lang="ru-RU" dirty="0">
                <a:effectLst/>
                <a:latin typeface="Courier New" panose="02070309020205020404" pitchFamily="49" charset="0"/>
              </a:rPr>
              <a:t>.</a:t>
            </a:r>
            <a:r>
              <a:rPr lang="en-US" dirty="0">
                <a:effectLst/>
                <a:latin typeface="Courier New" panose="02070309020205020404" pitchFamily="49" charset="0"/>
              </a:rPr>
              <a:t>students</a:t>
            </a:r>
            <a:r>
              <a:rPr lang="ru-RU" dirty="0">
                <a:effectLst/>
                <a:latin typeface="Courier New" panose="02070309020205020404" pitchFamily="49" charset="0"/>
              </a:rPr>
              <a:t>.</a:t>
            </a:r>
            <a:r>
              <a:rPr lang="ru-RU" dirty="0" err="1">
                <a:effectLst/>
                <a:latin typeface="Courier New" panose="02070309020205020404" pitchFamily="49" charset="0"/>
              </a:rPr>
              <a:t>find</a:t>
            </a:r>
            <a:r>
              <a:rPr lang="ru-RU" dirty="0">
                <a:effectLst/>
                <a:latin typeface="Courier New" panose="02070309020205020404" pitchFamily="49" charset="0"/>
              </a:rPr>
              <a:t>({ </a:t>
            </a:r>
            <a:r>
              <a:rPr lang="en-US" dirty="0">
                <a:effectLst/>
                <a:latin typeface="Courier New" panose="02070309020205020404" pitchFamily="49" charset="0"/>
              </a:rPr>
              <a:t>last_</a:t>
            </a:r>
            <a:r>
              <a:rPr lang="ru-RU" dirty="0" err="1">
                <a:effectLst/>
                <a:latin typeface="Courier New" panose="02070309020205020404" pitchFamily="49" charset="0"/>
              </a:rPr>
              <a:t>name</a:t>
            </a:r>
            <a:r>
              <a:rPr lang="ru-RU" dirty="0">
                <a:effectLst/>
                <a:latin typeface="Courier New" panose="02070309020205020404" pitchFamily="49" charset="0"/>
              </a:rPr>
              <a:t> : /^И/, </a:t>
            </a:r>
            <a:r>
              <a:rPr lang="en-US" dirty="0">
                <a:effectLst/>
                <a:latin typeface="Courier New" panose="02070309020205020404" pitchFamily="49" charset="0"/>
              </a:rPr>
              <a:t>birthday</a:t>
            </a:r>
            <a:r>
              <a:rPr lang="ru-RU" dirty="0">
                <a:effectLst/>
                <a:latin typeface="Courier New" panose="02070309020205020404" pitchFamily="49" charset="0"/>
              </a:rPr>
              <a:t> : </a:t>
            </a:r>
            <a:r>
              <a:rPr lang="en-US" dirty="0" err="1"/>
              <a:t>birthday_range</a:t>
            </a:r>
            <a:r>
              <a:rPr lang="ru-RU" dirty="0">
                <a:effectLst/>
                <a:latin typeface="Courier New" panose="02070309020205020404" pitchFamily="49" charset="0"/>
              </a:rPr>
              <a:t>})</a:t>
            </a:r>
            <a:endParaRPr lang="ru-RU" dirty="0"/>
          </a:p>
          <a:p>
            <a:pPr lvl="1"/>
            <a:endParaRPr lang="en-US" dirty="0">
              <a:latin typeface="Courier New" panose="02070309020205020404" pitchFamily="49" charset="0"/>
            </a:endParaRP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089644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2BF855-EF85-4E33-8C4E-8CF436684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Булевы операции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C0E035D4-026D-41E3-8913-1FB0C9536F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9799797"/>
              </p:ext>
            </p:extLst>
          </p:nvPr>
        </p:nvGraphicFramePr>
        <p:xfrm>
          <a:off x="1673614" y="3156202"/>
          <a:ext cx="9669462" cy="5297424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2987286">
                  <a:extLst>
                    <a:ext uri="{9D8B030D-6E8A-4147-A177-3AD203B41FA5}">
                      <a16:colId xmlns:a16="http://schemas.microsoft.com/office/drawing/2014/main" val="2894489951"/>
                    </a:ext>
                  </a:extLst>
                </a:gridCol>
                <a:gridCol w="6682176">
                  <a:extLst>
                    <a:ext uri="{9D8B030D-6E8A-4147-A177-3AD203B41FA5}">
                      <a16:colId xmlns:a16="http://schemas.microsoft.com/office/drawing/2014/main" val="5426148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Команда операции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1872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$or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Или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1710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$</a:t>
                      </a:r>
                      <a:r>
                        <a:rPr lang="en-US" dirty="0" err="1"/>
                        <a:t>lt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Меньше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8634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$</a:t>
                      </a:r>
                      <a:r>
                        <a:rPr lang="en-US" dirty="0" err="1"/>
                        <a:t>gt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Больше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1342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$</a:t>
                      </a:r>
                      <a:r>
                        <a:rPr lang="en-US" dirty="0" err="1"/>
                        <a:t>lte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Меньше либо равно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6961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$regex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Соответствие регулярному выражению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9415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$exists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Существование поля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0501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$all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Соответствие всем элементам массива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5958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$in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Соответствие хотя бы одному элементу массива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644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$</a:t>
                      </a:r>
                      <a:r>
                        <a:rPr lang="en-US" dirty="0" err="1"/>
                        <a:t>nin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Несоответствие ни одному элементу массива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3771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$</a:t>
                      </a:r>
                      <a:r>
                        <a:rPr lang="en-US" dirty="0" err="1"/>
                        <a:t>elemMatch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Соответствие всех полей вложенного документа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48089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62992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045064-AD16-4726-AA8D-D12388C5D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Аггрегаты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AD30A38-6E92-47E6-8135-147FB8658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  <a:latin typeface="Arial" panose="020B0604020202020204" pitchFamily="34" charset="0"/>
              </a:rPr>
              <a:t>count(&lt; </a:t>
            </a:r>
            <a:r>
              <a:rPr lang="ru-RU" dirty="0">
                <a:effectLst/>
                <a:latin typeface="Arial" panose="020B0604020202020204" pitchFamily="34" charset="0"/>
              </a:rPr>
              <a:t>запрос&gt;)</a:t>
            </a:r>
          </a:p>
          <a:p>
            <a:pPr lvl="1"/>
            <a:r>
              <a:rPr lang="en-US" dirty="0" err="1">
                <a:latin typeface="Arial" panose="020B0604020202020204" pitchFamily="34" charset="0"/>
              </a:rPr>
              <a:t>Db.students.count</a:t>
            </a:r>
            <a:r>
              <a:rPr lang="en-US" dirty="0">
                <a:latin typeface="Arial" panose="020B0604020202020204" pitchFamily="34" charset="0"/>
              </a:rPr>
              <a:t>({</a:t>
            </a:r>
            <a:r>
              <a:rPr lang="en-US" dirty="0" err="1"/>
              <a:t>sertificates</a:t>
            </a:r>
            <a:r>
              <a:rPr lang="en-US" dirty="0"/>
              <a:t>: ‘SAP’</a:t>
            </a:r>
            <a:r>
              <a:rPr lang="en-US" dirty="0">
                <a:latin typeface="Arial" panose="020B0604020202020204" pitchFamily="34" charset="0"/>
              </a:rPr>
              <a:t>})</a:t>
            </a:r>
          </a:p>
          <a:p>
            <a:r>
              <a:rPr lang="en-US" dirty="0">
                <a:effectLst/>
                <a:latin typeface="Arial" panose="020B0604020202020204" pitchFamily="34" charset="0"/>
              </a:rPr>
              <a:t>distinct( &lt;</a:t>
            </a:r>
            <a:r>
              <a:rPr lang="ru-RU" dirty="0">
                <a:effectLst/>
                <a:latin typeface="Arial" panose="020B0604020202020204" pitchFamily="34" charset="0"/>
              </a:rPr>
              <a:t>зап</a:t>
            </a:r>
            <a:r>
              <a:rPr lang="ru-RU" dirty="0">
                <a:latin typeface="Arial" panose="020B0604020202020204" pitchFamily="34" charset="0"/>
              </a:rPr>
              <a:t>рос</a:t>
            </a:r>
            <a:r>
              <a:rPr lang="en-US" dirty="0">
                <a:latin typeface="Arial" panose="020B0604020202020204" pitchFamily="34" charset="0"/>
              </a:rPr>
              <a:t>&gt;)</a:t>
            </a:r>
          </a:p>
          <a:p>
            <a:r>
              <a:rPr lang="en-US" dirty="0">
                <a:latin typeface="Arial" panose="020B0604020202020204" pitchFamily="34" charset="0"/>
              </a:rPr>
              <a:t>Group(</a:t>
            </a:r>
            <a:r>
              <a:rPr lang="en-US" dirty="0" err="1">
                <a:latin typeface="Arial" panose="020B0604020202020204" pitchFamily="34" charset="0"/>
              </a:rPr>
              <a:t>initial,reduce</a:t>
            </a:r>
            <a:r>
              <a:rPr lang="en-US" dirty="0">
                <a:latin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</a:rPr>
              <a:t>cond,key</a:t>
            </a:r>
            <a:r>
              <a:rPr lang="en-US" dirty="0">
                <a:latin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376871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C0434D-4D32-4357-A64B-8EA698D9F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Обновление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256E4F7-161E-4DB5-A52E-4AD24CEF6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effectLst/>
                <a:latin typeface="Courier New" panose="02070309020205020404" pitchFamily="49" charset="0"/>
              </a:rPr>
              <a:t>update(</a:t>
            </a:r>
            <a:r>
              <a:rPr lang="en-US" dirty="0" err="1">
                <a:effectLst/>
                <a:latin typeface="Courier New" panose="02070309020205020404" pitchFamily="49" charset="0"/>
              </a:rPr>
              <a:t>criteria,operation</a:t>
            </a:r>
            <a:r>
              <a:rPr lang="en-US" dirty="0">
                <a:effectLst/>
                <a:latin typeface="Courier New" panose="02070309020205020404" pitchFamily="49" charset="0"/>
              </a:rPr>
              <a:t>)</a:t>
            </a:r>
            <a:endParaRPr lang="ru-RU" dirty="0">
              <a:effectLst/>
              <a:latin typeface="Courier New" panose="02070309020205020404" pitchFamily="49" charset="0"/>
            </a:endParaRPr>
          </a:p>
          <a:p>
            <a:pPr lvl="1"/>
            <a:r>
              <a:rPr lang="en-US" dirty="0"/>
              <a:t>Criteria – </a:t>
            </a:r>
            <a:r>
              <a:rPr lang="ru-RU" dirty="0"/>
              <a:t>условия отбора</a:t>
            </a:r>
          </a:p>
          <a:p>
            <a:pPr lvl="1"/>
            <a:r>
              <a:rPr lang="en-US" dirty="0"/>
              <a:t>Operation –</a:t>
            </a:r>
            <a:r>
              <a:rPr lang="ru-RU" dirty="0"/>
              <a:t> модификатор</a:t>
            </a:r>
          </a:p>
          <a:p>
            <a:r>
              <a:rPr lang="en-US" dirty="0" err="1"/>
              <a:t>db.students.update</a:t>
            </a:r>
            <a:r>
              <a:rPr lang="en-US" dirty="0"/>
              <a:t>(({“_id”:</a:t>
            </a:r>
            <a:r>
              <a:rPr lang="en-US" dirty="0" err="1"/>
              <a:t>ObjectID</a:t>
            </a:r>
            <a:r>
              <a:rPr lang="en-US" dirty="0"/>
              <a:t>(“5fc758fb29ab6c87ff910e5d”)}, {‘</a:t>
            </a:r>
            <a:r>
              <a:rPr lang="en-US" dirty="0" err="1"/>
              <a:t>sex’:’male</a:t>
            </a:r>
            <a:r>
              <a:rPr lang="en-US" dirty="0"/>
              <a:t>})</a:t>
            </a:r>
            <a:r>
              <a:rPr lang="ru-RU" dirty="0"/>
              <a:t>- заменит документ целиком</a:t>
            </a:r>
          </a:p>
          <a:p>
            <a:r>
              <a:rPr lang="en-US" dirty="0" err="1"/>
              <a:t>db.students.update</a:t>
            </a:r>
            <a:r>
              <a:rPr lang="en-US" dirty="0"/>
              <a:t>(({“_id”:</a:t>
            </a:r>
            <a:r>
              <a:rPr lang="en-US" dirty="0" err="1"/>
              <a:t>ObjectID</a:t>
            </a:r>
            <a:r>
              <a:rPr lang="en-US" dirty="0"/>
              <a:t>(“5fc758fb29ab6c87ff910e5d”)}, {</a:t>
            </a:r>
            <a:r>
              <a:rPr lang="en-US" b="1" dirty="0"/>
              <a:t>$set</a:t>
            </a:r>
            <a:r>
              <a:rPr lang="en-US" dirty="0"/>
              <a:t>:{‘</a:t>
            </a:r>
            <a:r>
              <a:rPr lang="en-US" dirty="0" err="1"/>
              <a:t>sex’:’male</a:t>
            </a:r>
            <a:r>
              <a:rPr lang="en-US" dirty="0"/>
              <a:t>}})</a:t>
            </a:r>
            <a:r>
              <a:rPr lang="ru-RU" dirty="0"/>
              <a:t>- заменит  атрибут в документ</a:t>
            </a:r>
            <a:r>
              <a:rPr lang="en-US" dirty="0"/>
              <a:t>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007021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BF0358-244E-429E-B41F-B66176990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модификаторы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E3A738D5-AEF3-4C76-ACC9-53842C5296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0227772"/>
              </p:ext>
            </p:extLst>
          </p:nvPr>
        </p:nvGraphicFramePr>
        <p:xfrm>
          <a:off x="1673225" y="3541713"/>
          <a:ext cx="9669462" cy="4815840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1844675">
                  <a:extLst>
                    <a:ext uri="{9D8B030D-6E8A-4147-A177-3AD203B41FA5}">
                      <a16:colId xmlns:a16="http://schemas.microsoft.com/office/drawing/2014/main" val="1566077579"/>
                    </a:ext>
                  </a:extLst>
                </a:gridCol>
                <a:gridCol w="7824787">
                  <a:extLst>
                    <a:ext uri="{9D8B030D-6E8A-4147-A177-3AD203B41FA5}">
                      <a16:colId xmlns:a16="http://schemas.microsoft.com/office/drawing/2014/main" val="17904953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Operation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Comment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1944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$set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Записывает значение в атрибут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5218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$unset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Удаляет атрибут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0566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$</a:t>
                      </a:r>
                      <a:r>
                        <a:rPr lang="en-US" dirty="0" err="1"/>
                        <a:t>inc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Увеличивает значение атрибута на указанную величину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6998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$pop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Удаляет последний(или первый элемент из массива)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2705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$push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Помещает элемент в массив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9911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$</a:t>
                      </a:r>
                      <a:r>
                        <a:rPr lang="en-US" dirty="0" err="1"/>
                        <a:t>pushAll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Помещает все указанные элементы в массив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8880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$</a:t>
                      </a:r>
                      <a:r>
                        <a:rPr lang="en-US" dirty="0" err="1"/>
                        <a:t>addToSet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Аналогичен </a:t>
                      </a:r>
                      <a:r>
                        <a:rPr lang="en-US" dirty="0"/>
                        <a:t>push</a:t>
                      </a:r>
                      <a:r>
                        <a:rPr lang="ru-RU" dirty="0"/>
                        <a:t> но дубликаты не добавляются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6680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$pull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Удаляет из массива подходящее значение, если оно есть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9825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$</a:t>
                      </a:r>
                      <a:r>
                        <a:rPr lang="en-US" dirty="0" err="1"/>
                        <a:t>pullAll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Удаляет из массива все подходящие значения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8818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85629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9BEE18-89B7-4425-B440-F0E02218D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Внешние ключи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763E0AB-3711-46AF-9A94-A510E2C4F1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{$ref:&lt;</a:t>
            </a:r>
            <a:r>
              <a:rPr lang="ru-RU" dirty="0"/>
              <a:t>коллекция</a:t>
            </a:r>
            <a:r>
              <a:rPr lang="en-US" dirty="0"/>
              <a:t>&gt;, $id:&lt;</a:t>
            </a:r>
            <a:r>
              <a:rPr lang="ru-RU" dirty="0"/>
              <a:t>идентификатор объекта</a:t>
            </a:r>
            <a:r>
              <a:rPr lang="en-US" dirty="0"/>
              <a:t>&gt;}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11017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FB8FC0-1A36-401D-88A0-AB0B98F70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Удаление документов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C762524-73BD-4915-88D5-90BEEA9D7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База_данных.коллекция</a:t>
            </a:r>
            <a:r>
              <a:rPr lang="ru-RU" dirty="0"/>
              <a:t>.</a:t>
            </a:r>
            <a:r>
              <a:rPr lang="en-US" dirty="0"/>
              <a:t>remove(&lt;</a:t>
            </a:r>
            <a:r>
              <a:rPr lang="ru-RU" dirty="0"/>
              <a:t>условия отбора</a:t>
            </a:r>
            <a:r>
              <a:rPr lang="en-US" dirty="0"/>
              <a:t>&gt;)</a:t>
            </a:r>
            <a:endParaRPr lang="ru-RU" dirty="0"/>
          </a:p>
          <a:p>
            <a:pPr lvl="1"/>
            <a:r>
              <a:rPr lang="en-US" dirty="0" err="1"/>
              <a:t>db.students.remove</a:t>
            </a:r>
            <a:r>
              <a:rPr lang="en-US" dirty="0"/>
              <a:t>({“_id”:</a:t>
            </a:r>
            <a:r>
              <a:rPr lang="en-US" dirty="0" err="1"/>
              <a:t>ObjectID</a:t>
            </a:r>
            <a:r>
              <a:rPr lang="en-US" dirty="0"/>
              <a:t>(“5fc758fb29ab6c87ff910e5d”)}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669814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BEB95D-7492-4231-A276-AE2A94B87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Индексы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E239508-7535-433F-B915-EFE6AA82F8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ensureIndex</a:t>
            </a:r>
            <a:r>
              <a:rPr lang="en-US" dirty="0"/>
              <a:t>(fields, options)</a:t>
            </a:r>
          </a:p>
          <a:p>
            <a:pPr lvl="1"/>
            <a:r>
              <a:rPr lang="ru-RU" dirty="0" err="1">
                <a:effectLst/>
                <a:latin typeface="Courier New" panose="02070309020205020404" pitchFamily="49" charset="0"/>
              </a:rPr>
              <a:t>fields</a:t>
            </a:r>
            <a:r>
              <a:rPr lang="ru-RU" dirty="0">
                <a:effectLst/>
                <a:latin typeface="Arial" panose="020B0604020202020204" pitchFamily="34" charset="0"/>
              </a:rPr>
              <a:t>–это объект, содержащий поля, по которым строится индекс</a:t>
            </a:r>
            <a:endParaRPr lang="en-US" dirty="0">
              <a:effectLst/>
              <a:latin typeface="Arial" panose="020B0604020202020204" pitchFamily="34" charset="0"/>
            </a:endParaRPr>
          </a:p>
          <a:p>
            <a:pPr lvl="1"/>
            <a:r>
              <a:rPr lang="ru-RU" dirty="0" err="1">
                <a:effectLst/>
                <a:latin typeface="Courier New" panose="02070309020205020404" pitchFamily="49" charset="0"/>
              </a:rPr>
              <a:t>options</a:t>
            </a:r>
            <a:r>
              <a:rPr lang="ru-RU" dirty="0" err="1">
                <a:effectLst/>
                <a:latin typeface="Arial" panose="020B0604020202020204" pitchFamily="34" charset="0"/>
              </a:rPr>
              <a:t>описывает</a:t>
            </a:r>
            <a:r>
              <a:rPr lang="ru-RU" dirty="0">
                <a:effectLst/>
                <a:latin typeface="Arial" panose="020B0604020202020204" pitchFamily="34" charset="0"/>
              </a:rPr>
              <a:t> тип индекса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20644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46D9DE-8915-4F8C-81F9-8AACC9E37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AF9C581-3F11-4CBE-A3D9-8DD17F466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Документ-ориентированное хранилище</a:t>
            </a:r>
          </a:p>
        </p:txBody>
      </p:sp>
    </p:spTree>
    <p:extLst>
      <p:ext uri="{BB962C8B-B14F-4D97-AF65-F5344CB8AC3E}">
        <p14:creationId xmlns:p14="http://schemas.microsoft.com/office/powerpoint/2010/main" val="3513378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C5468A-8F54-44FA-BC46-C1A236B32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9CB5234-22C1-4345-AC92-4B133B6C4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Хранилище </a:t>
            </a:r>
            <a:r>
              <a:rPr lang="en-US" dirty="0"/>
              <a:t>JSON</a:t>
            </a:r>
            <a:r>
              <a:rPr lang="ru-RU" dirty="0"/>
              <a:t>(</a:t>
            </a:r>
            <a:r>
              <a:rPr lang="en-US" dirty="0"/>
              <a:t>BSON</a:t>
            </a:r>
            <a:r>
              <a:rPr lang="ru-RU" dirty="0"/>
              <a:t>)</a:t>
            </a:r>
            <a:r>
              <a:rPr lang="en-US" dirty="0"/>
              <a:t>-</a:t>
            </a:r>
            <a:r>
              <a:rPr lang="ru-RU" dirty="0"/>
              <a:t>документов</a:t>
            </a:r>
            <a:endParaRPr lang="en-US" dirty="0"/>
          </a:p>
          <a:p>
            <a:r>
              <a:rPr lang="ru-RU" dirty="0"/>
              <a:t>Поддерживает произвольные запросы</a:t>
            </a:r>
          </a:p>
          <a:p>
            <a:r>
              <a:rPr lang="en-US" dirty="0"/>
              <a:t>JavaScript-</a:t>
            </a:r>
            <a:r>
              <a:rPr lang="ru-RU" dirty="0"/>
              <a:t>подобный язык запросов</a:t>
            </a:r>
          </a:p>
        </p:txBody>
      </p:sp>
    </p:spTree>
    <p:extLst>
      <p:ext uri="{BB962C8B-B14F-4D97-AF65-F5344CB8AC3E}">
        <p14:creationId xmlns:p14="http://schemas.microsoft.com/office/powerpoint/2010/main" val="366805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9CB319-AFF6-4B28-86A6-E50ACE9C4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Представление данных в </a:t>
            </a:r>
            <a:r>
              <a:rPr lang="en-US" dirty="0"/>
              <a:t>MongoDB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F12D91-9FCF-4B8A-9C06-070AEF681C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Единица хранения – </a:t>
            </a:r>
            <a:r>
              <a:rPr lang="ru-RU" b="1" dirty="0"/>
              <a:t>документ</a:t>
            </a:r>
          </a:p>
          <a:p>
            <a:r>
              <a:rPr lang="ru-RU" dirty="0"/>
              <a:t>Набор документов  - </a:t>
            </a:r>
            <a:r>
              <a:rPr lang="ru-RU" b="1" dirty="0"/>
              <a:t>коллекция</a:t>
            </a:r>
          </a:p>
          <a:p>
            <a:r>
              <a:rPr lang="ru-RU" dirty="0"/>
              <a:t>Обращение: </a:t>
            </a:r>
            <a:r>
              <a:rPr lang="ru-RU" dirty="0" err="1"/>
              <a:t>база_данных.коллекция.функция</a:t>
            </a:r>
            <a:endParaRPr lang="ru-RU" dirty="0"/>
          </a:p>
          <a:p>
            <a:pPr lvl="1"/>
            <a:r>
              <a:rPr lang="en-US" dirty="0" err="1"/>
              <a:t>Db.students.insert</a:t>
            </a:r>
            <a:r>
              <a:rPr lang="en-US" dirty="0"/>
              <a:t>({</a:t>
            </a:r>
            <a:r>
              <a:rPr lang="en-US" dirty="0" err="1"/>
              <a:t>first_name</a:t>
            </a:r>
            <a:r>
              <a:rPr lang="en-US" dirty="0"/>
              <a:t>:”</a:t>
            </a:r>
            <a:r>
              <a:rPr lang="ru-RU" dirty="0"/>
              <a:t>Иван</a:t>
            </a:r>
            <a:r>
              <a:rPr lang="en-US" dirty="0"/>
              <a:t>”, </a:t>
            </a:r>
            <a:r>
              <a:rPr lang="en-US" dirty="0" err="1"/>
              <a:t>last_name</a:t>
            </a:r>
            <a:r>
              <a:rPr lang="en-US" dirty="0"/>
              <a:t>:”</a:t>
            </a:r>
            <a:r>
              <a:rPr lang="ru-RU" dirty="0"/>
              <a:t>Иванов</a:t>
            </a:r>
            <a:r>
              <a:rPr lang="en-US" dirty="0"/>
              <a:t>”</a:t>
            </a:r>
            <a:r>
              <a:rPr lang="ru-RU" dirty="0"/>
              <a:t>,</a:t>
            </a:r>
            <a:r>
              <a:rPr lang="en-US" dirty="0"/>
              <a:t>birthday: </a:t>
            </a:r>
            <a:r>
              <a:rPr lang="en-US" dirty="0" err="1"/>
              <a:t>ISODate</a:t>
            </a:r>
            <a:r>
              <a:rPr lang="en-US" dirty="0"/>
              <a:t>(“2000-01-01”), </a:t>
            </a:r>
            <a:r>
              <a:rPr lang="en-US" dirty="0" err="1"/>
              <a:t>sertificates</a:t>
            </a:r>
            <a:r>
              <a:rPr lang="en-US" dirty="0"/>
              <a:t>:[‘SAP’, ‘</a:t>
            </a:r>
            <a:r>
              <a:rPr lang="en-US" dirty="0" err="1"/>
              <a:t>ASP.Net’,”Project</a:t>
            </a:r>
            <a:r>
              <a:rPr lang="en-US" dirty="0"/>
              <a:t> management”],</a:t>
            </a:r>
          </a:p>
          <a:p>
            <a:pPr lvl="1"/>
            <a:r>
              <a:rPr lang="en-US" dirty="0"/>
              <a:t>Father:{ </a:t>
            </a:r>
            <a:r>
              <a:rPr lang="en-US" dirty="0" err="1"/>
              <a:t>last_name</a:t>
            </a:r>
            <a:r>
              <a:rPr lang="en-US" dirty="0"/>
              <a:t>:”</a:t>
            </a:r>
            <a:r>
              <a:rPr lang="ru-RU" dirty="0"/>
              <a:t>Иванов</a:t>
            </a:r>
            <a:r>
              <a:rPr lang="en-US" dirty="0"/>
              <a:t>”, </a:t>
            </a:r>
            <a:r>
              <a:rPr lang="en-US" dirty="0" err="1"/>
              <a:t>first_name</a:t>
            </a:r>
            <a:r>
              <a:rPr lang="en-US" dirty="0"/>
              <a:t>:”</a:t>
            </a:r>
            <a:r>
              <a:rPr lang="ru-RU" dirty="0"/>
              <a:t>Дмитрий</a:t>
            </a:r>
            <a:r>
              <a:rPr lang="en-US" dirty="0"/>
              <a:t>”}</a:t>
            </a:r>
          </a:p>
          <a:p>
            <a:pPr lvl="1"/>
            <a:r>
              <a:rPr lang="en-US" dirty="0"/>
              <a:t>})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71214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2F52F6-27A0-4C06-913D-0A9309C07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Просмотр коллекций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C9E52D-028C-47C6-8B5E-087345A7B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&gt;show collections</a:t>
            </a:r>
          </a:p>
          <a:p>
            <a:pPr lvl="1"/>
            <a:r>
              <a:rPr lang="en-US" dirty="0" err="1"/>
              <a:t>System.indexes</a:t>
            </a:r>
            <a:endParaRPr lang="en-US" dirty="0"/>
          </a:p>
          <a:p>
            <a:pPr lvl="1"/>
            <a:r>
              <a:rPr lang="en-US" dirty="0"/>
              <a:t>students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82196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3A7331-476B-4C16-8608-58A38E18C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Идентификатор документа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1B5B72C-19E2-47EB-B962-F45DA16DD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7743" y="3414526"/>
            <a:ext cx="9669313" cy="4899551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_id</a:t>
            </a:r>
          </a:p>
          <a:p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E50433F-423D-4D9A-9D6F-F31897F170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375" y="3816426"/>
            <a:ext cx="5734050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273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BEE65C-BCB2-4D25-ABF2-81F5206F3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Запросы к</a:t>
            </a:r>
            <a:r>
              <a:rPr lang="en-US" dirty="0"/>
              <a:t> MongoDB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C4C2A3-2C79-44F3-8A72-0A022E2804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Используется </a:t>
            </a:r>
            <a:r>
              <a:rPr lang="en-US" dirty="0"/>
              <a:t>JavaScript</a:t>
            </a:r>
          </a:p>
          <a:p>
            <a:pPr lvl="1"/>
            <a:r>
              <a:rPr lang="en-US" dirty="0" err="1"/>
              <a:t>Db.collection_name.command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93599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BADDA9-17DA-4CD9-A73A-8E5919B8C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Выборка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E67380-A0BD-4C44-8986-48E8686F9A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Извлечение конкретного документа:</a:t>
            </a:r>
            <a:endParaRPr lang="en-US" dirty="0"/>
          </a:p>
          <a:p>
            <a:pPr lvl="1"/>
            <a:r>
              <a:rPr lang="en-US" dirty="0" err="1"/>
              <a:t>Db.students.find</a:t>
            </a:r>
            <a:r>
              <a:rPr lang="en-US" dirty="0"/>
              <a:t>({“_id”:</a:t>
            </a:r>
            <a:r>
              <a:rPr lang="en-US" dirty="0" err="1"/>
              <a:t>ObjectID</a:t>
            </a:r>
            <a:r>
              <a:rPr lang="en-US" dirty="0"/>
              <a:t>(“5fc758fb29ab6c87ff910e5d”)})</a:t>
            </a:r>
            <a:endParaRPr lang="ru-RU" dirty="0"/>
          </a:p>
          <a:p>
            <a:r>
              <a:rPr lang="ru-RU" dirty="0"/>
              <a:t>Извлечение полей конкретного документа:</a:t>
            </a:r>
          </a:p>
          <a:p>
            <a:pPr lvl="1"/>
            <a:r>
              <a:rPr lang="en-US" dirty="0" err="1"/>
              <a:t>Db.students.find</a:t>
            </a:r>
            <a:r>
              <a:rPr lang="en-US" dirty="0"/>
              <a:t>({“_id”:</a:t>
            </a:r>
            <a:r>
              <a:rPr lang="en-US" dirty="0" err="1"/>
              <a:t>ObjectID</a:t>
            </a:r>
            <a:r>
              <a:rPr lang="en-US" dirty="0"/>
              <a:t>(“5fc758fb29ab6c87ff910e5d”),{last_name:1, </a:t>
            </a:r>
            <a:r>
              <a:rPr lang="en-US" dirty="0" err="1"/>
              <a:t>birthday:true</a:t>
            </a:r>
            <a:r>
              <a:rPr lang="en-US" dirty="0"/>
              <a:t>}})</a:t>
            </a:r>
          </a:p>
          <a:p>
            <a:r>
              <a:rPr lang="ru-RU" dirty="0"/>
              <a:t>Извлечение конкретного документа</a:t>
            </a:r>
            <a:r>
              <a:rPr lang="en-US" dirty="0"/>
              <a:t> c </a:t>
            </a:r>
            <a:r>
              <a:rPr lang="ru-RU" dirty="0"/>
              <a:t>сокрытием полей:</a:t>
            </a:r>
          </a:p>
          <a:p>
            <a:pPr lvl="1"/>
            <a:r>
              <a:rPr lang="en-US" dirty="0" err="1"/>
              <a:t>Db.students.find</a:t>
            </a:r>
            <a:r>
              <a:rPr lang="en-US" dirty="0"/>
              <a:t>({“_id”:</a:t>
            </a:r>
            <a:r>
              <a:rPr lang="en-US" dirty="0" err="1"/>
              <a:t>ObjectID</a:t>
            </a:r>
            <a:r>
              <a:rPr lang="en-US" dirty="0"/>
              <a:t>(“5fc758fb29ab6c87ff910e5d”),{first_name:0, _</a:t>
            </a:r>
            <a:r>
              <a:rPr lang="en-US" dirty="0" err="1"/>
              <a:t>id:false</a:t>
            </a:r>
            <a:r>
              <a:rPr lang="en-US" dirty="0"/>
              <a:t>}})</a:t>
            </a:r>
            <a:endParaRPr lang="ru-RU" dirty="0"/>
          </a:p>
          <a:p>
            <a:endParaRPr lang="ru-RU" dirty="0"/>
          </a:p>
          <a:p>
            <a:pPr lvl="1"/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7696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659577-13C1-43CF-906C-1171398A9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Выборка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64F3FBE-EB99-4982-8746-5771148A0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>
                <a:effectLst/>
                <a:latin typeface="Arial" panose="020B0604020202020204" pitchFamily="34" charset="0"/>
              </a:rPr>
              <a:t>Запросы к вложенным массивам (поиск конкретного значения, сравнение с подстрокой и т.д.):</a:t>
            </a:r>
            <a:endParaRPr lang="en-US" dirty="0">
              <a:effectLst/>
              <a:latin typeface="Arial" panose="020B0604020202020204" pitchFamily="34" charset="0"/>
            </a:endParaRPr>
          </a:p>
          <a:p>
            <a:pPr lvl="1"/>
            <a:r>
              <a:rPr lang="ru-RU" dirty="0" err="1">
                <a:effectLst/>
                <a:latin typeface="Courier New" panose="02070309020205020404" pitchFamily="49" charset="0"/>
              </a:rPr>
              <a:t>db</a:t>
            </a:r>
            <a:r>
              <a:rPr lang="ru-RU" dirty="0">
                <a:effectLst/>
                <a:latin typeface="Courier New" panose="02070309020205020404" pitchFamily="49" charset="0"/>
              </a:rPr>
              <a:t>.</a:t>
            </a:r>
            <a:r>
              <a:rPr lang="en-US" dirty="0">
                <a:effectLst/>
                <a:latin typeface="Courier New" panose="02070309020205020404" pitchFamily="49" charset="0"/>
              </a:rPr>
              <a:t>students</a:t>
            </a:r>
            <a:r>
              <a:rPr lang="ru-RU" dirty="0">
                <a:effectLst/>
                <a:latin typeface="Courier New" panose="02070309020205020404" pitchFamily="49" charset="0"/>
              </a:rPr>
              <a:t>.</a:t>
            </a:r>
            <a:r>
              <a:rPr lang="ru-RU" dirty="0" err="1">
                <a:effectLst/>
                <a:latin typeface="Courier New" panose="02070309020205020404" pitchFamily="49" charset="0"/>
              </a:rPr>
              <a:t>find</a:t>
            </a:r>
            <a:r>
              <a:rPr lang="ru-RU" dirty="0">
                <a:effectLst/>
                <a:latin typeface="Courier New" panose="02070309020205020404" pitchFamily="49" charset="0"/>
              </a:rPr>
              <a:t>({</a:t>
            </a:r>
            <a:r>
              <a:rPr lang="en-US" dirty="0" err="1"/>
              <a:t>sertificates</a:t>
            </a:r>
            <a:r>
              <a:rPr lang="en-US" dirty="0"/>
              <a:t>: ‘SAP’</a:t>
            </a:r>
            <a:r>
              <a:rPr lang="ru-RU" dirty="0">
                <a:effectLst/>
                <a:latin typeface="Courier New" panose="02070309020205020404" pitchFamily="49" charset="0"/>
              </a:rPr>
              <a:t>})</a:t>
            </a:r>
            <a:endParaRPr lang="en-US" dirty="0">
              <a:latin typeface="Arial" panose="020B0604020202020204" pitchFamily="34" charset="0"/>
            </a:endParaRPr>
          </a:p>
          <a:p>
            <a:r>
              <a:rPr lang="ru-RU" dirty="0">
                <a:effectLst/>
                <a:latin typeface="Arial" panose="020B0604020202020204" pitchFamily="34" charset="0"/>
              </a:rPr>
              <a:t>Формулировка запросов по значениям полей, диапазонам или с несколькими критериями:</a:t>
            </a:r>
            <a:endParaRPr lang="en-US" dirty="0">
              <a:effectLst/>
              <a:latin typeface="Arial" panose="020B0604020202020204" pitchFamily="34" charset="0"/>
            </a:endParaRPr>
          </a:p>
          <a:p>
            <a:pPr lvl="1"/>
            <a:r>
              <a:rPr lang="ru-RU" dirty="0" err="1">
                <a:effectLst/>
                <a:latin typeface="Courier New" panose="02070309020205020404" pitchFamily="49" charset="0"/>
              </a:rPr>
              <a:t>field</a:t>
            </a:r>
            <a:r>
              <a:rPr lang="ru-RU" dirty="0">
                <a:effectLst/>
                <a:latin typeface="Courier New" panose="02070309020205020404" pitchFamily="49" charset="0"/>
              </a:rPr>
              <a:t> : { $</a:t>
            </a:r>
            <a:r>
              <a:rPr lang="ru-RU" dirty="0" err="1">
                <a:effectLst/>
                <a:latin typeface="Courier New" panose="02070309020205020404" pitchFamily="49" charset="0"/>
              </a:rPr>
              <a:t>op</a:t>
            </a:r>
            <a:r>
              <a:rPr lang="ru-RU" dirty="0">
                <a:effectLst/>
                <a:latin typeface="Courier New" panose="02070309020205020404" pitchFamily="49" charset="0"/>
              </a:rPr>
              <a:t> :</a:t>
            </a:r>
            <a:r>
              <a:rPr lang="ru-RU" dirty="0" err="1">
                <a:effectLst/>
                <a:latin typeface="Courier New" panose="02070309020205020404" pitchFamily="49" charset="0"/>
              </a:rPr>
              <a:t>value</a:t>
            </a:r>
            <a:r>
              <a:rPr lang="ru-RU" dirty="0">
                <a:effectLst/>
                <a:latin typeface="Courier New" panose="02070309020205020404" pitchFamily="49" charset="0"/>
              </a:rPr>
              <a:t> }</a:t>
            </a:r>
            <a:r>
              <a:rPr lang="ru-RU" dirty="0">
                <a:effectLst/>
                <a:latin typeface="Arial" panose="020B0604020202020204" pitchFamily="34" charset="0"/>
              </a:rPr>
              <a:t>, где </a:t>
            </a:r>
            <a:r>
              <a:rPr lang="ru-RU" dirty="0">
                <a:effectLst/>
                <a:latin typeface="Courier New" panose="02070309020205020404" pitchFamily="49" charset="0"/>
              </a:rPr>
              <a:t>$</a:t>
            </a:r>
            <a:r>
              <a:rPr lang="ru-RU" dirty="0" err="1">
                <a:effectLst/>
                <a:latin typeface="Courier New" panose="02070309020205020404" pitchFamily="49" charset="0"/>
              </a:rPr>
              <a:t>op</a:t>
            </a:r>
            <a:r>
              <a:rPr lang="ru-RU" dirty="0">
                <a:effectLst/>
                <a:latin typeface="Arial" panose="020B0604020202020204" pitchFamily="34" charset="0"/>
              </a:rPr>
              <a:t>–операция </a:t>
            </a:r>
            <a:endParaRPr lang="en-US" dirty="0">
              <a:effectLst/>
              <a:latin typeface="Arial" panose="020B0604020202020204" pitchFamily="34" charset="0"/>
            </a:endParaRPr>
          </a:p>
          <a:p>
            <a:pPr lvl="1"/>
            <a:r>
              <a:rPr lang="ru-RU" dirty="0">
                <a:effectLst/>
                <a:latin typeface="Arial" panose="020B0604020202020204" pitchFamily="34" charset="0"/>
              </a:rPr>
              <a:t>Например, «найти все</a:t>
            </a:r>
            <a:r>
              <a:rPr lang="ru-RU" dirty="0">
                <a:latin typeface="Arial" panose="020B0604020202020204" pitchFamily="34" charset="0"/>
              </a:rPr>
              <a:t>х</a:t>
            </a:r>
            <a:r>
              <a:rPr lang="ru-RU" dirty="0">
                <a:effectLst/>
                <a:latin typeface="Arial" panose="020B0604020202020204" pitchFamily="34" charset="0"/>
              </a:rPr>
              <a:t> студентов, фамилия которых начинается с буквы И, а родился </a:t>
            </a:r>
            <a:r>
              <a:rPr lang="ru-RU" dirty="0">
                <a:latin typeface="Arial" panose="020B0604020202020204" pitchFamily="34" charset="0"/>
              </a:rPr>
              <a:t>до</a:t>
            </a:r>
            <a:r>
              <a:rPr lang="ru-RU" dirty="0">
                <a:effectLst/>
                <a:latin typeface="Arial" panose="020B0604020202020204" pitchFamily="34" charset="0"/>
              </a:rPr>
              <a:t> </a:t>
            </a:r>
            <a:r>
              <a:rPr lang="en-US" dirty="0">
                <a:effectLst/>
                <a:latin typeface="Arial" panose="020B0604020202020204" pitchFamily="34" charset="0"/>
              </a:rPr>
              <a:t>01.01</a:t>
            </a:r>
            <a:r>
              <a:rPr lang="ru-RU" dirty="0">
                <a:effectLst/>
                <a:latin typeface="Arial" panose="020B0604020202020204" pitchFamily="34" charset="0"/>
              </a:rPr>
              <a:t>.2001 года»:</a:t>
            </a:r>
          </a:p>
          <a:p>
            <a:pPr lvl="2"/>
            <a:r>
              <a:rPr lang="ru-RU" dirty="0" err="1">
                <a:effectLst/>
                <a:latin typeface="Courier New" panose="02070309020205020404" pitchFamily="49" charset="0"/>
              </a:rPr>
              <a:t>db</a:t>
            </a:r>
            <a:r>
              <a:rPr lang="ru-RU" dirty="0">
                <a:effectLst/>
                <a:latin typeface="Courier New" panose="02070309020205020404" pitchFamily="49" charset="0"/>
              </a:rPr>
              <a:t>.</a:t>
            </a:r>
            <a:r>
              <a:rPr lang="en-US" dirty="0">
                <a:effectLst/>
                <a:latin typeface="Courier New" panose="02070309020205020404" pitchFamily="49" charset="0"/>
              </a:rPr>
              <a:t>students</a:t>
            </a:r>
            <a:r>
              <a:rPr lang="ru-RU" dirty="0">
                <a:effectLst/>
                <a:latin typeface="Courier New" panose="02070309020205020404" pitchFamily="49" charset="0"/>
              </a:rPr>
              <a:t>.</a:t>
            </a:r>
            <a:r>
              <a:rPr lang="ru-RU" dirty="0" err="1">
                <a:effectLst/>
                <a:latin typeface="Courier New" panose="02070309020205020404" pitchFamily="49" charset="0"/>
              </a:rPr>
              <a:t>find</a:t>
            </a:r>
            <a:r>
              <a:rPr lang="ru-RU" dirty="0">
                <a:effectLst/>
                <a:latin typeface="Courier New" panose="02070309020205020404" pitchFamily="49" charset="0"/>
              </a:rPr>
              <a:t>({ </a:t>
            </a:r>
            <a:r>
              <a:rPr lang="en-US" dirty="0">
                <a:effectLst/>
                <a:latin typeface="Courier New" panose="02070309020205020404" pitchFamily="49" charset="0"/>
              </a:rPr>
              <a:t>last_</a:t>
            </a:r>
            <a:r>
              <a:rPr lang="ru-RU" dirty="0" err="1">
                <a:effectLst/>
                <a:latin typeface="Courier New" panose="02070309020205020404" pitchFamily="49" charset="0"/>
              </a:rPr>
              <a:t>name</a:t>
            </a:r>
            <a:r>
              <a:rPr lang="ru-RU" dirty="0">
                <a:effectLst/>
                <a:latin typeface="Courier New" panose="02070309020205020404" pitchFamily="49" charset="0"/>
              </a:rPr>
              <a:t> : /^И/, </a:t>
            </a:r>
            <a:r>
              <a:rPr lang="en-US" dirty="0">
                <a:effectLst/>
                <a:latin typeface="Courier New" panose="02070309020205020404" pitchFamily="49" charset="0"/>
              </a:rPr>
              <a:t>birthday</a:t>
            </a:r>
            <a:r>
              <a:rPr lang="ru-RU" dirty="0">
                <a:effectLst/>
                <a:latin typeface="Courier New" panose="02070309020205020404" pitchFamily="49" charset="0"/>
              </a:rPr>
              <a:t> : { $</a:t>
            </a:r>
            <a:r>
              <a:rPr lang="ru-RU" dirty="0" err="1">
                <a:effectLst/>
                <a:latin typeface="Courier New" panose="02070309020205020404" pitchFamily="49" charset="0"/>
              </a:rPr>
              <a:t>lt</a:t>
            </a:r>
            <a:r>
              <a:rPr lang="ru-RU" dirty="0">
                <a:effectLst/>
                <a:latin typeface="Courier New" panose="02070309020205020404" pitchFamily="49" charset="0"/>
              </a:rPr>
              <a:t>: </a:t>
            </a:r>
            <a:r>
              <a:rPr lang="en-US" dirty="0" err="1"/>
              <a:t>ISODate</a:t>
            </a:r>
            <a:r>
              <a:rPr lang="en-US" dirty="0"/>
              <a:t>(“2001-01-01”)</a:t>
            </a:r>
            <a:r>
              <a:rPr lang="ru-RU" dirty="0">
                <a:effectLst/>
                <a:latin typeface="Courier New" panose="02070309020205020404" pitchFamily="49" charset="0"/>
              </a:rPr>
              <a:t> } })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977040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theme/theme1.xml><?xml version="1.0" encoding="utf-8"?>
<a:theme xmlns:a="http://schemas.openxmlformats.org/drawingml/2006/main" name="Натуральные материалы">
  <a:themeElements>
    <a:clrScheme name="Натуральные материалы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Натуральные материалы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Натуральные материалы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1349</TotalTime>
  <Words>624</Words>
  <Application>Microsoft Office PowerPoint</Application>
  <PresentationFormat>Произвольный</PresentationFormat>
  <Paragraphs>109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2" baseType="lpstr">
      <vt:lpstr>Arial</vt:lpstr>
      <vt:lpstr>Courier New</vt:lpstr>
      <vt:lpstr>Garamond</vt:lpstr>
      <vt:lpstr>Helvetica Neue</vt:lpstr>
      <vt:lpstr>Натуральные материалы</vt:lpstr>
      <vt:lpstr>СУБД</vt:lpstr>
      <vt:lpstr>MongoDB</vt:lpstr>
      <vt:lpstr>MongoDB</vt:lpstr>
      <vt:lpstr>Представление данных в MongoDB</vt:lpstr>
      <vt:lpstr>Просмотр коллекций</vt:lpstr>
      <vt:lpstr>Идентификатор документа</vt:lpstr>
      <vt:lpstr>Запросы к MongoDB</vt:lpstr>
      <vt:lpstr>Выборка данных</vt:lpstr>
      <vt:lpstr>Выборка данных</vt:lpstr>
      <vt:lpstr>Выборка данных </vt:lpstr>
      <vt:lpstr>Булевы операции</vt:lpstr>
      <vt:lpstr>Аггрегаты</vt:lpstr>
      <vt:lpstr>Обновление</vt:lpstr>
      <vt:lpstr>модификаторы</vt:lpstr>
      <vt:lpstr>Внешние ключи</vt:lpstr>
      <vt:lpstr>Удаление документов</vt:lpstr>
      <vt:lpstr>Индексы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СУБД</dc:title>
  <dc:creator>Проволоцкий В.Е.</dc:creator>
  <cp:lastModifiedBy>Вячеслав Проволоцкий</cp:lastModifiedBy>
  <cp:revision>92</cp:revision>
  <dcterms:modified xsi:type="dcterms:W3CDTF">2020-12-02T12:54:35Z</dcterms:modified>
</cp:coreProperties>
</file>