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9"/>
  </p:notesMasterIdLst>
  <p:sldIdLst>
    <p:sldId id="256" r:id="rId2"/>
    <p:sldId id="330" r:id="rId3"/>
    <p:sldId id="331" r:id="rId4"/>
    <p:sldId id="332" r:id="rId5"/>
    <p:sldId id="333" r:id="rId6"/>
    <p:sldId id="334" r:id="rId7"/>
    <p:sldId id="335" r:id="rId8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722" y="11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70180167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0"/>
            <a:ext cx="13005763" cy="97536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3417" y="2576872"/>
            <a:ext cx="7550387" cy="2155425"/>
          </a:xfrm>
        </p:spPr>
        <p:txBody>
          <a:bodyPr anchor="b">
            <a:noAutofit/>
          </a:bodyPr>
          <a:lstStyle>
            <a:lvl1pPr algn="ctr">
              <a:defRPr sz="6827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3417" y="5117621"/>
            <a:ext cx="7550387" cy="1959326"/>
          </a:xfrm>
        </p:spPr>
        <p:txBody>
          <a:bodyPr anchor="t">
            <a:normAutofit/>
          </a:bodyPr>
          <a:lstStyle>
            <a:lvl1pPr marL="0" indent="0" algn="ctr">
              <a:buNone/>
              <a:defRPr sz="2844">
                <a:solidFill>
                  <a:schemeClr val="tx1"/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26371" y="7188767"/>
            <a:ext cx="957548" cy="397369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3417" y="7188767"/>
            <a:ext cx="5781134" cy="3973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95740" y="7188767"/>
            <a:ext cx="588065" cy="39736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872641" y="4937001"/>
            <a:ext cx="727194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85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5" y="6848590"/>
            <a:ext cx="9669311" cy="806027"/>
          </a:xfrm>
        </p:spPr>
        <p:txBody>
          <a:bodyPr anchor="b">
            <a:normAutofit/>
          </a:bodyPr>
          <a:lstStyle>
            <a:lvl1pPr algn="ctr">
              <a:defRPr sz="3413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9570" y="1469061"/>
            <a:ext cx="10085663" cy="4780471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765" y="7654618"/>
            <a:ext cx="9669311" cy="702168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0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5" y="1289775"/>
            <a:ext cx="9669311" cy="4405845"/>
          </a:xfrm>
        </p:spPr>
        <p:txBody>
          <a:bodyPr anchor="ctr">
            <a:normAutofit/>
          </a:bodyPr>
          <a:lstStyle>
            <a:lvl1pPr algn="ctr">
              <a:defRPr sz="4551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4" y="6080947"/>
            <a:ext cx="9669313" cy="22758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8262" y="5888283"/>
            <a:ext cx="939580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730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718" y="1396810"/>
            <a:ext cx="9102578" cy="3371617"/>
          </a:xfrm>
        </p:spPr>
        <p:txBody>
          <a:bodyPr anchor="ctr">
            <a:normAutofit/>
          </a:bodyPr>
          <a:lstStyle>
            <a:lvl1pPr algn="ctr">
              <a:defRPr sz="4551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75840" y="4768426"/>
            <a:ext cx="8380868" cy="927194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560"/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1" y="6177281"/>
            <a:ext cx="9669316" cy="217950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08846" y="1287626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024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56538" y="4021860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 algn="r"/>
            <a:r>
              <a:rPr lang="en-US" sz="1024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818263" y="5888283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831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9" y="4705537"/>
            <a:ext cx="9669302" cy="2088960"/>
          </a:xfrm>
        </p:spPr>
        <p:txBody>
          <a:bodyPr anchor="b">
            <a:normAutofit/>
          </a:bodyPr>
          <a:lstStyle>
            <a:lvl1pPr algn="l">
              <a:defRPr sz="4551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8" y="6794497"/>
            <a:ext cx="9669305" cy="1223680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296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4503" y="1396810"/>
            <a:ext cx="8995794" cy="3190994"/>
          </a:xfrm>
        </p:spPr>
        <p:txBody>
          <a:bodyPr anchor="ctr">
            <a:normAutofit/>
          </a:bodyPr>
          <a:lstStyle>
            <a:lvl1pPr algn="ctr">
              <a:defRPr sz="4551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673768" y="5175910"/>
            <a:ext cx="9669305" cy="126146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4" y="6442193"/>
            <a:ext cx="9669313" cy="1914596"/>
          </a:xfrm>
        </p:spPr>
        <p:txBody>
          <a:bodyPr anchor="t">
            <a:normAutofit/>
          </a:bodyPr>
          <a:lstStyle>
            <a:lvl1pPr marL="0" indent="0" algn="l">
              <a:buNone/>
              <a:defRPr sz="2276">
                <a:solidFill>
                  <a:schemeClr val="tx1"/>
                </a:solidFill>
              </a:defRPr>
            </a:lvl1pPr>
            <a:lvl2pPr marL="65023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48797" y="1275584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79711" y="3708769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818263" y="4876800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873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3" y="1396809"/>
            <a:ext cx="9669311" cy="326324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551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673768" y="5071872"/>
            <a:ext cx="9669305" cy="1287475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5" y="6357903"/>
            <a:ext cx="9669311" cy="1998886"/>
          </a:xfrm>
        </p:spPr>
        <p:txBody>
          <a:bodyPr anchor="t">
            <a:normAutofit/>
          </a:bodyPr>
          <a:lstStyle>
            <a:lvl1pPr marL="0" indent="0" algn="l">
              <a:buNone/>
              <a:defRPr sz="2276">
                <a:solidFill>
                  <a:schemeClr val="tx1"/>
                </a:solidFill>
              </a:defRPr>
            </a:lvl1pPr>
            <a:lvl2pPr marL="65023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8268" y="4876800"/>
            <a:ext cx="93957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758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764" y="3541526"/>
            <a:ext cx="9669313" cy="4815265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18263" y="3348864"/>
            <a:ext cx="939580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412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593" y="1289776"/>
            <a:ext cx="2302478" cy="706701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767" y="1289776"/>
            <a:ext cx="6990946" cy="706701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82506" y="1289776"/>
            <a:ext cx="0" cy="7067012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552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Текст заголовка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Уровень текста 1</a:t>
            </a:r>
          </a:p>
          <a:p>
            <a:pPr lvl="1">
              <a:defRPr sz="1800"/>
            </a:pPr>
            <a:r>
              <a:rPr sz="3200"/>
              <a:t>Уровень текста 2</a:t>
            </a:r>
          </a:p>
          <a:p>
            <a:pPr lvl="2">
              <a:defRPr sz="1800"/>
            </a:pPr>
            <a:r>
              <a:rPr sz="3200"/>
              <a:t>Уровень текста 3</a:t>
            </a:r>
          </a:p>
          <a:p>
            <a:pPr lvl="3">
              <a:defRPr sz="1800"/>
            </a:pPr>
            <a:r>
              <a:rPr sz="3200"/>
              <a:t>Уровень текста 4</a:t>
            </a:r>
          </a:p>
          <a:p>
            <a:pPr lvl="4">
              <a:defRPr sz="1800"/>
            </a:pPr>
            <a:r>
              <a:rPr sz="3200"/>
              <a:t>Уровень текста 5</a:t>
            </a:r>
          </a:p>
        </p:txBody>
      </p:sp>
    </p:spTree>
    <p:extLst>
      <p:ext uri="{BB962C8B-B14F-4D97-AF65-F5344CB8AC3E}">
        <p14:creationId xmlns:p14="http://schemas.microsoft.com/office/powerpoint/2010/main" val="245840687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818261" y="3351125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4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261" y="2334454"/>
            <a:ext cx="9380315" cy="2592020"/>
          </a:xfrm>
        </p:spPr>
        <p:txBody>
          <a:bodyPr anchor="b">
            <a:normAutofit/>
          </a:bodyPr>
          <a:lstStyle>
            <a:lvl1pPr algn="ctr">
              <a:defRPr sz="5689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8261" y="5311800"/>
            <a:ext cx="9380315" cy="1550244"/>
          </a:xfrm>
        </p:spPr>
        <p:txBody>
          <a:bodyPr anchor="t">
            <a:normAutofit/>
          </a:bodyPr>
          <a:lstStyle>
            <a:lvl1pPr marL="0" indent="0" algn="ctr">
              <a:buNone/>
              <a:defRPr sz="3413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818263" y="5119135"/>
            <a:ext cx="938031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61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818261" y="3351125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5" y="1301813"/>
            <a:ext cx="9669311" cy="185438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3765" y="3537305"/>
            <a:ext cx="4746752" cy="490281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438" y="3537305"/>
            <a:ext cx="4746752" cy="490281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8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8" y="3781025"/>
            <a:ext cx="474675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accent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768" y="4612641"/>
            <a:ext cx="4746752" cy="384942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1717" y="3781025"/>
            <a:ext cx="474675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accent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1717" y="4612641"/>
            <a:ext cx="4746752" cy="384942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818263" y="3348864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02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4" y="1301813"/>
            <a:ext cx="9669312" cy="185438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18263" y="3348864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90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5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4" y="1974804"/>
            <a:ext cx="3607890" cy="1950720"/>
          </a:xfrm>
        </p:spPr>
        <p:txBody>
          <a:bodyPr anchor="b">
            <a:normAutofit/>
          </a:bodyPr>
          <a:lstStyle>
            <a:lvl1pPr algn="ctr">
              <a:defRPr sz="3413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645" y="1396811"/>
            <a:ext cx="5483433" cy="6959979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764" y="4310848"/>
            <a:ext cx="3607890" cy="3467952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818263" y="4142269"/>
            <a:ext cx="331888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95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4" y="2679228"/>
            <a:ext cx="5165798" cy="1950720"/>
          </a:xfrm>
        </p:spPr>
        <p:txBody>
          <a:bodyPr anchor="b">
            <a:normAutofit/>
          </a:bodyPr>
          <a:lstStyle>
            <a:lvl1pPr algn="ctr">
              <a:defRPr sz="3413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1477" y="1469060"/>
            <a:ext cx="4166347" cy="681548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764" y="4629948"/>
            <a:ext cx="5165797" cy="2600960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4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13016842" cy="97536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3765" y="1301813"/>
            <a:ext cx="9669311" cy="185438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4" y="3541526"/>
            <a:ext cx="9669313" cy="48995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40598" y="8477202"/>
            <a:ext cx="1633114" cy="397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73764" y="8477202"/>
            <a:ext cx="7259971" cy="397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80574" y="8477202"/>
            <a:ext cx="562503" cy="397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3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ctr" defTabSz="650230" rtl="0" eaLnBrk="1" latinLnBrk="0" hangingPunct="1">
        <a:spcBef>
          <a:spcPct val="0"/>
        </a:spcBef>
        <a:buNone/>
        <a:defRPr sz="5689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6394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341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2844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70685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256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219452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2276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84475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andbox.neo4j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ru-RU" sz="8000" dirty="0"/>
              <a:t>СУБД</a:t>
            </a:r>
            <a:endParaRPr sz="8000" dirty="0"/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Лекция</a:t>
            </a:r>
            <a:r>
              <a:rPr lang="en-US" dirty="0"/>
              <a:t> 11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6D9DE-8915-4F8C-81F9-8AACC9E3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F9C581-3F11-4CBE-A3D9-8DD17F466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Графовая</a:t>
            </a:r>
            <a:r>
              <a:rPr lang="ru-RU" dirty="0"/>
              <a:t> база данных</a:t>
            </a:r>
            <a:r>
              <a:rPr lang="en-US" dirty="0"/>
              <a:t> </a:t>
            </a:r>
            <a:r>
              <a:rPr lang="ru-RU" dirty="0"/>
              <a:t>разработанная на </a:t>
            </a:r>
            <a:r>
              <a:rPr lang="en-US" dirty="0"/>
              <a:t>Java</a:t>
            </a:r>
          </a:p>
          <a:p>
            <a:r>
              <a:rPr lang="ru-RU" dirty="0"/>
              <a:t>Упор на связи</a:t>
            </a:r>
          </a:p>
          <a:p>
            <a:r>
              <a:rPr lang="ru-RU" dirty="0"/>
              <a:t>Собственный декларативный язык запросов </a:t>
            </a:r>
            <a:r>
              <a:rPr lang="en-US" dirty="0"/>
              <a:t>Cypher</a:t>
            </a:r>
          </a:p>
          <a:p>
            <a:r>
              <a:rPr lang="en-US" dirty="0"/>
              <a:t>Gremlin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337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154539-CBD2-41E4-B487-A44AEAACA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62CA90-DDDF-42D3-A6E7-5702915CB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</a:t>
            </a:r>
          </a:p>
          <a:p>
            <a:r>
              <a:rPr lang="en-US" dirty="0"/>
              <a:t>Relationships</a:t>
            </a:r>
          </a:p>
          <a:p>
            <a:r>
              <a:rPr lang="en-US" dirty="0" err="1"/>
              <a:t>Proprties</a:t>
            </a:r>
            <a:endParaRPr lang="en-US" dirty="0"/>
          </a:p>
          <a:p>
            <a:r>
              <a:rPr lang="en-US" dirty="0"/>
              <a:t>Labels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0080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6790E-CD2C-4C7F-A966-CA82282E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4EE66C-C364-4AEE-9008-98E8ECCDF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https://sandbox.neo4j.com/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6588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E293E-5F9B-4897-8C93-03FD05E2F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gremlin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8F415C-8791-4BF7-914B-90D687BCA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Для доступа к вершинам графа</a:t>
            </a:r>
            <a:endParaRPr lang="en-US" dirty="0"/>
          </a:p>
          <a:p>
            <a:pPr lvl="1"/>
            <a:r>
              <a:rPr lang="en-US" dirty="0"/>
              <a:t>Gremlin&gt; </a:t>
            </a:r>
            <a:r>
              <a:rPr lang="en-US" dirty="0" err="1"/>
              <a:t>g.V</a:t>
            </a:r>
            <a:endParaRPr lang="en-US" dirty="0"/>
          </a:p>
          <a:p>
            <a:r>
              <a:rPr lang="ru-RU" dirty="0"/>
              <a:t>Для доступа к ребрам графа</a:t>
            </a:r>
          </a:p>
          <a:p>
            <a:pPr lvl="1"/>
            <a:r>
              <a:rPr lang="en-US" dirty="0"/>
              <a:t>Gremlin&gt; </a:t>
            </a:r>
            <a:r>
              <a:rPr lang="en-US" dirty="0" err="1"/>
              <a:t>g.E</a:t>
            </a:r>
            <a:endParaRPr lang="en-US" dirty="0"/>
          </a:p>
          <a:p>
            <a:r>
              <a:rPr lang="ru-RU" dirty="0"/>
              <a:t>Для поиска </a:t>
            </a:r>
          </a:p>
          <a:p>
            <a:pPr lvl="1"/>
            <a:r>
              <a:rPr lang="en-US" dirty="0"/>
              <a:t>Gremlin&gt; </a:t>
            </a:r>
            <a:r>
              <a:rPr lang="en-US" dirty="0" err="1"/>
              <a:t>g.V.filter</a:t>
            </a:r>
            <a:r>
              <a:rPr lang="en-US" dirty="0"/>
              <a:t>(</a:t>
            </a:r>
            <a:r>
              <a:rPr lang="en-US" dirty="0" err="1"/>
              <a:t>it.LastName</a:t>
            </a:r>
            <a:r>
              <a:rPr lang="en-US" dirty="0"/>
              <a:t>==‘John’)</a:t>
            </a:r>
          </a:p>
          <a:p>
            <a:r>
              <a:rPr lang="ru-RU" dirty="0"/>
              <a:t>Получить исходящие ребра</a:t>
            </a:r>
          </a:p>
          <a:p>
            <a:pPr lvl="1"/>
            <a:r>
              <a:rPr lang="en-US" dirty="0"/>
              <a:t>Gremlin&gt; </a:t>
            </a:r>
            <a:r>
              <a:rPr lang="en-US" dirty="0" err="1"/>
              <a:t>g.V.filter</a:t>
            </a:r>
            <a:r>
              <a:rPr lang="en-US" dirty="0"/>
              <a:t>(</a:t>
            </a:r>
            <a:r>
              <a:rPr lang="en-US" dirty="0" err="1"/>
              <a:t>it.LastName</a:t>
            </a:r>
            <a:r>
              <a:rPr lang="en-US" dirty="0"/>
              <a:t>==‘John’).</a:t>
            </a:r>
            <a:r>
              <a:rPr lang="en-US" dirty="0" err="1"/>
              <a:t>outE</a:t>
            </a:r>
            <a:r>
              <a:rPr lang="en-US" dirty="0"/>
              <a:t>()</a:t>
            </a:r>
          </a:p>
          <a:p>
            <a:r>
              <a:rPr lang="ru-RU" dirty="0"/>
              <a:t>Перейти на соседние вершины</a:t>
            </a:r>
          </a:p>
          <a:p>
            <a:pPr lvl="1"/>
            <a:r>
              <a:rPr lang="en-US" dirty="0"/>
              <a:t>Gremlin&gt; </a:t>
            </a:r>
            <a:r>
              <a:rPr lang="en-US" dirty="0" err="1"/>
              <a:t>g.V.filter</a:t>
            </a:r>
            <a:r>
              <a:rPr lang="en-US" dirty="0"/>
              <a:t>(</a:t>
            </a:r>
            <a:r>
              <a:rPr lang="en-US" dirty="0" err="1"/>
              <a:t>it.LastName</a:t>
            </a:r>
            <a:r>
              <a:rPr lang="en-US" dirty="0"/>
              <a:t>==‘John’).</a:t>
            </a:r>
            <a:r>
              <a:rPr lang="en-US" dirty="0" err="1"/>
              <a:t>outE</a:t>
            </a:r>
            <a:r>
              <a:rPr lang="en-US" dirty="0"/>
              <a:t>().</a:t>
            </a:r>
            <a:r>
              <a:rPr lang="en-US" dirty="0" err="1"/>
              <a:t>inV</a:t>
            </a:r>
            <a:r>
              <a:rPr lang="en-US" dirty="0"/>
              <a:t>()</a:t>
            </a:r>
          </a:p>
          <a:p>
            <a:pPr lvl="1"/>
            <a:endParaRPr lang="ru-RU" dirty="0"/>
          </a:p>
          <a:p>
            <a:endParaRPr lang="en-US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720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02087-E060-4B57-8A8C-41928A2BB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gremlin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7A1C69-80F4-47EC-B3D9-9E10B737A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вершину</a:t>
            </a:r>
          </a:p>
          <a:p>
            <a:pPr lvl="1"/>
            <a:r>
              <a:rPr lang="en-US" dirty="0"/>
              <a:t>Gremlin&gt; </a:t>
            </a:r>
            <a:r>
              <a:rPr lang="en-US" dirty="0" err="1"/>
              <a:t>g.addVertex</a:t>
            </a:r>
            <a:r>
              <a:rPr lang="en-US" dirty="0"/>
              <a:t>([</a:t>
            </a:r>
            <a:r>
              <a:rPr lang="en-US" dirty="0" err="1"/>
              <a:t>keyValue</a:t>
            </a:r>
            <a:r>
              <a:rPr lang="en-US" dirty="0"/>
              <a:t> </a:t>
            </a:r>
            <a:r>
              <a:rPr lang="ru-RU" dirty="0"/>
              <a:t>-параметры</a:t>
            </a:r>
            <a:r>
              <a:rPr lang="en-US" dirty="0"/>
              <a:t>])</a:t>
            </a:r>
            <a:endParaRPr lang="ru-RU" dirty="0"/>
          </a:p>
          <a:p>
            <a:r>
              <a:rPr lang="ru-RU" dirty="0"/>
              <a:t>Создать ребро</a:t>
            </a:r>
          </a:p>
          <a:p>
            <a:pPr lvl="1"/>
            <a:r>
              <a:rPr lang="en-US" dirty="0"/>
              <a:t>Gremlin&gt; </a:t>
            </a:r>
            <a:r>
              <a:rPr lang="en-US" dirty="0" err="1"/>
              <a:t>g.addEdge</a:t>
            </a:r>
            <a:r>
              <a:rPr lang="en-US" dirty="0"/>
              <a:t>(node1, node2, type)</a:t>
            </a:r>
            <a:endParaRPr lang="ru-RU" dirty="0"/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857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7CE6F7-1573-4DCC-85A2-0985A03E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Обновление записей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1B3FD6-B445-4091-9424-A24B87247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Gremlin&gt; e=</a:t>
            </a:r>
            <a:r>
              <a:rPr lang="en-US" dirty="0" err="1"/>
              <a:t>g.V.filter</a:t>
            </a:r>
            <a:r>
              <a:rPr lang="en-US" dirty="0"/>
              <a:t>(it.name=‘John’)</a:t>
            </a:r>
          </a:p>
          <a:p>
            <a:r>
              <a:rPr lang="en-US" dirty="0"/>
              <a:t>Gremlin&gt;</a:t>
            </a:r>
            <a:r>
              <a:rPr lang="en-US" dirty="0" err="1"/>
              <a:t>e.age</a:t>
            </a:r>
            <a:r>
              <a:rPr lang="en-US" dirty="0"/>
              <a:t>= 19</a:t>
            </a:r>
          </a:p>
          <a:p>
            <a:r>
              <a:rPr lang="en-US" dirty="0"/>
              <a:t>Gremlin&gt;</a:t>
            </a:r>
            <a:r>
              <a:rPr lang="en-US" dirty="0" err="1"/>
              <a:t>e.save</a:t>
            </a:r>
            <a:endParaRPr lang="en-US" dirty="0"/>
          </a:p>
          <a:p>
            <a:endParaRPr lang="en-US" dirty="0"/>
          </a:p>
          <a:p>
            <a:r>
              <a:rPr lang="en-US" dirty="0"/>
              <a:t>Gremlin&gt; </a:t>
            </a:r>
            <a:r>
              <a:rPr lang="en-US" dirty="0" err="1"/>
              <a:t>e.removeProperty</a:t>
            </a:r>
            <a:r>
              <a:rPr lang="en-US" dirty="0"/>
              <a:t>(age)</a:t>
            </a:r>
          </a:p>
          <a:p>
            <a:r>
              <a:rPr lang="en-US" dirty="0"/>
              <a:t>Gremlin&gt; </a:t>
            </a:r>
            <a:r>
              <a:rPr lang="en-US" dirty="0" err="1"/>
              <a:t>e.save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3904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1706</TotalTime>
  <Words>181</Words>
  <Application>Microsoft Office PowerPoint</Application>
  <PresentationFormat>Произвольный</PresentationFormat>
  <Paragraphs>38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Garamond</vt:lpstr>
      <vt:lpstr>Helvetica Neue</vt:lpstr>
      <vt:lpstr>Натуральные материалы</vt:lpstr>
      <vt:lpstr>СУБД</vt:lpstr>
      <vt:lpstr>Neo4j</vt:lpstr>
      <vt:lpstr>Основные элементы</vt:lpstr>
      <vt:lpstr>Презентация PowerPoint</vt:lpstr>
      <vt:lpstr>gremlin</vt:lpstr>
      <vt:lpstr>gremlin</vt:lpstr>
      <vt:lpstr>Обновление записей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СУБД</dc:title>
  <dc:creator>Проволоцкий В.Е.</dc:creator>
  <cp:lastModifiedBy>Вячеслав Проволоцкий</cp:lastModifiedBy>
  <cp:revision>100</cp:revision>
  <dcterms:modified xsi:type="dcterms:W3CDTF">2020-12-09T12:45:48Z</dcterms:modified>
</cp:coreProperties>
</file>